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1"/>
  </p:notesMasterIdLst>
  <p:sldIdLst>
    <p:sldId id="256" r:id="rId2"/>
    <p:sldId id="393" r:id="rId3"/>
    <p:sldId id="328" r:id="rId4"/>
    <p:sldId id="324" r:id="rId5"/>
    <p:sldId id="394" r:id="rId6"/>
    <p:sldId id="395" r:id="rId7"/>
    <p:sldId id="396" r:id="rId8"/>
    <p:sldId id="397" r:id="rId9"/>
    <p:sldId id="329" r:id="rId10"/>
  </p:sldIdLst>
  <p:sldSz cx="9144000" cy="5143500" type="screen16x9"/>
  <p:notesSz cx="6858000" cy="9144000"/>
  <p:embeddedFontLst>
    <p:embeddedFont>
      <p:font typeface="Walter Turncoat" charset="0"/>
      <p:regular r:id="rId12"/>
    </p:embeddedFont>
    <p:embeddedFont>
      <p:font typeface="Berlin Sans FB Demi" pitchFamily="34" charset="0"/>
      <p:bold r:id="rId13"/>
    </p:embeddedFont>
    <p:embeddedFont>
      <p:font typeface="Cambria" pitchFamily="18" charset="0"/>
      <p:regular r:id="rId14"/>
      <p:bold r:id="rId15"/>
      <p:italic r:id="rId16"/>
      <p:boldItalic r:id="rId17"/>
    </p:embeddedFont>
    <p:embeddedFont>
      <p:font typeface="Sniglet" charset="0"/>
      <p:regular r:id="rId18"/>
    </p:embeddedFont>
    <p:embeddedFont>
      <p:font typeface="TRENDY" pitchFamily="2" charset="2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1F18532-E75D-4193-B41A-7E7E70D7C104}">
  <a:tblStyle styleId="{C1F18532-E75D-4193-B41A-7E7E70D7C10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328" autoAdjust="0"/>
    <p:restoredTop sz="94660"/>
  </p:normalViewPr>
  <p:slideViewPr>
    <p:cSldViewPr>
      <p:cViewPr>
        <p:scale>
          <a:sx n="68" d="100"/>
          <a:sy n="68" d="100"/>
        </p:scale>
        <p:origin x="-516" y="-8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0524675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991813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1964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685800" y="31448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563400"/>
            <a:ext cx="8229600" cy="25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✘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○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■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●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○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■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●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○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■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6" r:id="rId3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prof.ceciliamarcuzzi@gmail.com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s://www.youtube.com/watch?v=rbki4HR41-4&amp;ab_channel=FANUCEurop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dQL11uWWcI&amp;ab_channel=AutoExpress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sZ_-yb-TN9M&amp;ab_channel=MADLAB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invZkKsTLP7niEjV7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G:\ROBOTICA\paginas-para-colorear-de-robots-robot-para-dibujos-para-colorear-un-robo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/>
          </a:blip>
          <a:srcRect/>
          <a:stretch>
            <a:fillRect/>
          </a:stretch>
        </p:blipFill>
        <p:spPr bwMode="auto">
          <a:xfrm>
            <a:off x="7500958" y="3643320"/>
            <a:ext cx="1351435" cy="1297671"/>
          </a:xfrm>
          <a:prstGeom prst="rect">
            <a:avLst/>
          </a:prstGeom>
          <a:noFill/>
        </p:spPr>
      </p:pic>
      <p:pic>
        <p:nvPicPr>
          <p:cNvPr id="1030" name="Picture 6" descr="G:\ROBOTICA\imagenes_plantillas\robo.jpg_71238376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83" y="915566"/>
            <a:ext cx="8063016" cy="2450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0"/>
          <p:cNvSpPr txBox="1">
            <a:spLocks/>
          </p:cNvSpPr>
          <p:nvPr/>
        </p:nvSpPr>
        <p:spPr>
          <a:xfrm>
            <a:off x="714348" y="267494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es-ES" sz="5400" dirty="0" smtClean="0"/>
              <a:t>TALLER DE ROBÓTICA</a:t>
            </a:r>
          </a:p>
          <a:p>
            <a:endParaRPr lang="es-ES" sz="2400" dirty="0"/>
          </a:p>
          <a:p>
            <a:r>
              <a:rPr lang="es-ES" sz="4400" dirty="0" smtClean="0">
                <a:solidFill>
                  <a:srgbClr val="FF0000"/>
                </a:solidFill>
              </a:rPr>
              <a:t>3º «A»</a:t>
            </a:r>
          </a:p>
          <a:p>
            <a:endParaRPr lang="es-ES" sz="1100" dirty="0" smtClean="0">
              <a:solidFill>
                <a:srgbClr val="FF0000"/>
              </a:solidFill>
            </a:endParaRPr>
          </a:p>
          <a:p>
            <a:pPr algn="l"/>
            <a:r>
              <a:rPr lang="es-ES" sz="3200" u="sng" dirty="0" smtClean="0"/>
              <a:t>Prof</a:t>
            </a:r>
            <a:r>
              <a:rPr lang="es-ES" sz="3200" dirty="0" smtClean="0"/>
              <a:t>.: Cecilia Marcuzzi</a:t>
            </a:r>
          </a:p>
          <a:p>
            <a:pPr algn="l"/>
            <a:r>
              <a:rPr lang="es-ES" sz="3200" u="sng" dirty="0" smtClean="0"/>
              <a:t>Correo</a:t>
            </a:r>
            <a:r>
              <a:rPr lang="es-ES" sz="3200" dirty="0" smtClean="0"/>
              <a:t>: </a:t>
            </a:r>
            <a:r>
              <a:rPr lang="es-ES" sz="2000" dirty="0" smtClean="0">
                <a:hlinkClick r:id="rId2"/>
              </a:rPr>
              <a:t>prof.ceciliamarcuzzi@gmail.com</a:t>
            </a:r>
            <a:endParaRPr lang="es-ES" sz="2000" dirty="0" smtClean="0"/>
          </a:p>
          <a:p>
            <a:pPr algn="l"/>
            <a:r>
              <a:rPr lang="es-ES" sz="2800" u="sng" dirty="0" smtClean="0"/>
              <a:t>Horarios:</a:t>
            </a:r>
            <a:endParaRPr lang="es-E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79862"/>
            <a:ext cx="1972764" cy="133324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4401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90"/>
          <p:cNvSpPr txBox="1">
            <a:spLocks/>
          </p:cNvSpPr>
          <p:nvPr/>
        </p:nvSpPr>
        <p:spPr>
          <a:xfrm>
            <a:off x="179512" y="340069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 algn="l"/>
            <a:r>
              <a:rPr lang="es-ES" sz="6000" u="sng" dirty="0" smtClean="0"/>
              <a:t>Grupo:</a:t>
            </a:r>
            <a:endParaRPr lang="es-ES" sz="6000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03598"/>
            <a:ext cx="353377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5038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90"/>
          <p:cNvSpPr txBox="1">
            <a:spLocks/>
          </p:cNvSpPr>
          <p:nvPr/>
        </p:nvSpPr>
        <p:spPr>
          <a:xfrm>
            <a:off x="179512" y="340069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 algn="l"/>
            <a:r>
              <a:rPr lang="es-ES" sz="6000" u="sng" dirty="0" smtClean="0">
                <a:solidFill>
                  <a:srgbClr val="92D050"/>
                </a:solidFill>
              </a:rPr>
              <a:t>Guía 1:</a:t>
            </a:r>
            <a:endParaRPr lang="es-ES" sz="6000" u="sng" dirty="0">
              <a:solidFill>
                <a:srgbClr val="92D05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331640" y="1563638"/>
            <a:ext cx="6620272" cy="178509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30" tIns="45715" rIns="91430" bIns="45715">
            <a:spAutoFit/>
          </a:bodyPr>
          <a:lstStyle/>
          <a:p>
            <a:pPr algn="ctr">
              <a:defRPr/>
            </a:pPr>
            <a:r>
              <a:rPr lang="es-AR" sz="2800" b="1" dirty="0" smtClean="0">
                <a:solidFill>
                  <a:schemeClr val="tx1"/>
                </a:solidFill>
                <a:latin typeface="Berlin Sans FB Demi" pitchFamily="34" charset="0"/>
              </a:rPr>
              <a:t>Bienvenidos al Taller de Robótica!!!</a:t>
            </a:r>
          </a:p>
          <a:p>
            <a:pPr algn="just">
              <a:defRPr/>
            </a:pPr>
            <a:endParaRPr lang="es-AR" sz="2400" dirty="0">
              <a:solidFill>
                <a:schemeClr val="tx1"/>
              </a:solidFill>
              <a:latin typeface="Berlin Sans FB Demi" pitchFamily="34" charset="0"/>
            </a:endParaRPr>
          </a:p>
          <a:p>
            <a:pPr algn="just">
              <a:defRPr/>
            </a:pPr>
            <a:r>
              <a:rPr lang="es-AR" sz="2000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En esta primer guía los invito a ver 3 videos para comenzar a ver de qué se trata este taller..</a:t>
            </a:r>
            <a:r>
              <a:rPr lang="es-AR" sz="1800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.</a:t>
            </a:r>
            <a:endParaRPr lang="es-AR" sz="1800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  <a:p>
            <a:pPr algn="just">
              <a:defRPr/>
            </a:pPr>
            <a:endParaRPr lang="es-AR" sz="1800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2055" name="Picture 7" descr="La Robótica, La Robótica Educativa, Robot imagen png - imagen ...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859" t="9862" r="7341" b="10549"/>
          <a:stretch/>
        </p:blipFill>
        <p:spPr bwMode="auto">
          <a:xfrm>
            <a:off x="6660232" y="2787774"/>
            <a:ext cx="1763688" cy="21933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7312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4" name="Picture 8" descr="Imagen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4371" y="51470"/>
            <a:ext cx="4106141" cy="2232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hape 90"/>
          <p:cNvSpPr txBox="1">
            <a:spLocks/>
          </p:cNvSpPr>
          <p:nvPr/>
        </p:nvSpPr>
        <p:spPr>
          <a:xfrm>
            <a:off x="176064" y="267494"/>
            <a:ext cx="6192688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 algn="l"/>
            <a:r>
              <a:rPr lang="es-ES" sz="3200" dirty="0" smtClean="0">
                <a:solidFill>
                  <a:schemeClr val="bg1"/>
                </a:solidFill>
              </a:rPr>
              <a:t>¿Sabías que…</a:t>
            </a:r>
          </a:p>
          <a:p>
            <a:pPr algn="l"/>
            <a:endParaRPr lang="es-ES" sz="3200" dirty="0" smtClean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r>
              <a:rPr lang="es-ES" sz="2800" dirty="0" smtClean="0">
                <a:solidFill>
                  <a:schemeClr val="bg1"/>
                </a:solidFill>
              </a:rPr>
              <a:t>El</a:t>
            </a:r>
            <a:r>
              <a:rPr lang="es-ES" sz="2800" dirty="0">
                <a:solidFill>
                  <a:schemeClr val="bg1"/>
                </a:solidFill>
              </a:rPr>
              <a:t> país con la mayor densidad de robots es </a:t>
            </a:r>
            <a:r>
              <a:rPr lang="es-ES" sz="2800" u="sng" dirty="0">
                <a:solidFill>
                  <a:schemeClr val="bg1"/>
                </a:solidFill>
              </a:rPr>
              <a:t>Singapur</a:t>
            </a:r>
            <a:r>
              <a:rPr lang="es-ES" sz="2800" dirty="0">
                <a:solidFill>
                  <a:schemeClr val="bg1"/>
                </a:solidFill>
              </a:rPr>
              <a:t> con 918 unidades por cada </a:t>
            </a:r>
            <a:r>
              <a:rPr lang="es-ES" sz="2800" dirty="0" smtClean="0">
                <a:solidFill>
                  <a:schemeClr val="bg1"/>
                </a:solidFill>
              </a:rPr>
              <a:t>10,000 empleados 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071181" y="3867894"/>
            <a:ext cx="7948166" cy="67710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Observa el video:</a:t>
            </a:r>
          </a:p>
          <a:p>
            <a:r>
              <a:rPr lang="es-AR" sz="1800" dirty="0" smtClean="0">
                <a:solidFill>
                  <a:schemeClr val="tx1"/>
                </a:solidFill>
                <a:latin typeface="Sniglet"/>
                <a:ea typeface="Sniglet"/>
                <a:cs typeface="Sniglet"/>
                <a:hlinkClick r:id="rId4"/>
              </a:rPr>
              <a:t>https</a:t>
            </a:r>
            <a:r>
              <a:rPr lang="es-AR" sz="1800" dirty="0">
                <a:solidFill>
                  <a:schemeClr val="tx1"/>
                </a:solidFill>
                <a:latin typeface="Sniglet"/>
                <a:ea typeface="Sniglet"/>
                <a:cs typeface="Sniglet"/>
                <a:hlinkClick r:id="rId4"/>
              </a:rPr>
              <a:t>://</a:t>
            </a:r>
            <a:r>
              <a:rPr lang="es-AR" sz="1800" dirty="0" smtClean="0">
                <a:solidFill>
                  <a:schemeClr val="tx1"/>
                </a:solidFill>
                <a:latin typeface="Sniglet"/>
                <a:ea typeface="Sniglet"/>
                <a:cs typeface="Sniglet"/>
                <a:hlinkClick r:id="rId4"/>
              </a:rPr>
              <a:t>www.youtube.com/watch?v=rbki4HR41-4&amp;ab_channel=FANUCEurope</a:t>
            </a:r>
            <a:endParaRPr lang="es-ES" sz="2000" dirty="0" smtClean="0">
              <a:solidFill>
                <a:schemeClr val="tx1"/>
              </a:solidFill>
              <a:latin typeface="Sniglet"/>
              <a:ea typeface="Sniglet"/>
              <a:cs typeface="Sniglet"/>
            </a:endParaRPr>
          </a:p>
        </p:txBody>
      </p:sp>
      <p:pic>
        <p:nvPicPr>
          <p:cNvPr id="60422" name="Picture 6" descr="Resultado de imagen para robot industrial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396552" y="2787774"/>
            <a:ext cx="2448272" cy="24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9677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n para robot inteligen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47864" cy="1954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hape 90"/>
          <p:cNvSpPr txBox="1">
            <a:spLocks/>
          </p:cNvSpPr>
          <p:nvPr/>
        </p:nvSpPr>
        <p:spPr>
          <a:xfrm>
            <a:off x="2771800" y="267494"/>
            <a:ext cx="4608512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 algn="l"/>
            <a:r>
              <a:rPr lang="es-ES" sz="3200" dirty="0" smtClean="0">
                <a:solidFill>
                  <a:schemeClr val="bg1"/>
                </a:solidFill>
              </a:rPr>
              <a:t>     ¿Sabías que…</a:t>
            </a:r>
          </a:p>
          <a:p>
            <a:pPr algn="l"/>
            <a:endParaRPr lang="es-ES" sz="1600" dirty="0" smtClean="0">
              <a:solidFill>
                <a:schemeClr val="bg1"/>
              </a:solidFill>
            </a:endParaRPr>
          </a:p>
          <a:p>
            <a:r>
              <a:rPr lang="es-ES" sz="2400" dirty="0" smtClean="0">
                <a:solidFill>
                  <a:schemeClr val="bg1"/>
                </a:solidFill>
              </a:rPr>
              <a:t>El</a:t>
            </a:r>
            <a:r>
              <a:rPr lang="es-ES" sz="2400" dirty="0">
                <a:solidFill>
                  <a:schemeClr val="bg1"/>
                </a:solidFill>
              </a:rPr>
              <a:t> </a:t>
            </a:r>
            <a:r>
              <a:rPr lang="es-AR" sz="2400" dirty="0" smtClean="0"/>
              <a:t>primer</a:t>
            </a:r>
            <a:r>
              <a:rPr lang="es-AR" sz="2400" dirty="0"/>
              <a:t> </a:t>
            </a:r>
            <a:r>
              <a:rPr lang="es-AR" sz="2400" dirty="0" smtClean="0"/>
              <a:t>robot androide se creó en 1939, se llamó</a:t>
            </a:r>
            <a:r>
              <a:rPr lang="es-AR" sz="2400" dirty="0"/>
              <a:t> </a:t>
            </a:r>
            <a:r>
              <a:rPr lang="es-AR" sz="2400" i="1" u="sng" dirty="0" smtClean="0"/>
              <a:t>ELEKTRO</a:t>
            </a:r>
            <a:r>
              <a:rPr lang="es-AR" sz="2400" i="1" dirty="0" smtClean="0"/>
              <a:t>. </a:t>
            </a:r>
          </a:p>
          <a:p>
            <a:r>
              <a:rPr lang="es-ES" sz="2400" dirty="0"/>
              <a:t>medía dos metros de altura, pesaba 120 kg., </a:t>
            </a:r>
            <a:r>
              <a:rPr lang="es-ES" sz="2400" dirty="0" smtClean="0"/>
              <a:t>podía </a:t>
            </a:r>
            <a:r>
              <a:rPr lang="es-ES" sz="2400" dirty="0"/>
              <a:t>caminar por comando de voz y decir 700 palabras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83568" y="4011910"/>
            <a:ext cx="7948166" cy="98488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Observa el video:</a:t>
            </a:r>
          </a:p>
          <a:p>
            <a:r>
              <a:rPr lang="es-AR" sz="1800" dirty="0">
                <a:solidFill>
                  <a:schemeClr val="tx1"/>
                </a:solidFill>
                <a:latin typeface="Sniglet"/>
                <a:ea typeface="Sniglet"/>
                <a:cs typeface="Sniglet"/>
                <a:hlinkClick r:id="rId3"/>
              </a:rPr>
              <a:t>https://www.youtube.com/watch?v=QdQL11uWWcI&amp;ab_channel=AutoExpress</a:t>
            </a:r>
            <a:endParaRPr lang="es-AR" sz="1800" dirty="0">
              <a:solidFill>
                <a:schemeClr val="tx1"/>
              </a:solidFill>
              <a:latin typeface="Sniglet"/>
              <a:ea typeface="Sniglet"/>
              <a:cs typeface="Sniglet"/>
            </a:endParaRPr>
          </a:p>
          <a:p>
            <a:endParaRPr lang="es-ES" sz="2000" dirty="0" smtClean="0">
              <a:solidFill>
                <a:schemeClr val="tx1"/>
              </a:solidFill>
              <a:latin typeface="Sniglet"/>
              <a:ea typeface="Sniglet"/>
              <a:cs typeface="Sniglet"/>
            </a:endParaRPr>
          </a:p>
        </p:txBody>
      </p:sp>
      <p:pic>
        <p:nvPicPr>
          <p:cNvPr id="3074" name="Picture 2" descr="Los robots serán tan comunes como lo son hoy los móviles” – Revista PLÁCET  MADRI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188" y="977187"/>
            <a:ext cx="1665620" cy="2530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="" xmlns:p14="http://schemas.microsoft.com/office/powerpoint/2010/main" val="269787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90"/>
          <p:cNvSpPr txBox="1">
            <a:spLocks/>
          </p:cNvSpPr>
          <p:nvPr/>
        </p:nvSpPr>
        <p:spPr>
          <a:xfrm>
            <a:off x="1835696" y="126333"/>
            <a:ext cx="6192688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 algn="l"/>
            <a:r>
              <a:rPr lang="es-ES" sz="3200" dirty="0" smtClean="0">
                <a:solidFill>
                  <a:schemeClr val="bg1"/>
                </a:solidFill>
              </a:rPr>
              <a:t>     ¿Sabías que…</a:t>
            </a:r>
          </a:p>
          <a:p>
            <a:pPr algn="l"/>
            <a:endParaRPr lang="es-ES" sz="1600" dirty="0" smtClean="0">
              <a:solidFill>
                <a:schemeClr val="bg1"/>
              </a:solidFill>
            </a:endParaRPr>
          </a:p>
          <a:p>
            <a:r>
              <a:rPr lang="es-ES" sz="2400" dirty="0"/>
              <a:t>el robot </a:t>
            </a:r>
            <a:r>
              <a:rPr lang="es-ES" sz="2400" u="sng" dirty="0" err="1"/>
              <a:t>microelectrónico</a:t>
            </a:r>
            <a:r>
              <a:rPr lang="es-ES" sz="2400" dirty="0"/>
              <a:t> más pequeño del </a:t>
            </a:r>
            <a:r>
              <a:rPr lang="es-ES" sz="2400" dirty="0" smtClean="0"/>
              <a:t>mundo está </a:t>
            </a:r>
            <a:r>
              <a:rPr lang="es-ES" sz="2400" dirty="0"/>
              <a:t>fabricado en un material flexible y tiene unas dimensiones de 0,8 mm de largo x 0,8 mm de ancho x 0,14 mm de </a:t>
            </a:r>
            <a:r>
              <a:rPr lang="es-ES" sz="2400" dirty="0" smtClean="0"/>
              <a:t>alto (</a:t>
            </a:r>
            <a:r>
              <a:rPr lang="es-ES" sz="1800" dirty="0"/>
              <a:t>una moneda de un </a:t>
            </a:r>
            <a:r>
              <a:rPr lang="es-ES" sz="1800" dirty="0" smtClean="0"/>
              <a:t>centavo tiene </a:t>
            </a:r>
            <a:r>
              <a:rPr lang="es-ES" sz="1800" dirty="0"/>
              <a:t>un diámetro de unos 16 </a:t>
            </a:r>
            <a:r>
              <a:rPr lang="es-ES" sz="1800" dirty="0" smtClean="0"/>
              <a:t>mm</a:t>
            </a:r>
            <a:r>
              <a:rPr lang="es-ES" sz="2400" dirty="0" smtClean="0"/>
              <a:t>)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79120" y="4014489"/>
            <a:ext cx="6084168" cy="10156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Observa el video:</a:t>
            </a:r>
          </a:p>
          <a:p>
            <a:pPr algn="ctr"/>
            <a:r>
              <a:rPr lang="es-AR" sz="2000" dirty="0">
                <a:solidFill>
                  <a:schemeClr val="tx1"/>
                </a:solidFill>
                <a:latin typeface="Sniglet"/>
                <a:ea typeface="Sniglet"/>
                <a:cs typeface="Sniglet"/>
                <a:hlinkClick r:id="rId2"/>
              </a:rPr>
              <a:t>https://www.youtube.com/watch?v=sZ_-yb-TN9M&amp;ab_channel=MADLAB</a:t>
            </a:r>
            <a:endParaRPr lang="es-ES" sz="2000" dirty="0">
              <a:solidFill>
                <a:schemeClr val="tx1"/>
              </a:solidFill>
              <a:latin typeface="Sniglet"/>
              <a:ea typeface="Sniglet"/>
              <a:cs typeface="Snigle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82" y="843558"/>
            <a:ext cx="1434738" cy="20219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Imagen relacionad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3014160"/>
            <a:ext cx="2411760" cy="21270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894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14654" y="1491630"/>
            <a:ext cx="8267389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s-AR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Una vez que hayas visto los videos, responde las preguntas del siguiente Cuestionario:</a:t>
            </a:r>
            <a:endParaRPr lang="es-AR" sz="2000" dirty="0" smtClean="0">
              <a:solidFill>
                <a:srgbClr val="FF0000"/>
              </a:solidFill>
              <a:latin typeface="Sniglet"/>
              <a:ea typeface="Sniglet"/>
              <a:cs typeface="Sniglet"/>
            </a:endParaRPr>
          </a:p>
          <a:p>
            <a:pPr algn="ctr">
              <a:lnSpc>
                <a:spcPct val="200000"/>
              </a:lnSpc>
            </a:pPr>
            <a:r>
              <a:rPr lang="es-AR" sz="2800" dirty="0">
                <a:solidFill>
                  <a:srgbClr val="FFFFFF"/>
                </a:solidFill>
                <a:latin typeface="Sniglet"/>
                <a:ea typeface="Sniglet"/>
                <a:cs typeface="Sniglet"/>
                <a:hlinkClick r:id="rId2"/>
              </a:rPr>
              <a:t>https://</a:t>
            </a:r>
            <a:r>
              <a:rPr lang="es-AR" sz="2800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hlinkClick r:id="rId2"/>
              </a:rPr>
              <a:t>forms.gle/invZkKsTLP7niEjV7</a:t>
            </a:r>
            <a:endParaRPr lang="es-AR" sz="2800" dirty="0" smtClean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  <a:p>
            <a:pPr algn="just">
              <a:lnSpc>
                <a:spcPct val="200000"/>
              </a:lnSpc>
            </a:pPr>
            <a:endParaRPr lang="es-ES" sz="2400" b="1" dirty="0" smtClean="0">
              <a:solidFill>
                <a:srgbClr val="FF0000"/>
              </a:solidFill>
              <a:latin typeface="Sniglet"/>
              <a:ea typeface="Sniglet"/>
              <a:cs typeface="Sniglet"/>
            </a:endParaRPr>
          </a:p>
        </p:txBody>
      </p:sp>
      <p:sp>
        <p:nvSpPr>
          <p:cNvPr id="6" name="Shape 90"/>
          <p:cNvSpPr txBox="1">
            <a:spLocks/>
          </p:cNvSpPr>
          <p:nvPr/>
        </p:nvSpPr>
        <p:spPr bwMode="auto">
          <a:xfrm>
            <a:off x="145935" y="230134"/>
            <a:ext cx="4714097" cy="64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91416" rIns="91416" bIns="91416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>
                <a:srgbClr val="FFFFFF"/>
              </a:buClr>
              <a:buSzPts val="2600"/>
              <a:buFont typeface="Walter Turncoat" charset="0"/>
              <a:buNone/>
              <a:defRPr/>
            </a:pPr>
            <a:r>
              <a:rPr lang="es-E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NDY" pitchFamily="2" charset="2"/>
                <a:ea typeface="Walter Turncoat" charset="0"/>
                <a:cs typeface="Walter Turncoat" charset="0"/>
                <a:sym typeface="Arial" charset="0"/>
              </a:rPr>
              <a:t>ACTIVIDAD  1</a:t>
            </a:r>
            <a:endParaRPr lang="es-E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ENDY" pitchFamily="2" charset="2"/>
              <a:ea typeface="Walter Turncoat" charset="0"/>
              <a:cs typeface="Walter Turncoat" charset="0"/>
              <a:sym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213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95534" y="1701806"/>
            <a:ext cx="826738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es-AR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Explica con tus palabras qué es un </a:t>
            </a:r>
            <a:r>
              <a:rPr lang="es-AR" sz="2000" dirty="0" smtClean="0">
                <a:solidFill>
                  <a:srgbClr val="FF0000"/>
                </a:solidFill>
                <a:latin typeface="Sniglet"/>
                <a:ea typeface="Sniglet"/>
                <a:cs typeface="Sniglet"/>
              </a:rPr>
              <a:t>Robot</a:t>
            </a:r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es-AR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Explica con tus palabras que es </a:t>
            </a:r>
            <a:r>
              <a:rPr lang="es-AR" sz="2000" dirty="0" smtClean="0">
                <a:solidFill>
                  <a:srgbClr val="FF0000"/>
                </a:solidFill>
                <a:latin typeface="Sniglet"/>
                <a:ea typeface="Sniglet"/>
                <a:cs typeface="Sniglet"/>
              </a:rPr>
              <a:t>Programar</a:t>
            </a:r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es-AR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Elaborar el listado con los pasos para realizar la tarea: </a:t>
            </a:r>
          </a:p>
          <a:p>
            <a:pPr algn="just">
              <a:lnSpc>
                <a:spcPct val="200000"/>
              </a:lnSpc>
            </a:pPr>
            <a:r>
              <a:rPr lang="es-AR" sz="2000" dirty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	</a:t>
            </a:r>
            <a:r>
              <a:rPr lang="es-AR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a</a:t>
            </a:r>
            <a:r>
              <a:rPr lang="es-AR" sz="2000" dirty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)  </a:t>
            </a:r>
            <a:r>
              <a:rPr lang="es-AR" sz="2000" dirty="0">
                <a:solidFill>
                  <a:srgbClr val="FF0000"/>
                </a:solidFill>
                <a:latin typeface="Sniglet"/>
                <a:ea typeface="Sniglet"/>
                <a:cs typeface="Sniglet"/>
              </a:rPr>
              <a:t>Atarse los cordones de la zapatilla</a:t>
            </a:r>
          </a:p>
          <a:p>
            <a:pPr algn="just">
              <a:lnSpc>
                <a:spcPct val="200000"/>
              </a:lnSpc>
            </a:pPr>
            <a:r>
              <a:rPr lang="es-AR" sz="2000" dirty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      </a:t>
            </a:r>
            <a:r>
              <a:rPr lang="es-AR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	b</a:t>
            </a:r>
            <a:r>
              <a:rPr lang="es-AR" sz="2000" dirty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) </a:t>
            </a:r>
            <a:r>
              <a:rPr lang="es-AR" sz="2000" dirty="0">
                <a:solidFill>
                  <a:srgbClr val="FF0000"/>
                </a:solidFill>
                <a:latin typeface="Sniglet"/>
                <a:ea typeface="Sniglet"/>
                <a:cs typeface="Sniglet"/>
              </a:rPr>
              <a:t> Cepillarse los dientes</a:t>
            </a:r>
            <a:endParaRPr lang="es-ES" sz="2400" b="1" dirty="0">
              <a:solidFill>
                <a:srgbClr val="FF0000"/>
              </a:solidFill>
              <a:latin typeface="Sniglet"/>
              <a:ea typeface="Sniglet"/>
              <a:cs typeface="Sniglet"/>
            </a:endParaRPr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endParaRPr lang="es-AR" sz="2000" dirty="0" smtClean="0">
              <a:solidFill>
                <a:srgbClr val="FF0000"/>
              </a:solidFill>
              <a:latin typeface="Sniglet"/>
              <a:ea typeface="Sniglet"/>
              <a:cs typeface="Sniglet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224572" y="1174066"/>
            <a:ext cx="7047122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S" sz="20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Escribe lo que se te venga a la mente, no busques en Google!!!</a:t>
            </a:r>
            <a:endParaRPr lang="es-ES" sz="2000" dirty="0">
              <a:solidFill>
                <a:schemeClr val="tx1"/>
              </a:solidFill>
              <a:latin typeface="Sniglet"/>
              <a:ea typeface="Sniglet"/>
              <a:cs typeface="Sniglet"/>
            </a:endParaRPr>
          </a:p>
        </p:txBody>
      </p:sp>
      <p:sp>
        <p:nvSpPr>
          <p:cNvPr id="6" name="Shape 90"/>
          <p:cNvSpPr txBox="1">
            <a:spLocks/>
          </p:cNvSpPr>
          <p:nvPr/>
        </p:nvSpPr>
        <p:spPr bwMode="auto">
          <a:xfrm>
            <a:off x="145935" y="230134"/>
            <a:ext cx="4714097" cy="64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91416" rIns="91416" bIns="91416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>
                <a:srgbClr val="FFFFFF"/>
              </a:buClr>
              <a:buSzPts val="2600"/>
              <a:buFont typeface="Walter Turncoat" charset="0"/>
              <a:buNone/>
              <a:defRPr/>
            </a:pPr>
            <a:r>
              <a:rPr lang="es-ES" sz="4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NDY" pitchFamily="2" charset="2"/>
                <a:ea typeface="Walter Turncoat" charset="0"/>
                <a:cs typeface="Walter Turncoat" charset="0"/>
                <a:sym typeface="Arial" charset="0"/>
              </a:rPr>
              <a:t>ACTIVIDAD  2</a:t>
            </a:r>
            <a:endParaRPr lang="es-ES" sz="4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ENDY" pitchFamily="2" charset="2"/>
              <a:ea typeface="Walter Turncoat" charset="0"/>
              <a:cs typeface="Walter Turncoat" charset="0"/>
              <a:sym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349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rsu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1522</TotalTime>
  <Words>196</Words>
  <Application>Microsoft Office PowerPoint</Application>
  <PresentationFormat>Presentación en pantalla (16:9)</PresentationFormat>
  <Paragraphs>39</Paragraphs>
  <Slides>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Walter Turncoat</vt:lpstr>
      <vt:lpstr>Berlin Sans FB Demi</vt:lpstr>
      <vt:lpstr>Cambria</vt:lpstr>
      <vt:lpstr>Sniglet</vt:lpstr>
      <vt:lpstr>TRENDY</vt:lpstr>
      <vt:lpstr>Ursula template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Cecilia Marcuzzi</dc:creator>
  <cp:lastModifiedBy>Cecilia Marcuzzi</cp:lastModifiedBy>
  <cp:revision>268</cp:revision>
  <dcterms:modified xsi:type="dcterms:W3CDTF">2022-04-04T12:24:45Z</dcterms:modified>
</cp:coreProperties>
</file>