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256" r:id="rId2"/>
    <p:sldId id="323" r:id="rId3"/>
    <p:sldId id="326" r:id="rId4"/>
    <p:sldId id="327" r:id="rId5"/>
    <p:sldId id="325" r:id="rId6"/>
    <p:sldId id="331" r:id="rId7"/>
    <p:sldId id="407" r:id="rId8"/>
    <p:sldId id="408" r:id="rId9"/>
    <p:sldId id="409" r:id="rId10"/>
    <p:sldId id="332" r:id="rId11"/>
    <p:sldId id="333" r:id="rId12"/>
    <p:sldId id="410" r:id="rId13"/>
  </p:sldIdLst>
  <p:sldSz cx="9144000" cy="5143500" type="screen16x9"/>
  <p:notesSz cx="6858000" cy="9144000"/>
  <p:embeddedFontLst>
    <p:embeddedFont>
      <p:font typeface="Walter Turncoat" charset="0"/>
      <p:regular r:id="rId15"/>
    </p:embeddedFont>
    <p:embeddedFont>
      <p:font typeface="Candy Round BTN" pitchFamily="34" charset="0"/>
      <p:regular r:id="rId16"/>
      <p:bold r:id="rId17"/>
    </p:embeddedFont>
    <p:embeddedFont>
      <p:font typeface="Sniglet" charset="0"/>
      <p:regular r:id="rId18"/>
    </p:embeddedFont>
    <p:embeddedFont>
      <p:font typeface="TRENDY" pitchFamily="2" charset="2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1F18532-E75D-4193-B41A-7E7E70D7C104}">
  <a:tblStyle styleId="{C1F18532-E75D-4193-B41A-7E7E70D7C1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28" autoAdjust="0"/>
    <p:restoredTop sz="94660"/>
  </p:normalViewPr>
  <p:slideViewPr>
    <p:cSldViewPr>
      <p:cViewPr>
        <p:scale>
          <a:sx n="68" d="100"/>
          <a:sy n="68" d="100"/>
        </p:scale>
        <p:origin x="-516" y="-8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052467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✘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3050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8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rBh2165KjE&amp;feature=youtu.be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G:\ROBOTICA\paginas-para-colorear-de-robots-robot-para-dibujos-para-colorear-un-robo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7500958" y="3643320"/>
            <a:ext cx="1351435" cy="1297671"/>
          </a:xfrm>
          <a:prstGeom prst="rect">
            <a:avLst/>
          </a:prstGeom>
          <a:noFill/>
        </p:spPr>
      </p:pic>
      <p:pic>
        <p:nvPicPr>
          <p:cNvPr id="1030" name="Picture 6" descr="G:\ROBOTICA\imagenes_plantillas\robo.jpg_71238376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83" y="915566"/>
            <a:ext cx="8063016" cy="2450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7975" y="172554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Los </a:t>
            </a:r>
            <a:r>
              <a:rPr lang="es-AR" sz="2400" dirty="0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pasos</a:t>
            </a:r>
            <a:r>
              <a:rPr lang="es-AR" sz="2400" dirty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 deben </a:t>
            </a:r>
            <a:r>
              <a:rPr lang="es-AR" sz="24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ser:</a:t>
            </a:r>
          </a:p>
          <a:p>
            <a:pPr marL="342900" indent="-342900">
              <a:buFont typeface="Wingdings" pitchFamily="2" charset="2"/>
              <a:buChar char="ü"/>
            </a:pPr>
            <a:endParaRPr lang="es-AR" sz="2400" dirty="0" smtClean="0">
              <a:solidFill>
                <a:schemeClr val="bg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342900" lvl="8" indent="-342900">
              <a:buFont typeface="Wingdings" pitchFamily="2" charset="2"/>
              <a:buChar char="ü"/>
            </a:pPr>
            <a:r>
              <a:rPr lang="es-AR" sz="24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simples</a:t>
            </a:r>
            <a:r>
              <a:rPr lang="es-AR" sz="2400" dirty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, </a:t>
            </a:r>
            <a:endParaRPr lang="es-AR" sz="2400" dirty="0" smtClean="0">
              <a:solidFill>
                <a:schemeClr val="bg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342900" lvl="8" indent="-342900">
              <a:buFont typeface="Wingdings" pitchFamily="2" charset="2"/>
              <a:buChar char="ü"/>
            </a:pPr>
            <a:r>
              <a:rPr lang="es-AR" sz="24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bien </a:t>
            </a:r>
            <a:r>
              <a:rPr lang="es-AR" sz="2400" dirty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claros y </a:t>
            </a:r>
            <a:endParaRPr lang="es-AR" sz="2400" dirty="0" smtClean="0">
              <a:solidFill>
                <a:schemeClr val="bg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342900" lvl="8" indent="-342900">
              <a:buFont typeface="Wingdings" pitchFamily="2" charset="2"/>
              <a:buChar char="ü"/>
            </a:pPr>
            <a:r>
              <a:rPr lang="es-AR" sz="2400" dirty="0" smtClean="0">
                <a:solidFill>
                  <a:srgbClr val="92D050"/>
                </a:solidFill>
                <a:latin typeface="Sniglet"/>
                <a:ea typeface="Sniglet"/>
                <a:cs typeface="Sniglet"/>
                <a:sym typeface="Sniglet"/>
              </a:rPr>
              <a:t>no </a:t>
            </a:r>
            <a:r>
              <a:rPr lang="es-AR" sz="2400" dirty="0">
                <a:solidFill>
                  <a:srgbClr val="92D050"/>
                </a:solidFill>
                <a:latin typeface="Sniglet"/>
                <a:ea typeface="Sniglet"/>
                <a:cs typeface="Sniglet"/>
                <a:sym typeface="Sniglet"/>
              </a:rPr>
              <a:t>asumir que el robot ya sabe ciertos </a:t>
            </a:r>
            <a:r>
              <a:rPr lang="es-AR" sz="2400" dirty="0" smtClean="0">
                <a:solidFill>
                  <a:srgbClr val="92D050"/>
                </a:solidFill>
                <a:latin typeface="Sniglet"/>
                <a:ea typeface="Sniglet"/>
                <a:cs typeface="Sniglet"/>
                <a:sym typeface="Sniglet"/>
              </a:rPr>
              <a:t>términos</a:t>
            </a:r>
          </a:p>
          <a:p>
            <a:pPr marL="342900" lvl="8" indent="-342900">
              <a:buFont typeface="Wingdings" pitchFamily="2" charset="2"/>
              <a:buChar char="ü"/>
            </a:pPr>
            <a:endParaRPr lang="es-AR" sz="2400" dirty="0">
              <a:solidFill>
                <a:srgbClr val="92D05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lvl="8" algn="just"/>
            <a:r>
              <a:rPr lang="es-AR" sz="2400" u="sng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Por ejemplo</a:t>
            </a:r>
            <a:r>
              <a:rPr lang="es-AR" sz="24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:  En las </a:t>
            </a:r>
            <a:r>
              <a:rPr lang="es-AR" sz="2400" dirty="0" smtClean="0">
                <a:solidFill>
                  <a:srgbClr val="FFC000"/>
                </a:solidFill>
                <a:latin typeface="Sniglet"/>
                <a:ea typeface="Sniglet"/>
                <a:cs typeface="Sniglet"/>
                <a:sym typeface="Sniglet"/>
              </a:rPr>
              <a:t>instrucciones de atarse los cordones</a:t>
            </a:r>
            <a:r>
              <a:rPr lang="es-AR" sz="24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, puede que el robot no tenga programado el significado de </a:t>
            </a:r>
            <a:r>
              <a:rPr lang="es-AR" sz="2400" dirty="0" smtClean="0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Orejas de Conejo</a:t>
            </a:r>
            <a:r>
              <a:rPr lang="es-AR" sz="24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, por lo que la instrucción «</a:t>
            </a:r>
            <a:r>
              <a:rPr lang="es-AR" sz="2400" dirty="0" smtClean="0">
                <a:solidFill>
                  <a:srgbClr val="FFC000"/>
                </a:solidFill>
                <a:latin typeface="Sniglet"/>
                <a:ea typeface="Sniglet"/>
                <a:cs typeface="Sniglet"/>
                <a:sym typeface="Sniglet"/>
              </a:rPr>
              <a:t>Hacer 2 orejitas  como de conejo</a:t>
            </a:r>
            <a:r>
              <a:rPr lang="es-AR" sz="24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» no logre entenderla.</a:t>
            </a:r>
            <a:endParaRPr lang="es-AR" sz="2400" dirty="0">
              <a:solidFill>
                <a:schemeClr val="bg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" name="AutoShape 2" descr="Emoticon Emoji De Etiqueta Engomada Emoción Hmm, Duda, Pensand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Emoticon Emoji De Etiqueta Engomada Emoción Hmm, Duda, Pensando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Vectores de stock de Hmm, ilustraciones de Hmm sin royalties ..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67B9C5"/>
              </a:clrFrom>
              <a:clrTo>
                <a:srgbClr val="67B9C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05" t="11753" r="18691" b="15596"/>
          <a:stretch/>
        </p:blipFill>
        <p:spPr bwMode="auto">
          <a:xfrm>
            <a:off x="7067204" y="3568737"/>
            <a:ext cx="1305667" cy="1580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992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 bwMode="auto">
          <a:xfrm>
            <a:off x="145935" y="230134"/>
            <a:ext cx="4714097" cy="64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91416" rIns="91416" bIns="91416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FFFFFF"/>
              </a:buClr>
              <a:buSzPts val="2600"/>
              <a:buFont typeface="Walter Turncoat" charset="0"/>
              <a:buNone/>
              <a:defRPr/>
            </a:pPr>
            <a:r>
              <a:rPr lang="es-ES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NDY" pitchFamily="2" charset="2"/>
                <a:ea typeface="Walter Turncoat" charset="0"/>
                <a:cs typeface="Walter Turncoat" charset="0"/>
                <a:sym typeface="Arial" charset="0"/>
              </a:rPr>
              <a:t>ACTIVIDAD  5</a:t>
            </a:r>
            <a:endParaRPr lang="es-ES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NDY" pitchFamily="2" charset="2"/>
              <a:ea typeface="Walter Turncoat" charset="0"/>
              <a:cs typeface="Walter Turncoat" charset="0"/>
              <a:sym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5936" y="1563638"/>
            <a:ext cx="8674536" cy="2554535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endParaRPr lang="es-ES" sz="1600" dirty="0">
              <a:solidFill>
                <a:schemeClr val="tx1"/>
              </a:solidFill>
            </a:endParaRPr>
          </a:p>
          <a:p>
            <a:r>
              <a:rPr lang="es-ES" sz="1800" b="1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Ver el siguiente video (también está adjunto al mail):</a:t>
            </a:r>
          </a:p>
          <a:p>
            <a:pPr algn="ctr"/>
            <a:r>
              <a:rPr lang="es-ES" sz="1800" b="1" dirty="0">
                <a:hlinkClick r:id="rId2"/>
              </a:rPr>
              <a:t>https://www.youtube.com/watch?v=HrBh2165KjE&amp;feature=youtu.be</a:t>
            </a:r>
            <a:endParaRPr lang="es-ES" sz="1800" b="1" u="sng" dirty="0" smtClean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  <a:p>
            <a:endParaRPr lang="es-ES" sz="1800" b="1" dirty="0" smtClean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  <a:p>
            <a:r>
              <a:rPr lang="es-ES" sz="1800" b="1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Responde </a:t>
            </a:r>
            <a:endParaRPr lang="es-ES" sz="1800" b="1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  <a:p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a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) Con cuál de las opiniones de los famosos te sientes identificado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? Por qué? </a:t>
            </a:r>
            <a:endParaRPr lang="es-ES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  <a:p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b) Por qué crees que es importante aprender a programar? </a:t>
            </a:r>
          </a:p>
          <a:p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c) 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Estás de acuerdo con que  «Programar 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ayuda a 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pensar»? Justifica tu respuesta </a:t>
            </a:r>
          </a:p>
          <a:p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d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) Según el video, Programar permite llevar a cabo qué cosas? </a:t>
            </a:r>
          </a:p>
        </p:txBody>
      </p:sp>
    </p:spTree>
    <p:extLst>
      <p:ext uri="{BB962C8B-B14F-4D97-AF65-F5344CB8AC3E}">
        <p14:creationId xmlns="" xmlns:p14="http://schemas.microsoft.com/office/powerpoint/2010/main" val="79625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 bwMode="auto">
          <a:xfrm>
            <a:off x="145935" y="230134"/>
            <a:ext cx="4714097" cy="64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91416" rIns="91416" bIns="91416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FFFFFF"/>
              </a:buClr>
              <a:buSzPts val="2600"/>
              <a:buFont typeface="Walter Turncoat" charset="0"/>
              <a:buNone/>
              <a:defRPr/>
            </a:pPr>
            <a:r>
              <a:rPr lang="es-ES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NDY" pitchFamily="2" charset="2"/>
                <a:ea typeface="Walter Turncoat" charset="0"/>
                <a:cs typeface="Walter Turncoat" charset="0"/>
                <a:sym typeface="Arial" charset="0"/>
              </a:rPr>
              <a:t>ACTIVIDAD  6</a:t>
            </a:r>
            <a:endParaRPr lang="es-ES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NDY" pitchFamily="2" charset="2"/>
              <a:ea typeface="Walter Turncoat" charset="0"/>
              <a:cs typeface="Walter Turncoat" charset="0"/>
              <a:sym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1191713"/>
            <a:ext cx="8674536" cy="3662531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endParaRPr lang="es-ES" sz="16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Selecciona 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una</a:t>
            </a:r>
            <a:r>
              <a:rPr lang="es-ES" sz="1800" b="1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máquina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 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o </a:t>
            </a:r>
            <a:r>
              <a:rPr lang="es-ES" sz="1800" b="1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robot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 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y una </a:t>
            </a:r>
            <a:r>
              <a:rPr lang="es-ES" sz="1800" b="1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aplicación o programa 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que 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conozcas o desees investigar y luego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</a:t>
            </a:r>
            <a:endParaRPr lang="es-ES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  <a:p>
            <a:pPr marL="342900" lvl="6" indent="-342900">
              <a:lnSpc>
                <a:spcPct val="150000"/>
              </a:lnSpc>
              <a:buAutoNum type="alphaLcParenR"/>
            </a:pP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Describe 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las </a:t>
            </a:r>
            <a:r>
              <a:rPr lang="es-ES" sz="1800" b="1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instrucciones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o pasos que realiza para cumplir su </a:t>
            </a:r>
            <a:r>
              <a:rPr lang="es-ES" sz="1800" b="1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objetivo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. </a:t>
            </a:r>
            <a:r>
              <a:rPr lang="es-ES" sz="1800" u="sng" dirty="0">
                <a:solidFill>
                  <a:srgbClr val="002060"/>
                </a:solidFill>
                <a:latin typeface="Sniglet"/>
                <a:ea typeface="Sniglet"/>
                <a:cs typeface="Sniglet"/>
              </a:rPr>
              <a:t>Por ejemplo </a:t>
            </a:r>
            <a:r>
              <a:rPr lang="es-ES" sz="1800" dirty="0">
                <a:solidFill>
                  <a:srgbClr val="002060"/>
                </a:solidFill>
                <a:latin typeface="Sniglet"/>
                <a:ea typeface="Sniglet"/>
                <a:cs typeface="Sniglet"/>
              </a:rPr>
              <a:t>en la </a:t>
            </a:r>
            <a:r>
              <a:rPr lang="es-ES" sz="1800" b="1" dirty="0">
                <a:solidFill>
                  <a:srgbClr val="002060"/>
                </a:solidFill>
                <a:latin typeface="Sniglet"/>
                <a:ea typeface="Sniglet"/>
                <a:cs typeface="Sniglet"/>
              </a:rPr>
              <a:t>diapositiva </a:t>
            </a:r>
            <a:r>
              <a:rPr lang="es-ES" sz="1800" b="1" dirty="0" smtClean="0">
                <a:solidFill>
                  <a:srgbClr val="002060"/>
                </a:solidFill>
                <a:latin typeface="Sniglet"/>
                <a:ea typeface="Sniglet"/>
                <a:cs typeface="Sniglet"/>
              </a:rPr>
              <a:t>22</a:t>
            </a:r>
            <a:r>
              <a:rPr lang="es-ES" sz="1800" dirty="0" smtClean="0">
                <a:solidFill>
                  <a:srgbClr val="002060"/>
                </a:solidFill>
                <a:latin typeface="Sniglet"/>
                <a:ea typeface="Sniglet"/>
                <a:cs typeface="Sniglet"/>
              </a:rPr>
              <a:t> </a:t>
            </a:r>
            <a:r>
              <a:rPr lang="es-ES" sz="1800" dirty="0">
                <a:solidFill>
                  <a:srgbClr val="002060"/>
                </a:solidFill>
                <a:latin typeface="Sniglet"/>
                <a:ea typeface="Sniglet"/>
                <a:cs typeface="Sniglet"/>
              </a:rPr>
              <a:t>se detallan los pasos que cumple una aspiradora, cuyo </a:t>
            </a:r>
            <a:r>
              <a:rPr lang="es-ES" sz="1800" u="sng" dirty="0">
                <a:solidFill>
                  <a:srgbClr val="002060"/>
                </a:solidFill>
                <a:latin typeface="Sniglet"/>
                <a:ea typeface="Sniglet"/>
                <a:cs typeface="Sniglet"/>
              </a:rPr>
              <a:t>objetivo</a:t>
            </a:r>
            <a:r>
              <a:rPr lang="es-ES" sz="1800" dirty="0">
                <a:solidFill>
                  <a:srgbClr val="002060"/>
                </a:solidFill>
                <a:latin typeface="Sniglet"/>
                <a:ea typeface="Sniglet"/>
                <a:cs typeface="Sniglet"/>
              </a:rPr>
              <a:t> es limpiar el </a:t>
            </a:r>
            <a:r>
              <a:rPr lang="es-ES" sz="1800" dirty="0" smtClean="0">
                <a:solidFill>
                  <a:srgbClr val="002060"/>
                </a:solidFill>
                <a:latin typeface="Sniglet"/>
                <a:ea typeface="Sniglet"/>
                <a:cs typeface="Sniglet"/>
              </a:rPr>
              <a:t>piso</a:t>
            </a:r>
          </a:p>
          <a:p>
            <a:pPr marL="342900" lvl="6" indent="-342900">
              <a:lnSpc>
                <a:spcPct val="150000"/>
              </a:lnSpc>
              <a:buAutoNum type="alphaLcParenR"/>
            </a:pPr>
            <a:endParaRPr lang="es-ES" sz="1800" dirty="0">
              <a:solidFill>
                <a:srgbClr val="002060"/>
              </a:solidFill>
              <a:latin typeface="Sniglet"/>
              <a:ea typeface="Sniglet"/>
              <a:cs typeface="Sniglet"/>
            </a:endParaRPr>
          </a:p>
          <a:p>
            <a:pPr lvl="6">
              <a:lnSpc>
                <a:spcPct val="150000"/>
              </a:lnSpc>
            </a:pP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b) Enumera cada una de  las instrucciones y especifica el objetivo que cumple </a:t>
            </a:r>
          </a:p>
        </p:txBody>
      </p:sp>
    </p:spTree>
    <p:extLst>
      <p:ext uri="{BB962C8B-B14F-4D97-AF65-F5344CB8AC3E}">
        <p14:creationId xmlns="" xmlns:p14="http://schemas.microsoft.com/office/powerpoint/2010/main" val="301233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>
          <a:xfrm>
            <a:off x="179512" y="340069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6000" u="sng" dirty="0" smtClean="0">
                <a:solidFill>
                  <a:srgbClr val="FFC000"/>
                </a:solidFill>
              </a:rPr>
              <a:t>Guía 3:</a:t>
            </a:r>
            <a:endParaRPr lang="es-ES" sz="6000" u="sng" dirty="0">
              <a:solidFill>
                <a:srgbClr val="FFC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906884" y="1779662"/>
            <a:ext cx="7308304" cy="15696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just">
              <a:defRPr/>
            </a:pPr>
            <a:endParaRPr lang="es-AR" sz="2400" dirty="0">
              <a:solidFill>
                <a:schemeClr val="tx1"/>
              </a:solidFill>
              <a:latin typeface="Candy Round BTN" pitchFamily="34" charset="0"/>
            </a:endParaRPr>
          </a:p>
          <a:p>
            <a:pPr algn="just">
              <a:defRPr/>
            </a:pPr>
            <a:r>
              <a:rPr lang="es-AR" sz="2400" dirty="0" smtClean="0">
                <a:solidFill>
                  <a:schemeClr val="tx1"/>
                </a:solidFill>
                <a:latin typeface="Candy Round BTN" pitchFamily="34" charset="0"/>
              </a:rPr>
              <a:t>En esta </a:t>
            </a:r>
            <a:r>
              <a:rPr lang="es-AR" sz="2400" b="1" dirty="0" smtClean="0">
                <a:solidFill>
                  <a:schemeClr val="tx1"/>
                </a:solidFill>
                <a:latin typeface="Candy Round BTN" pitchFamily="34" charset="0"/>
              </a:rPr>
              <a:t>nueva guía</a:t>
            </a:r>
            <a:r>
              <a:rPr lang="es-AR" sz="2400" dirty="0" smtClean="0">
                <a:solidFill>
                  <a:schemeClr val="tx1"/>
                </a:solidFill>
                <a:latin typeface="Candy Round BTN" pitchFamily="34" charset="0"/>
              </a:rPr>
              <a:t> vamos a centrarnos en el concepto de </a:t>
            </a:r>
            <a:r>
              <a:rPr lang="es-AR" sz="2400" b="1" dirty="0" smtClean="0">
                <a:solidFill>
                  <a:srgbClr val="FF0000"/>
                </a:solidFill>
                <a:latin typeface="Candy Round BTN" pitchFamily="34" charset="0"/>
              </a:rPr>
              <a:t>Programación</a:t>
            </a:r>
            <a:r>
              <a:rPr lang="es-AR" sz="2400" dirty="0" smtClean="0">
                <a:solidFill>
                  <a:schemeClr val="tx1"/>
                </a:solidFill>
                <a:latin typeface="Candy Round BTN" pitchFamily="34" charset="0"/>
              </a:rPr>
              <a:t>.</a:t>
            </a:r>
            <a:endParaRPr lang="es-AR" sz="2400" dirty="0">
              <a:solidFill>
                <a:schemeClr val="tx1"/>
              </a:solidFill>
              <a:latin typeface="Candy Round BTN" pitchFamily="34" charset="0"/>
            </a:endParaRPr>
          </a:p>
          <a:p>
            <a:pPr algn="just">
              <a:defRPr/>
            </a:pPr>
            <a:endParaRPr lang="es-AR" sz="2400" dirty="0">
              <a:solidFill>
                <a:schemeClr val="tx1"/>
              </a:solidFill>
              <a:latin typeface="Candy Round BTN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48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38305" y="339502"/>
            <a:ext cx="82673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Los </a:t>
            </a:r>
            <a:r>
              <a:rPr lang="es-AR" sz="2000" dirty="0" smtClean="0">
                <a:solidFill>
                  <a:srgbClr val="FFC000"/>
                </a:solidFill>
                <a:latin typeface="Sniglet"/>
                <a:ea typeface="Sniglet"/>
                <a:cs typeface="Sniglet"/>
              </a:rPr>
              <a:t>Robots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está directamente relacionados con el concepto de </a:t>
            </a:r>
            <a:r>
              <a:rPr lang="es-AR" sz="2000" dirty="0" smtClean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programación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.</a:t>
            </a:r>
          </a:p>
          <a:p>
            <a:pPr algn="just"/>
            <a:endParaRPr lang="es-AR" sz="2000" b="1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algn="just"/>
            <a:r>
              <a:rPr lang="es-AR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Debemos indicarle al robot que debe hacer para que funcione como realmente  queremos.</a:t>
            </a:r>
            <a:endParaRPr lang="es-ES" sz="2400" b="1" dirty="0" smtClean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4" name="3 Llamada de flecha a la derecha"/>
          <p:cNvSpPr/>
          <p:nvPr/>
        </p:nvSpPr>
        <p:spPr>
          <a:xfrm>
            <a:off x="1183188" y="2505758"/>
            <a:ext cx="3384376" cy="1368152"/>
          </a:xfrm>
          <a:prstGeom prst="rightArrowCallout">
            <a:avLst>
              <a:gd name="adj1" fmla="val 14718"/>
              <a:gd name="adj2" fmla="val 25000"/>
              <a:gd name="adj3" fmla="val 25000"/>
              <a:gd name="adj4" fmla="val 76373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1- Avanzar 5 pasos hacia adelante</a:t>
            </a:r>
          </a:p>
          <a:p>
            <a:r>
              <a:rPr lang="es-ES" dirty="0" smtClean="0"/>
              <a:t>2- Detenerse</a:t>
            </a:r>
          </a:p>
          <a:p>
            <a:r>
              <a:rPr lang="es-ES" dirty="0" smtClean="0"/>
              <a:t>3- Girar a la izquierda</a:t>
            </a:r>
          </a:p>
          <a:p>
            <a:r>
              <a:rPr lang="es-ES" dirty="0" smtClean="0"/>
              <a:t>4- Avanzar 10 pasos</a:t>
            </a:r>
            <a:endParaRPr lang="es-ES" dirty="0"/>
          </a:p>
        </p:txBody>
      </p:sp>
      <p:pic>
        <p:nvPicPr>
          <p:cNvPr id="3074" name="Picture 2" descr="Lindo Dibujos Animados Robot - Imagen gratis en Pixabay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011" t="15363" r="27564" b="14454"/>
          <a:stretch/>
        </p:blipFill>
        <p:spPr bwMode="auto">
          <a:xfrm>
            <a:off x="4716016" y="1641662"/>
            <a:ext cx="1960241" cy="27319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08532" y="4614435"/>
            <a:ext cx="87269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Observa el siguiente </a:t>
            </a:r>
            <a:r>
              <a:rPr lang="es-AR" sz="20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video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para  saber de que se trata la </a:t>
            </a:r>
            <a:r>
              <a:rPr lang="es-AR" sz="2000" dirty="0" smtClean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Programación</a:t>
            </a:r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…</a:t>
            </a:r>
            <a:endParaRPr lang="es-ES" sz="2400" b="1" dirty="0" smtClean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469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-6025" y="1142846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/>
              <a:t>T</a:t>
            </a:r>
            <a:r>
              <a:rPr lang="en" dirty="0" smtClean="0"/>
              <a:t>odo el mundo debería saber programar</a:t>
            </a:r>
            <a:endParaRPr dirty="0"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929475" y="2160150"/>
            <a:ext cx="4200300" cy="20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 dirty="0" smtClean="0"/>
              <a:t>“Todo el mundo debería aprender a programar una computadora porque enseña a pensar.”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		Steve Jobs</a:t>
            </a: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714348" y="2000246"/>
            <a:ext cx="2924749" cy="2286016"/>
          </a:xfrm>
          <a:custGeom>
            <a:avLst/>
            <a:gdLst/>
            <a:ahLst/>
            <a:cxnLst/>
            <a:rect l="0" t="0" r="0" b="0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346"/>
          <p:cNvSpPr/>
          <p:nvPr/>
        </p:nvSpPr>
        <p:spPr>
          <a:xfrm>
            <a:off x="4286248" y="505891"/>
            <a:ext cx="419616" cy="422785"/>
          </a:xfrm>
          <a:custGeom>
            <a:avLst/>
            <a:gdLst/>
            <a:ahLst/>
            <a:cxnLst/>
            <a:rect l="0" t="0" r="0" b="0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G:\ROBOTICA\imagenes_plantillas\IMAGEN-16503095-2.png"/>
          <p:cNvPicPr>
            <a:picLocks noChangeAspect="1" noChangeArrowheads="1"/>
          </p:cNvPicPr>
          <p:nvPr/>
        </p:nvPicPr>
        <p:blipFill>
          <a:blip r:embed="rId3"/>
          <a:srcRect l="15625" r="15178"/>
          <a:stretch>
            <a:fillRect/>
          </a:stretch>
        </p:blipFill>
        <p:spPr bwMode="auto">
          <a:xfrm>
            <a:off x="928662" y="2186004"/>
            <a:ext cx="2610044" cy="1885944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1000100" y="4572014"/>
            <a:ext cx="7000924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70C0"/>
                </a:solidFill>
              </a:rPr>
              <a:t>https://www.youtube.com/watch?v=X5Wkp1gsNik </a:t>
            </a:r>
          </a:p>
        </p:txBody>
      </p:sp>
    </p:spTree>
    <p:extLst>
      <p:ext uri="{BB962C8B-B14F-4D97-AF65-F5344CB8AC3E}">
        <p14:creationId xmlns="" xmlns:p14="http://schemas.microsoft.com/office/powerpoint/2010/main" val="230566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 bwMode="auto">
          <a:xfrm>
            <a:off x="145935" y="230134"/>
            <a:ext cx="4714097" cy="64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91416" rIns="91416" bIns="91416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>
                <a:srgbClr val="FFFFFF"/>
              </a:buClr>
              <a:buSzPts val="2600"/>
              <a:buFont typeface="Walter Turncoat" charset="0"/>
              <a:buNone/>
              <a:defRPr/>
            </a:pPr>
            <a:r>
              <a:rPr lang="es-ES" sz="4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ENDY" pitchFamily="2" charset="2"/>
                <a:ea typeface="Walter Turncoat" charset="0"/>
                <a:cs typeface="Walter Turncoat" charset="0"/>
                <a:sym typeface="Arial" charset="0"/>
              </a:rPr>
              <a:t>ACTIVIDAD  4</a:t>
            </a:r>
            <a:endParaRPr lang="es-ES" sz="4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ENDY" pitchFamily="2" charset="2"/>
              <a:ea typeface="Walter Turncoat" charset="0"/>
              <a:cs typeface="Walter Turncoat" charset="0"/>
              <a:sym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40792" y="1275606"/>
            <a:ext cx="7963656" cy="3108533"/>
          </a:xfrm>
          <a:prstGeom prst="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endParaRPr lang="es-ES" sz="1600" dirty="0">
              <a:solidFill>
                <a:schemeClr val="tx1"/>
              </a:solidFill>
            </a:endParaRPr>
          </a:p>
          <a:p>
            <a:r>
              <a:rPr lang="es-ES" sz="1800" u="sng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Luego de ver el </a:t>
            </a:r>
            <a:r>
              <a:rPr lang="es-ES" sz="1800" b="1" u="sng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video</a:t>
            </a:r>
            <a:r>
              <a:rPr lang="es-ES" sz="1800" u="sng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de la </a:t>
            </a:r>
            <a:r>
              <a:rPr lang="es-ES" sz="1800" b="1" u="sng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diapositiva </a:t>
            </a:r>
            <a:r>
              <a:rPr lang="es-ES" sz="1800" b="1" u="sng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10</a:t>
            </a:r>
            <a:r>
              <a:rPr lang="es-ES" sz="1800" u="sng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, responde </a:t>
            </a:r>
            <a:endParaRPr lang="es-ES" sz="1800" u="sng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  <a:p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a) Qué es Programar? </a:t>
            </a:r>
          </a:p>
          <a:p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b) Crees que es posible aprender a programar desde cero? </a:t>
            </a:r>
          </a:p>
          <a:p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c) 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Cuáles </a:t>
            </a:r>
            <a:r>
              <a:rPr lang="es-ES" sz="1800" dirty="0" err="1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app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, 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cuyos Creadores aparecen en el </a:t>
            </a:r>
            <a:r>
              <a:rPr lang="es-ES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video, utilizas? </a:t>
            </a:r>
            <a:endParaRPr lang="es-ES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  <a:p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d) Qué </a:t>
            </a:r>
            <a:r>
              <a:rPr lang="es-ES" sz="1800" dirty="0" err="1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app</a:t>
            </a:r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o programa se te ocurre que sería bueno desarrollar/crear? </a:t>
            </a:r>
          </a:p>
          <a:p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e) Según el video es mejor desarrollar solos o en equipo? Por qué? </a:t>
            </a:r>
          </a:p>
          <a:p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f) Con qué cosas cuentan las oficinas de desarrollo que aparece en el video? </a:t>
            </a:r>
          </a:p>
          <a:p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g) «Las computadoras están en todas partes». Cuáles tecnologías se ven el video? </a:t>
            </a:r>
          </a:p>
          <a:p>
            <a:r>
              <a:rPr lang="es-ES" sz="1800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h) Al final del video comparan el saber programar con qué cosas? </a:t>
            </a:r>
          </a:p>
        </p:txBody>
      </p:sp>
    </p:spTree>
    <p:extLst>
      <p:ext uri="{BB962C8B-B14F-4D97-AF65-F5344CB8AC3E}">
        <p14:creationId xmlns="" xmlns:p14="http://schemas.microsoft.com/office/powerpoint/2010/main" val="6102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 idx="4294967295"/>
          </p:nvPr>
        </p:nvSpPr>
        <p:spPr>
          <a:xfrm>
            <a:off x="142844" y="197504"/>
            <a:ext cx="9001188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¿Qué es un </a:t>
            </a:r>
            <a:r>
              <a:rPr lang="en" sz="6000" dirty="0" smtClean="0">
                <a:solidFill>
                  <a:srgbClr val="FF0000"/>
                </a:solidFill>
              </a:rPr>
              <a:t>Programa</a:t>
            </a:r>
            <a:r>
              <a:rPr lang="en" sz="6000" dirty="0" smtClean="0"/>
              <a:t>?</a:t>
            </a:r>
            <a:endParaRPr sz="6000" dirty="0"/>
          </a:p>
        </p:txBody>
      </p:sp>
      <p:pic>
        <p:nvPicPr>
          <p:cNvPr id="2050" name="Picture 2" descr="G:\ROBOTICA\imagenes_plantillas\pngtree-hand-painted-robot-doubt-png-clipart_257057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71618"/>
            <a:ext cx="2524999" cy="2528884"/>
          </a:xfrm>
          <a:prstGeom prst="rect">
            <a:avLst/>
          </a:prstGeom>
          <a:noFill/>
        </p:spPr>
      </p:pic>
      <p:sp>
        <p:nvSpPr>
          <p:cNvPr id="17" name="16 Rectángulo"/>
          <p:cNvSpPr/>
          <p:nvPr/>
        </p:nvSpPr>
        <p:spPr>
          <a:xfrm>
            <a:off x="2357422" y="1707654"/>
            <a:ext cx="62865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400" dirty="0" smtClean="0">
                <a:solidFill>
                  <a:srgbClr val="92D050"/>
                </a:solidFill>
                <a:latin typeface="Sniglet"/>
                <a:ea typeface="Sniglet"/>
                <a:cs typeface="Sniglet"/>
                <a:sym typeface="Sniglet"/>
              </a:rPr>
              <a:t>Serie de pasos o </a:t>
            </a:r>
            <a:r>
              <a:rPr lang="es-AR" sz="2400" dirty="0" smtClean="0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instrucciones</a:t>
            </a:r>
            <a:r>
              <a:rPr lang="es-AR" sz="2400" dirty="0" smtClean="0">
                <a:solidFill>
                  <a:srgbClr val="92D050"/>
                </a:solidFill>
                <a:latin typeface="Sniglet"/>
                <a:ea typeface="Sniglet"/>
                <a:cs typeface="Sniglet"/>
                <a:sym typeface="Sniglet"/>
              </a:rPr>
              <a:t> que le dicen al robot lo que tiene que hacer en cada momento. </a:t>
            </a:r>
          </a:p>
          <a:p>
            <a:pPr algn="just"/>
            <a:endParaRPr lang="es-AR" sz="2400" dirty="0">
              <a:solidFill>
                <a:srgbClr val="92D050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/>
            <a:r>
              <a:rPr lang="es-AR" sz="2400" u="sng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Por ejemplo</a:t>
            </a:r>
            <a:r>
              <a:rPr lang="es-AR" sz="24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: pasos o instrucciones para atarse  los cordones de las zapatillas</a:t>
            </a:r>
          </a:p>
          <a:p>
            <a:pPr algn="just"/>
            <a:endParaRPr lang="es-AR" sz="2400" dirty="0">
              <a:solidFill>
                <a:schemeClr val="bg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56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>
          <a:xfrm>
            <a:off x="0" y="197504"/>
            <a:ext cx="889248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4400" u="sng" dirty="0" smtClean="0">
                <a:solidFill>
                  <a:srgbClr val="FFC000"/>
                </a:solidFill>
                <a:sym typeface="Arial"/>
              </a:rPr>
              <a:t>Instrucciones</a:t>
            </a:r>
            <a:endParaRPr lang="es-ES" sz="240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27584" y="1487465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8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Son una serie de pasos u </a:t>
            </a:r>
            <a:r>
              <a:rPr lang="es-AR" sz="2800" dirty="0" smtClean="0">
                <a:solidFill>
                  <a:srgbClr val="FFFF00"/>
                </a:solidFill>
                <a:latin typeface="Sniglet"/>
                <a:ea typeface="Sniglet"/>
                <a:cs typeface="Sniglet"/>
                <a:sym typeface="Sniglet"/>
              </a:rPr>
              <a:t>órdenes </a:t>
            </a:r>
            <a:r>
              <a:rPr lang="es-AR" sz="28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que son ingresadas a un dispositivo (por ejemplo una computadora) o robot.</a:t>
            </a:r>
          </a:p>
          <a:p>
            <a:pPr algn="just"/>
            <a:endParaRPr lang="es-AR" sz="2800" dirty="0" smtClean="0">
              <a:solidFill>
                <a:schemeClr val="bg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algn="just"/>
            <a:r>
              <a:rPr lang="es-AR" sz="28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Estas instrucciones son  </a:t>
            </a:r>
            <a:r>
              <a:rPr lang="es-AR" sz="2800" dirty="0" smtClean="0">
                <a:solidFill>
                  <a:srgbClr val="92D050"/>
                </a:solidFill>
                <a:latin typeface="Sniglet"/>
                <a:ea typeface="Sniglet"/>
                <a:cs typeface="Sniglet"/>
                <a:sym typeface="Sniglet"/>
              </a:rPr>
              <a:t>interpretadas</a:t>
            </a:r>
            <a:r>
              <a:rPr lang="es-AR" sz="28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 y </a:t>
            </a:r>
            <a:r>
              <a:rPr lang="es-AR" sz="2800" dirty="0" smtClean="0">
                <a:solidFill>
                  <a:srgbClr val="92D050"/>
                </a:solidFill>
                <a:latin typeface="Sniglet"/>
                <a:ea typeface="Sniglet"/>
                <a:cs typeface="Sniglet"/>
                <a:sym typeface="Sniglet"/>
              </a:rPr>
              <a:t>ejecutadas</a:t>
            </a:r>
            <a:r>
              <a:rPr lang="es-AR" sz="2800" dirty="0" smtClean="0">
                <a:solidFill>
                  <a:schemeClr val="bg1"/>
                </a:solidFill>
                <a:latin typeface="Sniglet"/>
                <a:ea typeface="Sniglet"/>
                <a:cs typeface="Sniglet"/>
                <a:sym typeface="Sniglet"/>
              </a:rPr>
              <a:t> por el robot.</a:t>
            </a:r>
          </a:p>
        </p:txBody>
      </p:sp>
      <p:pic>
        <p:nvPicPr>
          <p:cNvPr id="4" name="Picture 4" descr="G:\ROBOTICA\pagina-para-colorear-de-robot-con-y-dibujos-pinta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 rot="823924">
            <a:off x="5474852" y="3823276"/>
            <a:ext cx="963789" cy="1049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284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438" y="1446207"/>
            <a:ext cx="3247863" cy="364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642878" y="285734"/>
            <a:ext cx="85011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2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Un robot puede ser diseñado para realizar siempre la </a:t>
            </a:r>
            <a:r>
              <a:rPr lang="es-AR" sz="2200" b="1" dirty="0" smtClean="0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misma tarea</a:t>
            </a:r>
            <a:endParaRPr lang="es-ES" sz="2200" b="1" dirty="0" smtClean="0">
              <a:solidFill>
                <a:srgbClr val="FF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5" name="Shape 334"/>
          <p:cNvSpPr/>
          <p:nvPr/>
        </p:nvSpPr>
        <p:spPr>
          <a:xfrm>
            <a:off x="214282" y="285734"/>
            <a:ext cx="378113" cy="376518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828" name="Picture 4" descr="Resultado de imagen para aspiradora de pi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4008" y="1296642"/>
            <a:ext cx="2405046" cy="24050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3780767" y="874539"/>
            <a:ext cx="3892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Por ejemplo, un </a:t>
            </a:r>
            <a:r>
              <a:rPr lang="es-ES" sz="2000" b="1" dirty="0">
                <a:solidFill>
                  <a:srgbClr val="FFC000"/>
                </a:solidFill>
                <a:latin typeface="Sniglet"/>
                <a:ea typeface="Sniglet"/>
                <a:cs typeface="Sniglet"/>
              </a:rPr>
              <a:t>Robot Aspiradora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399530" y="3975047"/>
            <a:ext cx="4492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La aspiradora </a:t>
            </a:r>
            <a:r>
              <a:rPr lang="es-ES" sz="2000" b="1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avanza</a:t>
            </a:r>
            <a:r>
              <a:rPr lang="es-ES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, si llega a una pared u obstáculo se </a:t>
            </a:r>
            <a:r>
              <a:rPr lang="es-ES" sz="2000" b="1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detiene</a:t>
            </a:r>
            <a:r>
              <a:rPr lang="es-ES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y </a:t>
            </a:r>
            <a:r>
              <a:rPr lang="es-ES" sz="2000" b="1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gira</a:t>
            </a:r>
            <a:r>
              <a:rPr lang="es-ES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. Sino, </a:t>
            </a:r>
            <a:r>
              <a:rPr lang="es-ES" sz="2000" b="1" dirty="0" smtClean="0">
                <a:solidFill>
                  <a:srgbClr val="00B0F0"/>
                </a:solidFill>
                <a:latin typeface="Sniglet"/>
                <a:ea typeface="Sniglet"/>
                <a:cs typeface="Sniglet"/>
              </a:rPr>
              <a:t>continúa avanzando</a:t>
            </a:r>
            <a:endParaRPr lang="es-ES" sz="2000" b="1" dirty="0">
              <a:solidFill>
                <a:srgbClr val="00B0F0"/>
              </a:solidFill>
              <a:latin typeface="Sniglet"/>
              <a:ea typeface="Sniglet"/>
              <a:cs typeface="Sniglet"/>
            </a:endParaRPr>
          </a:p>
        </p:txBody>
      </p:sp>
      <p:grpSp>
        <p:nvGrpSpPr>
          <p:cNvPr id="9" name="Shape 389"/>
          <p:cNvGrpSpPr/>
          <p:nvPr/>
        </p:nvGrpSpPr>
        <p:grpSpPr>
          <a:xfrm rot="3852394">
            <a:off x="3081484" y="3495694"/>
            <a:ext cx="1166343" cy="1305376"/>
            <a:chOff x="1113100" y="2199475"/>
            <a:chExt cx="801900" cy="709925"/>
          </a:xfrm>
          <a:solidFill>
            <a:srgbClr val="FF0000"/>
          </a:solidFill>
        </p:grpSpPr>
        <p:sp>
          <p:nvSpPr>
            <p:cNvPr id="10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 w="38100"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 w="38100"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827584" y="1173981"/>
            <a:ext cx="2328149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INSTRUCCIONES</a:t>
            </a:r>
            <a:endParaRPr lang="es-ES" sz="2400" b="1" dirty="0">
              <a:solidFill>
                <a:srgbClr val="FF0000"/>
              </a:solidFill>
              <a:latin typeface="Sniglet"/>
              <a:ea typeface="Sniglet"/>
              <a:cs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99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00068" y="506542"/>
            <a:ext cx="8215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Un robot </a:t>
            </a:r>
            <a:r>
              <a:rPr lang="es-AR" sz="2000" b="1" dirty="0" smtClean="0">
                <a:solidFill>
                  <a:srgbClr val="FF0000"/>
                </a:solidFill>
                <a:latin typeface="Sniglet"/>
                <a:ea typeface="Sniglet"/>
                <a:cs typeface="Sniglet"/>
                <a:sym typeface="Sniglet"/>
              </a:rPr>
              <a:t>programable</a:t>
            </a:r>
            <a:r>
              <a:rPr lang="es-AR" sz="20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  permite cambiar su programa para que su funcionamiento se </a:t>
            </a:r>
            <a:r>
              <a:rPr lang="es-AR" sz="2000" b="1" dirty="0" smtClean="0">
                <a:solidFill>
                  <a:srgbClr val="FFC000"/>
                </a:solidFill>
                <a:latin typeface="Sniglet"/>
                <a:ea typeface="Sniglet"/>
                <a:cs typeface="Sniglet"/>
                <a:sym typeface="Sniglet"/>
              </a:rPr>
              <a:t>adapte a diferentes tareas</a:t>
            </a:r>
            <a:endParaRPr lang="es-ES" sz="2000" b="1" dirty="0" smtClean="0">
              <a:solidFill>
                <a:srgbClr val="FFC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" name="Shape 334"/>
          <p:cNvSpPr/>
          <p:nvPr/>
        </p:nvSpPr>
        <p:spPr>
          <a:xfrm>
            <a:off x="407673" y="558652"/>
            <a:ext cx="378113" cy="376518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970" name="Picture 2" descr="Resultado de imagen para computadora 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70"/>
            <a:ext cx="2952739" cy="2113540"/>
          </a:xfrm>
          <a:prstGeom prst="rect">
            <a:avLst/>
          </a:prstGeom>
          <a:noFill/>
        </p:spPr>
      </p:pic>
      <p:pic>
        <p:nvPicPr>
          <p:cNvPr id="83972" name="Picture 4" descr="Resultado de imagen para robot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1643056"/>
            <a:ext cx="4429124" cy="2952749"/>
          </a:xfrm>
          <a:prstGeom prst="rect">
            <a:avLst/>
          </a:prstGeom>
          <a:noFill/>
        </p:spPr>
      </p:pic>
      <p:grpSp>
        <p:nvGrpSpPr>
          <p:cNvPr id="6" name="Shape 389"/>
          <p:cNvGrpSpPr/>
          <p:nvPr/>
        </p:nvGrpSpPr>
        <p:grpSpPr>
          <a:xfrm rot="8255859" flipH="1">
            <a:off x="4417021" y="1527621"/>
            <a:ext cx="1810153" cy="1725653"/>
            <a:chOff x="1113100" y="2199475"/>
            <a:chExt cx="801900" cy="709925"/>
          </a:xfrm>
        </p:grpSpPr>
        <p:sp>
          <p:nvSpPr>
            <p:cNvPr id="7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0728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548</Words>
  <Application>Microsoft Office PowerPoint</Application>
  <PresentationFormat>Presentación en pantalla (16:9)</PresentationFormat>
  <Paragraphs>64</Paragraphs>
  <Slides>12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Walter Turncoat</vt:lpstr>
      <vt:lpstr>Candy Round BTN</vt:lpstr>
      <vt:lpstr>Sniglet</vt:lpstr>
      <vt:lpstr>TRENDY</vt:lpstr>
      <vt:lpstr>Wingdings</vt:lpstr>
      <vt:lpstr>Ursula template</vt:lpstr>
      <vt:lpstr>Diapositiva 1</vt:lpstr>
      <vt:lpstr>Diapositiva 2</vt:lpstr>
      <vt:lpstr>Diapositiva 3</vt:lpstr>
      <vt:lpstr>Todo el mundo debería saber programar</vt:lpstr>
      <vt:lpstr>Diapositiva 5</vt:lpstr>
      <vt:lpstr>¿Qué es un Programa?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Cecilia Marcuzzi</dc:creator>
  <cp:lastModifiedBy>Cecilia Marcuzzi</cp:lastModifiedBy>
  <cp:revision>268</cp:revision>
  <dcterms:modified xsi:type="dcterms:W3CDTF">2022-04-04T12:27:11Z</dcterms:modified>
</cp:coreProperties>
</file>