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0"/>
  </p:notesMasterIdLst>
  <p:sldIdLst>
    <p:sldId id="256" r:id="rId2"/>
    <p:sldId id="343" r:id="rId3"/>
    <p:sldId id="344" r:id="rId4"/>
    <p:sldId id="345" r:id="rId5"/>
    <p:sldId id="346" r:id="rId6"/>
    <p:sldId id="347" r:id="rId7"/>
    <p:sldId id="348" r:id="rId8"/>
    <p:sldId id="349" r:id="rId9"/>
  </p:sldIdLst>
  <p:sldSz cx="9144000" cy="5143500" type="screen16x9"/>
  <p:notesSz cx="6858000" cy="9144000"/>
  <p:embeddedFontLst>
    <p:embeddedFont>
      <p:font typeface="Walter Turncoat" charset="0"/>
      <p:regular r:id="rId11"/>
    </p:embeddedFont>
    <p:embeddedFont>
      <p:font typeface="Candy Round BTN" pitchFamily="34" charset="0"/>
      <p:regular r:id="rId12"/>
      <p:bold r:id="rId13"/>
    </p:embeddedFont>
    <p:embeddedFont>
      <p:font typeface="Sniglet" charset="0"/>
      <p:regular r:id="rId14"/>
    </p:embeddedFont>
    <p:embeddedFont>
      <p:font typeface="TRENDY" pitchFamily="2" charset="2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1F18532-E75D-4193-B41A-7E7E70D7C104}">
  <a:tblStyle styleId="{C1F18532-E75D-4193-B41A-7E7E70D7C1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28" autoAdjust="0"/>
    <p:restoredTop sz="94660"/>
  </p:normalViewPr>
  <p:slideViewPr>
    <p:cSldViewPr>
      <p:cViewPr>
        <p:scale>
          <a:sx n="68" d="100"/>
          <a:sy n="68" d="100"/>
        </p:scale>
        <p:origin x="-516" y="-8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20524675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964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6" r:id="rId3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G:\ROBOTICA\paginas-para-colorear-de-robots-robot-para-dibujos-para-colorear-un-robot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7500958" y="3643320"/>
            <a:ext cx="1351435" cy="1297671"/>
          </a:xfrm>
          <a:prstGeom prst="rect">
            <a:avLst/>
          </a:prstGeom>
          <a:noFill/>
        </p:spPr>
      </p:pic>
      <p:pic>
        <p:nvPicPr>
          <p:cNvPr id="1030" name="Picture 6" descr="G:\ROBOTICA\imagenes_plantillas\robo.jpg_712383760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83" y="915566"/>
            <a:ext cx="8063016" cy="24502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/>
          </p:cNvSpPr>
          <p:nvPr/>
        </p:nvSpPr>
        <p:spPr>
          <a:xfrm>
            <a:off x="202145" y="195486"/>
            <a:ext cx="77724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pPr algn="l"/>
            <a:r>
              <a:rPr lang="es-ES" sz="6000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Guía 4:</a:t>
            </a:r>
            <a:endParaRPr lang="es-ES" sz="6000" u="sng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11560" y="1499869"/>
            <a:ext cx="8064896" cy="26776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algn="just">
              <a:defRPr/>
            </a:pPr>
            <a:r>
              <a:rPr lang="es-AR" sz="2400" dirty="0">
                <a:solidFill>
                  <a:schemeClr val="tx1"/>
                </a:solidFill>
                <a:latin typeface="Candy Round BTN" pitchFamily="34" charset="0"/>
              </a:rPr>
              <a:t>En esta guía veremos los siguientes conceptos</a:t>
            </a:r>
          </a:p>
          <a:p>
            <a:pPr algn="just">
              <a:defRPr/>
            </a:pPr>
            <a:endParaRPr lang="es-AR" sz="2400" dirty="0" smtClean="0">
              <a:solidFill>
                <a:schemeClr val="tx1"/>
              </a:solidFill>
              <a:latin typeface="Candy Round BTN" pitchFamily="34" charset="0"/>
            </a:endParaRPr>
          </a:p>
          <a:p>
            <a:pPr marL="342900" lvl="8" indent="-342900" algn="just">
              <a:buFont typeface="Arial" pitchFamily="34" charset="0"/>
              <a:buChar char="•"/>
              <a:defRPr/>
            </a:pPr>
            <a:r>
              <a:rPr lang="es-AR" sz="2400" b="1" dirty="0" smtClean="0">
                <a:solidFill>
                  <a:schemeClr val="tx1"/>
                </a:solidFill>
                <a:latin typeface="Candy Round BTN" pitchFamily="34" charset="0"/>
              </a:rPr>
              <a:t>Lenguaje de Programación</a:t>
            </a:r>
          </a:p>
          <a:p>
            <a:pPr marL="342900" lvl="8" indent="-342900" algn="just">
              <a:buFont typeface="Arial" pitchFamily="34" charset="0"/>
              <a:buChar char="•"/>
              <a:defRPr/>
            </a:pPr>
            <a:r>
              <a:rPr lang="es-AR" sz="2400" b="1" dirty="0" smtClean="0">
                <a:solidFill>
                  <a:schemeClr val="tx1"/>
                </a:solidFill>
                <a:latin typeface="Candy Round BTN" pitchFamily="34" charset="0"/>
              </a:rPr>
              <a:t>Algoritmo</a:t>
            </a:r>
          </a:p>
          <a:p>
            <a:pPr marL="342900" lvl="8" indent="-342900" algn="just">
              <a:buFont typeface="Arial" pitchFamily="34" charset="0"/>
              <a:buChar char="•"/>
              <a:defRPr/>
            </a:pPr>
            <a:r>
              <a:rPr lang="es-AR" sz="2400" b="1" dirty="0" smtClean="0">
                <a:solidFill>
                  <a:schemeClr val="tx1"/>
                </a:solidFill>
                <a:latin typeface="Candy Round BTN" pitchFamily="34" charset="0"/>
              </a:rPr>
              <a:t>Diagrama de Flujo</a:t>
            </a:r>
          </a:p>
          <a:p>
            <a:pPr marL="342900" lvl="8" indent="-342900" algn="just">
              <a:buFont typeface="Arial" pitchFamily="34" charset="0"/>
              <a:buChar char="•"/>
              <a:defRPr/>
            </a:pPr>
            <a:r>
              <a:rPr lang="es-AR" sz="2400" b="1" dirty="0" smtClean="0">
                <a:solidFill>
                  <a:schemeClr val="tx1"/>
                </a:solidFill>
                <a:latin typeface="Candy Round BTN" pitchFamily="34" charset="0"/>
              </a:rPr>
              <a:t>Pseudocódigo</a:t>
            </a:r>
            <a:endParaRPr lang="es-AR" sz="2400" b="1" dirty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endParaRPr lang="es-AR" sz="2400" dirty="0">
              <a:solidFill>
                <a:schemeClr val="tx1"/>
              </a:solidFill>
              <a:latin typeface="Candy Round BTN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695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28662" y="214296"/>
            <a:ext cx="745268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400" dirty="0" smtClean="0">
                <a:solidFill>
                  <a:srgbClr val="00B0F0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Lenguaje de programación</a:t>
            </a:r>
            <a:endParaRPr lang="es-ES" sz="4400" dirty="0">
              <a:solidFill>
                <a:srgbClr val="00B0F0"/>
              </a:solidFill>
              <a:latin typeface="Walter Turncoat"/>
              <a:ea typeface="Walter Turncoat"/>
              <a:cs typeface="Walter Turncoat"/>
              <a:sym typeface="Walter Turncoat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857224" y="1071552"/>
            <a:ext cx="7272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Permite escribir las instrucciones para dar órdenes a la computadora o robot</a:t>
            </a:r>
            <a:endParaRPr lang="es-ES" sz="2000" dirty="0" smtClean="0">
              <a:solidFill>
                <a:srgbClr val="FF0000"/>
              </a:solidFill>
              <a:latin typeface="Sniglet"/>
              <a:ea typeface="Sniglet"/>
              <a:cs typeface="Sniglet"/>
            </a:endParaRPr>
          </a:p>
          <a:p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endParaRPr lang="es-ES" sz="20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pic>
        <p:nvPicPr>
          <p:cNvPr id="67586" name="Picture 2" descr="Resultado de imagen para codigo fuen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2000246"/>
            <a:ext cx="4452933" cy="2738347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785786" y="2000246"/>
            <a:ext cx="2500330" cy="16312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Conjunto de símbolos, reglas y sentencias.       También llamado: </a:t>
            </a:r>
            <a:r>
              <a:rPr lang="es-ES" sz="20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Código Fuente</a:t>
            </a:r>
            <a:endParaRPr lang="es-ES" sz="2000" b="1" dirty="0" smtClean="0">
              <a:solidFill>
                <a:sysClr val="windowText" lastClr="000000"/>
              </a:solidFill>
              <a:latin typeface="Sniglet"/>
              <a:ea typeface="Sniglet"/>
              <a:cs typeface="Sniglet"/>
            </a:endParaRPr>
          </a:p>
        </p:txBody>
      </p:sp>
      <p:grpSp>
        <p:nvGrpSpPr>
          <p:cNvPr id="7" name="Shape 389"/>
          <p:cNvGrpSpPr/>
          <p:nvPr/>
        </p:nvGrpSpPr>
        <p:grpSpPr>
          <a:xfrm rot="3852394">
            <a:off x="2629382" y="3430417"/>
            <a:ext cx="1057805" cy="936479"/>
            <a:chOff x="1113100" y="2199475"/>
            <a:chExt cx="801900" cy="709925"/>
          </a:xfrm>
        </p:grpSpPr>
        <p:sp>
          <p:nvSpPr>
            <p:cNvPr id="8" name="Shape 390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Shape 39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="" xmlns:p14="http://schemas.microsoft.com/office/powerpoint/2010/main" val="3466645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2928940"/>
            <a:ext cx="1428728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Tipos de Algoritmos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357422" y="2214560"/>
            <a:ext cx="43748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000" b="1" u="sng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Gráficos</a:t>
            </a:r>
            <a:r>
              <a:rPr lang="es-AR" sz="20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: 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Es la representación gráfica de las operaciones que realiza un algoritmo (</a:t>
            </a:r>
            <a:r>
              <a:rPr lang="es-AR" sz="2000" b="1" dirty="0" smtClean="0">
                <a:solidFill>
                  <a:srgbClr val="FFFF00"/>
                </a:solidFill>
                <a:latin typeface="Sniglet"/>
                <a:ea typeface="Sniglet"/>
                <a:cs typeface="Sniglet"/>
              </a:rPr>
              <a:t>diagrama de flujo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). </a:t>
            </a:r>
          </a:p>
          <a:p>
            <a:pPr algn="just"/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algn="just"/>
            <a:r>
              <a:rPr lang="es-AR" sz="2000" b="1" u="sng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No Gráficos</a:t>
            </a:r>
            <a:r>
              <a:rPr lang="es-AR" sz="20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: 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Representa en forma descriptiva las operaciones que debe realizar un algoritmo.  También se denomina </a:t>
            </a:r>
            <a:r>
              <a:rPr lang="es-AR" sz="2000" b="1" dirty="0" smtClean="0">
                <a:solidFill>
                  <a:srgbClr val="FFFF00"/>
                </a:solidFill>
                <a:latin typeface="Sniglet"/>
                <a:ea typeface="Sniglet"/>
                <a:cs typeface="Sniglet"/>
              </a:rPr>
              <a:t>Pseudocódigo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/>
            </a:r>
            <a:b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</a:br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8082" y="2071684"/>
            <a:ext cx="107013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214282" y="1142990"/>
            <a:ext cx="87154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Serie de </a:t>
            </a:r>
            <a:r>
              <a:rPr lang="es-AR" sz="20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pasos organizados 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que describe el proceso que se debe seguir, para dar solución a un </a:t>
            </a:r>
            <a:r>
              <a:rPr lang="es-AR" sz="2000" u="sng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problema específico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.</a:t>
            </a:r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7" name="Shape 62"/>
          <p:cNvSpPr txBox="1">
            <a:spLocks noGrp="1"/>
          </p:cNvSpPr>
          <p:nvPr>
            <p:ph type="ctrTitle" idx="4294967295"/>
          </p:nvPr>
        </p:nvSpPr>
        <p:spPr>
          <a:xfrm>
            <a:off x="214282" y="214296"/>
            <a:ext cx="3357586" cy="8572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Algoritmo</a:t>
            </a:r>
            <a:endParaRPr sz="4800" dirty="0">
              <a:solidFill>
                <a:srgbClr val="00B050"/>
              </a:solidFill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 rot="5400000" flipH="1" flipV="1">
            <a:off x="1643042" y="2571750"/>
            <a:ext cx="642942" cy="64294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1643042" y="3357568"/>
            <a:ext cx="714380" cy="28575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Resultado de imagen para ejemplos de  pseudocodi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13050" y="3571890"/>
            <a:ext cx="2116668" cy="1428752"/>
          </a:xfrm>
          <a:prstGeom prst="rect">
            <a:avLst/>
          </a:prstGeom>
          <a:noFill/>
        </p:spPr>
      </p:pic>
      <p:cxnSp>
        <p:nvCxnSpPr>
          <p:cNvPr id="10" name="9 Conector recto de flecha"/>
          <p:cNvCxnSpPr/>
          <p:nvPr/>
        </p:nvCxnSpPr>
        <p:spPr>
          <a:xfrm>
            <a:off x="3707904" y="4515966"/>
            <a:ext cx="1224136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72795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Resultado de imagen para ejemplos de  pseudocodi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4618" y="877084"/>
            <a:ext cx="3500398" cy="2625299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3786196"/>
            <a:ext cx="6889832" cy="1152527"/>
          </a:xfrm>
          <a:prstGeom prst="rect">
            <a:avLst/>
          </a:prstGeom>
          <a:noFill/>
          <a:ln w="57150">
            <a:solidFill>
              <a:srgbClr val="FFC000"/>
            </a:solidFill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214282" y="285734"/>
            <a:ext cx="41434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u="sng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Ejemplos de Pseudocódigo:</a:t>
            </a:r>
            <a:endParaRPr lang="es-ES" sz="2400" b="1" u="sng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436" y="1110244"/>
            <a:ext cx="3283137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Shape 389"/>
          <p:cNvGrpSpPr/>
          <p:nvPr/>
        </p:nvGrpSpPr>
        <p:grpSpPr>
          <a:xfrm rot="3852394">
            <a:off x="4335110" y="1721493"/>
            <a:ext cx="1057805" cy="936479"/>
            <a:chOff x="1113100" y="2199475"/>
            <a:chExt cx="801900" cy="709925"/>
          </a:xfrm>
          <a:solidFill>
            <a:srgbClr val="FF0000"/>
          </a:solidFill>
        </p:grpSpPr>
        <p:sp>
          <p:nvSpPr>
            <p:cNvPr id="7" name="Shape 390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grpFill/>
            <a:ln>
              <a:solidFill>
                <a:srgbClr val="FF000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Shape 39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grpFill/>
            <a:ln>
              <a:solidFill>
                <a:srgbClr val="FF000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8 CuadroTexto"/>
          <p:cNvSpPr txBox="1"/>
          <p:nvPr/>
        </p:nvSpPr>
        <p:spPr>
          <a:xfrm>
            <a:off x="4382414" y="2546184"/>
            <a:ext cx="1433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8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Resultado</a:t>
            </a:r>
            <a:endParaRPr lang="es-ES" sz="2000" b="1" dirty="0">
              <a:solidFill>
                <a:srgbClr val="00B0F0"/>
              </a:solidFill>
              <a:latin typeface="Sniglet"/>
              <a:ea typeface="Sniglet"/>
              <a:cs typeface="Sniglet"/>
            </a:endParaRPr>
          </a:p>
        </p:txBody>
      </p:sp>
      <p:pic>
        <p:nvPicPr>
          <p:cNvPr id="1028" name="Picture 4" descr="Una caricatura de la ilustración de un hombre en ejecución del ..."/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572" r="6874" b="10553"/>
          <a:stretch/>
        </p:blipFill>
        <p:spPr bwMode="auto">
          <a:xfrm>
            <a:off x="7668344" y="3131892"/>
            <a:ext cx="1389858" cy="18068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7573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7504" y="195486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u="sng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Ejemplos de  Diagrama de Flujo  y Pseudocódigo:</a:t>
            </a:r>
            <a:endParaRPr lang="es-ES" sz="2400" b="1" u="sng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234" y="968325"/>
            <a:ext cx="3247863" cy="364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11 CuadroTexto"/>
          <p:cNvSpPr txBox="1"/>
          <p:nvPr/>
        </p:nvSpPr>
        <p:spPr>
          <a:xfrm>
            <a:off x="3751626" y="660198"/>
            <a:ext cx="3239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C000"/>
                </a:solidFill>
                <a:latin typeface="Sniglet"/>
                <a:ea typeface="Sniglet"/>
                <a:cs typeface="Sniglet"/>
              </a:rPr>
              <a:t>Robot </a:t>
            </a:r>
            <a:r>
              <a:rPr lang="es-ES" sz="2400" b="1" dirty="0">
                <a:solidFill>
                  <a:srgbClr val="FFC000"/>
                </a:solidFill>
                <a:latin typeface="Sniglet"/>
                <a:ea typeface="Sniglet"/>
                <a:cs typeface="Sniglet"/>
              </a:rPr>
              <a:t>Aspiradora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4644008" y="1262010"/>
            <a:ext cx="4392489" cy="17543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8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Si &lt;</a:t>
            </a:r>
            <a:r>
              <a:rPr lang="es-ES" sz="18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aspiradora  choca con pared </a:t>
            </a:r>
            <a:r>
              <a:rPr lang="es-ES" sz="1800" b="1" dirty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u obstáculo </a:t>
            </a:r>
            <a:r>
              <a:rPr lang="es-ES" sz="1800" b="1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&gt;</a:t>
            </a:r>
            <a:endParaRPr lang="es-ES" sz="1800" b="1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lvl="1"/>
            <a:r>
              <a:rPr lang="es-ES" sz="1800" b="1" dirty="0" smtClean="0">
                <a:solidFill>
                  <a:schemeClr val="bg1"/>
                </a:solidFill>
                <a:latin typeface="Sniglet"/>
                <a:ea typeface="Sniglet"/>
                <a:cs typeface="Sniglet"/>
              </a:rPr>
              <a:t>	Entonces </a:t>
            </a:r>
          </a:p>
          <a:p>
            <a:r>
              <a:rPr lang="es-ES" sz="1800" b="1" dirty="0" smtClean="0">
                <a:solidFill>
                  <a:schemeClr val="bg1"/>
                </a:solidFill>
                <a:latin typeface="Sniglet"/>
                <a:ea typeface="Sniglet"/>
                <a:cs typeface="Sniglet"/>
              </a:rPr>
              <a:t>		&lt;</a:t>
            </a:r>
            <a:r>
              <a:rPr lang="es-ES" sz="1800" b="1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se </a:t>
            </a:r>
            <a:r>
              <a:rPr lang="es-ES" sz="1800" b="1" dirty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detiene y </a:t>
            </a:r>
            <a:r>
              <a:rPr lang="es-ES" sz="1800" b="1" dirty="0" smtClean="0">
                <a:solidFill>
                  <a:srgbClr val="92D050"/>
                </a:solidFill>
                <a:latin typeface="Sniglet"/>
                <a:ea typeface="Sniglet"/>
                <a:cs typeface="Sniglet"/>
              </a:rPr>
              <a:t>gira</a:t>
            </a:r>
            <a:r>
              <a:rPr lang="es-ES" sz="1800" b="1" dirty="0" smtClean="0">
                <a:solidFill>
                  <a:schemeClr val="bg1"/>
                </a:solidFill>
                <a:latin typeface="Sniglet"/>
                <a:ea typeface="Sniglet"/>
                <a:cs typeface="Sniglet"/>
              </a:rPr>
              <a:t>&gt;</a:t>
            </a:r>
            <a:endParaRPr lang="es-ES" sz="1800" b="1" dirty="0">
              <a:solidFill>
                <a:schemeClr val="bg1"/>
              </a:solidFill>
              <a:latin typeface="Sniglet"/>
              <a:ea typeface="Sniglet"/>
              <a:cs typeface="Sniglet"/>
            </a:endParaRPr>
          </a:p>
          <a:p>
            <a:r>
              <a:rPr lang="es-ES" sz="1800" b="1" dirty="0" smtClean="0">
                <a:solidFill>
                  <a:schemeClr val="bg1"/>
                </a:solidFill>
                <a:latin typeface="Sniglet"/>
                <a:ea typeface="Sniglet"/>
                <a:cs typeface="Sniglet"/>
              </a:rPr>
              <a:t>	Sino</a:t>
            </a:r>
          </a:p>
          <a:p>
            <a:r>
              <a:rPr lang="es-ES" sz="1800" b="1" dirty="0" smtClean="0">
                <a:solidFill>
                  <a:schemeClr val="bg1"/>
                </a:solidFill>
                <a:latin typeface="Sniglet"/>
                <a:ea typeface="Sniglet"/>
                <a:cs typeface="Sniglet"/>
              </a:rPr>
              <a:t>		&lt;</a:t>
            </a:r>
            <a:r>
              <a:rPr lang="es-ES" sz="1800" b="1" dirty="0" smtClean="0">
                <a:solidFill>
                  <a:srgbClr val="00B0F0"/>
                </a:solidFill>
                <a:latin typeface="Sniglet"/>
                <a:ea typeface="Sniglet"/>
                <a:cs typeface="Sniglet"/>
              </a:rPr>
              <a:t>continúa  avanzando</a:t>
            </a:r>
            <a:r>
              <a:rPr lang="es-ES" sz="1800" b="1" dirty="0" smtClean="0">
                <a:solidFill>
                  <a:schemeClr val="bg1"/>
                </a:solidFill>
                <a:latin typeface="Sniglet"/>
                <a:ea typeface="Sniglet"/>
                <a:cs typeface="Sniglet"/>
              </a:rPr>
              <a:t>&gt;</a:t>
            </a:r>
            <a:endParaRPr lang="es-ES" sz="1800" b="1" dirty="0">
              <a:solidFill>
                <a:schemeClr val="bg1"/>
              </a:solidFill>
              <a:latin typeface="Sniglet"/>
              <a:ea typeface="Sniglet"/>
              <a:cs typeface="Sniglet"/>
            </a:endParaRPr>
          </a:p>
        </p:txBody>
      </p:sp>
      <p:grpSp>
        <p:nvGrpSpPr>
          <p:cNvPr id="6" name="Shape 389"/>
          <p:cNvGrpSpPr/>
          <p:nvPr/>
        </p:nvGrpSpPr>
        <p:grpSpPr>
          <a:xfrm rot="3852394">
            <a:off x="3970191" y="2078033"/>
            <a:ext cx="1057805" cy="1426404"/>
            <a:chOff x="1113100" y="2199475"/>
            <a:chExt cx="801900" cy="709925"/>
          </a:xfrm>
          <a:solidFill>
            <a:srgbClr val="FF0000"/>
          </a:solidFill>
        </p:grpSpPr>
        <p:sp>
          <p:nvSpPr>
            <p:cNvPr id="7" name="Shape 390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grpFill/>
            <a:ln>
              <a:solidFill>
                <a:srgbClr val="FF000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Shape 39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grpFill/>
            <a:ln>
              <a:solidFill>
                <a:srgbClr val="FF000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8 CuadroTexto"/>
          <p:cNvSpPr txBox="1"/>
          <p:nvPr/>
        </p:nvSpPr>
        <p:spPr>
          <a:xfrm>
            <a:off x="4644008" y="3129997"/>
            <a:ext cx="201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8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Pseudocódigo</a:t>
            </a:r>
            <a:endParaRPr lang="es-ES" sz="2000" b="1" dirty="0">
              <a:solidFill>
                <a:srgbClr val="00B0F0"/>
              </a:solidFill>
              <a:latin typeface="Sniglet"/>
              <a:ea typeface="Sniglet"/>
              <a:cs typeface="Snigle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291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58231" y="2088676"/>
            <a:ext cx="7308304" cy="230831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algn="just">
              <a:defRPr/>
            </a:pPr>
            <a:endParaRPr lang="es-AR" sz="2400" dirty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r>
              <a:rPr lang="es-AR" sz="2400" dirty="0" smtClean="0">
                <a:solidFill>
                  <a:schemeClr val="tx1"/>
                </a:solidFill>
                <a:latin typeface="Candy Round BTN" pitchFamily="34" charset="0"/>
              </a:rPr>
              <a:t>Si piensas por un momento te darás cuenta que todas las acciones que realizamos se pueden definir en diferentes </a:t>
            </a:r>
            <a:r>
              <a:rPr lang="es-AR" sz="2400" b="1" dirty="0" smtClean="0">
                <a:solidFill>
                  <a:schemeClr val="tx1"/>
                </a:solidFill>
                <a:latin typeface="Candy Round BTN" pitchFamily="34" charset="0"/>
              </a:rPr>
              <a:t>pasos</a:t>
            </a:r>
            <a:r>
              <a:rPr lang="es-AR" sz="2400" dirty="0" smtClean="0">
                <a:solidFill>
                  <a:schemeClr val="tx1"/>
                </a:solidFill>
                <a:latin typeface="Candy Round BTN" pitchFamily="34" charset="0"/>
              </a:rPr>
              <a:t> (o instrucciones), diferentes </a:t>
            </a:r>
            <a:r>
              <a:rPr lang="es-AR" sz="2400" b="1" dirty="0" smtClean="0">
                <a:solidFill>
                  <a:schemeClr val="tx1"/>
                </a:solidFill>
                <a:latin typeface="Candy Round BTN" pitchFamily="34" charset="0"/>
              </a:rPr>
              <a:t>elecciones</a:t>
            </a:r>
            <a:r>
              <a:rPr lang="es-AR" sz="2400" dirty="0" smtClean="0">
                <a:solidFill>
                  <a:schemeClr val="tx1"/>
                </a:solidFill>
                <a:latin typeface="Candy Round BTN" pitchFamily="34" charset="0"/>
              </a:rPr>
              <a:t>, y obtener diferentes </a:t>
            </a:r>
            <a:r>
              <a:rPr lang="es-AR" sz="2400" b="1" dirty="0" smtClean="0">
                <a:solidFill>
                  <a:schemeClr val="tx1"/>
                </a:solidFill>
                <a:latin typeface="Candy Round BTN" pitchFamily="34" charset="0"/>
              </a:rPr>
              <a:t>resultados</a:t>
            </a:r>
            <a:r>
              <a:rPr lang="es-AR" sz="2400" dirty="0" smtClean="0">
                <a:solidFill>
                  <a:schemeClr val="tx1"/>
                </a:solidFill>
                <a:latin typeface="Candy Round BTN" pitchFamily="34" charset="0"/>
              </a:rPr>
              <a:t>,,,,,</a:t>
            </a:r>
            <a:endParaRPr lang="es-AR" sz="2400" dirty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endParaRPr lang="es-AR" sz="2400" dirty="0">
              <a:solidFill>
                <a:schemeClr val="tx1"/>
              </a:solidFill>
              <a:latin typeface="Candy Round BTN" pitchFamily="34" charset="0"/>
            </a:endParaRPr>
          </a:p>
        </p:txBody>
      </p:sp>
      <p:pic>
        <p:nvPicPr>
          <p:cNvPr id="2052" name="Picture 4" descr="Crishan Negro (chabo1187) en Pinteres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736" y="-308570"/>
            <a:ext cx="2441848" cy="24418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110618" y="267494"/>
            <a:ext cx="6815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AR" sz="4800" dirty="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Pensemos un poco…..</a:t>
            </a:r>
          </a:p>
        </p:txBody>
      </p:sp>
    </p:spTree>
    <p:extLst>
      <p:ext uri="{BB962C8B-B14F-4D97-AF65-F5344CB8AC3E}">
        <p14:creationId xmlns="" xmlns:p14="http://schemas.microsoft.com/office/powerpoint/2010/main" val="3506700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/>
          </p:cNvSpPr>
          <p:nvPr/>
        </p:nvSpPr>
        <p:spPr bwMode="auto">
          <a:xfrm>
            <a:off x="145935" y="230134"/>
            <a:ext cx="4714097" cy="648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91416" rIns="91416" bIns="91416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rgbClr val="FFFFFF"/>
              </a:buClr>
              <a:buSzPts val="2600"/>
              <a:buFont typeface="Walter Turncoat" charset="0"/>
              <a:buNone/>
              <a:defRPr/>
            </a:pPr>
            <a:r>
              <a:rPr lang="es-ES" sz="4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NDY" pitchFamily="2" charset="2"/>
                <a:ea typeface="Walter Turncoat" charset="0"/>
                <a:cs typeface="Walter Turncoat" charset="0"/>
                <a:sym typeface="Arial" charset="0"/>
              </a:rPr>
              <a:t>ACTIVIDAD  7</a:t>
            </a:r>
            <a:endParaRPr lang="es-ES" sz="4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ENDY" pitchFamily="2" charset="2"/>
              <a:ea typeface="Walter Turncoat" charset="0"/>
              <a:cs typeface="Walter Turncoat" charset="0"/>
              <a:sym typeface="Arial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11560" y="1059582"/>
            <a:ext cx="7901781" cy="3416310"/>
          </a:xfrm>
          <a:prstGeom prst="rect">
            <a:avLst/>
          </a:prstGeom>
          <a:solidFill>
            <a:srgbClr val="FFC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El </a:t>
            </a:r>
            <a:r>
              <a:rPr lang="es-ES" sz="1800" b="1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desafío</a:t>
            </a: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 en esta nueva guía es que selecciones una </a:t>
            </a:r>
            <a:r>
              <a:rPr lang="es-ES" sz="1800" b="1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problemática</a:t>
            </a: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, puede ser cualquier cosa (un tema de alguna materia, matemáticas, física, algún deporte, algo relacionado al ámbito social, algún juego, </a:t>
            </a:r>
            <a:r>
              <a:rPr lang="es-ES" sz="1800" dirty="0" err="1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etc</a:t>
            </a: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) y realices el </a:t>
            </a:r>
            <a:r>
              <a:rPr lang="es-ES" sz="1800" b="1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Diagrama de Flujo</a:t>
            </a: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 y el </a:t>
            </a:r>
            <a:r>
              <a:rPr lang="es-ES" sz="1800" b="1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Pseudocódigo</a:t>
            </a: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 correspondientes. </a:t>
            </a:r>
            <a:endParaRPr lang="es-ES" sz="1800" b="1" dirty="0" smtClean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s-ES" sz="1800" dirty="0" smtClean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  <a:p>
            <a:pPr algn="ctr">
              <a:lnSpc>
                <a:spcPct val="150000"/>
              </a:lnSpc>
            </a:pP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ES" sz="18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No vale buscar en internet….Trata de hacerlo solo…</a:t>
            </a:r>
          </a:p>
          <a:p>
            <a:pPr algn="ctr">
              <a:lnSpc>
                <a:spcPct val="150000"/>
              </a:lnSpc>
            </a:pPr>
            <a:r>
              <a:rPr lang="es-ES" sz="18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la Programación te ayuda a pensar y dividir en pasos</a:t>
            </a:r>
          </a:p>
          <a:p>
            <a:pPr algn="ctr">
              <a:lnSpc>
                <a:spcPct val="150000"/>
              </a:lnSpc>
            </a:pPr>
            <a:r>
              <a:rPr lang="es-ES" sz="18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 (o instrucciones) todo lo que haces</a:t>
            </a:r>
            <a:endParaRPr lang="es-ES" sz="1800" dirty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</p:txBody>
      </p:sp>
      <p:pic>
        <p:nvPicPr>
          <p:cNvPr id="4098" name="Picture 2" descr="smiley - Recherche Google | Grappige gezichten, Grappige plaatje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91" y="3363838"/>
            <a:ext cx="1304102" cy="12089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/>
        </p:spPr>
      </p:pic>
    </p:spTree>
    <p:extLst>
      <p:ext uri="{BB962C8B-B14F-4D97-AF65-F5344CB8AC3E}">
        <p14:creationId xmlns="" xmlns:p14="http://schemas.microsoft.com/office/powerpoint/2010/main" val="383624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235</Words>
  <Application>Microsoft Office PowerPoint</Application>
  <PresentationFormat>Presentación en pantalla (16:9)</PresentationFormat>
  <Paragraphs>35</Paragraphs>
  <Slides>8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Walter Turncoat</vt:lpstr>
      <vt:lpstr>Candy Round BTN</vt:lpstr>
      <vt:lpstr>Sniglet</vt:lpstr>
      <vt:lpstr>TRENDY</vt:lpstr>
      <vt:lpstr>Ursula template</vt:lpstr>
      <vt:lpstr>Diapositiva 1</vt:lpstr>
      <vt:lpstr>Diapositiva 2</vt:lpstr>
      <vt:lpstr>Diapositiva 3</vt:lpstr>
      <vt:lpstr>Algoritmo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Cecilia Marcuzzi</dc:creator>
  <cp:lastModifiedBy>Cecilia Marcuzzi</cp:lastModifiedBy>
  <cp:revision>268</cp:revision>
  <dcterms:modified xsi:type="dcterms:W3CDTF">2022-04-04T12:28:01Z</dcterms:modified>
</cp:coreProperties>
</file>