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8"/>
  </p:notesMasterIdLst>
  <p:sldIdLst>
    <p:sldId id="256" r:id="rId2"/>
    <p:sldId id="411" r:id="rId3"/>
    <p:sldId id="413" r:id="rId4"/>
    <p:sldId id="412" r:id="rId5"/>
    <p:sldId id="356" r:id="rId6"/>
    <p:sldId id="357" r:id="rId7"/>
  </p:sldIdLst>
  <p:sldSz cx="9144000" cy="5143500" type="screen16x9"/>
  <p:notesSz cx="6858000" cy="9144000"/>
  <p:embeddedFontLst>
    <p:embeddedFont>
      <p:font typeface="Walter Turncoat" charset="0"/>
      <p:regular r:id="rId9"/>
    </p:embeddedFont>
    <p:embeddedFont>
      <p:font typeface="Candy Round BTN" pitchFamily="34" charset="0"/>
      <p:regular r:id="rId10"/>
      <p:bold r:id="rId11"/>
    </p:embeddedFont>
    <p:embeddedFont>
      <p:font typeface="TRENDY" pitchFamily="2" charset="2"/>
      <p:regular r:id="rId12"/>
    </p:embeddedFont>
    <p:embeddedFont>
      <p:font typeface="Sniglet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1F18532-E75D-4193-B41A-7E7E70D7C104}">
  <a:tblStyle styleId="{C1F18532-E75D-4193-B41A-7E7E70D7C1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28" autoAdjust="0"/>
    <p:restoredTop sz="94660"/>
  </p:normalViewPr>
  <p:slideViewPr>
    <p:cSldViewPr>
      <p:cViewPr>
        <p:scale>
          <a:sx n="68" d="100"/>
          <a:sy n="68" d="100"/>
        </p:scale>
        <p:origin x="-516" y="-8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20524675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6" r:id="rId2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ghtbot.lu/" TargetMode="External"/><Relationship Id="rId2" Type="http://schemas.openxmlformats.org/officeDocument/2006/relationships/hyperlink" Target="https://pilasbloques.program.a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.co/doodle/2xnezh?ds=c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hyperlink" Target="https://g.co/doodle/2xnezh?ds=c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G:\ROBOTICA\paginas-para-colorear-de-robots-robot-para-dibujos-para-colorear-un-robot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7500958" y="3643320"/>
            <a:ext cx="1351435" cy="1297671"/>
          </a:xfrm>
          <a:prstGeom prst="rect">
            <a:avLst/>
          </a:prstGeom>
          <a:noFill/>
        </p:spPr>
      </p:pic>
      <p:pic>
        <p:nvPicPr>
          <p:cNvPr id="1030" name="Picture 6" descr="G:\ROBOTICA\imagenes_plantillas\robo.jpg_712383760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83" y="915566"/>
            <a:ext cx="8063016" cy="24502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/>
          </p:cNvSpPr>
          <p:nvPr/>
        </p:nvSpPr>
        <p:spPr>
          <a:xfrm>
            <a:off x="202145" y="-20538"/>
            <a:ext cx="77724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pPr algn="l"/>
            <a:r>
              <a:rPr lang="es-ES" sz="6000" u="sng" dirty="0" smtClean="0">
                <a:solidFill>
                  <a:srgbClr val="FF33CC"/>
                </a:solidFill>
              </a:rPr>
              <a:t>Guía 5:</a:t>
            </a:r>
            <a:endParaRPr lang="es-ES" sz="6000" u="sng" dirty="0">
              <a:solidFill>
                <a:srgbClr val="FF33CC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0375" y="1957650"/>
            <a:ext cx="8352928" cy="1754316"/>
          </a:xfrm>
          <a:prstGeom prst="rect">
            <a:avLst/>
          </a:prstGeom>
          <a:solidFill>
            <a:srgbClr val="FFCCFF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algn="just">
              <a:defRPr/>
            </a:pPr>
            <a:r>
              <a:rPr lang="es-AR" sz="2800" dirty="0">
                <a:solidFill>
                  <a:schemeClr val="tx1"/>
                </a:solidFill>
                <a:latin typeface="Candy Round BTN" pitchFamily="34" charset="0"/>
              </a:rPr>
              <a:t>En esta guía </a:t>
            </a:r>
            <a:r>
              <a:rPr lang="es-AR" sz="2800" dirty="0" smtClean="0">
                <a:solidFill>
                  <a:schemeClr val="tx1"/>
                </a:solidFill>
                <a:latin typeface="Candy Round BTN" pitchFamily="34" charset="0"/>
              </a:rPr>
              <a:t>vamos </a:t>
            </a:r>
            <a:r>
              <a:rPr lang="es-AR" sz="2800" dirty="0">
                <a:solidFill>
                  <a:schemeClr val="tx1"/>
                </a:solidFill>
                <a:latin typeface="Candy Round BTN" pitchFamily="34" charset="0"/>
              </a:rPr>
              <a:t>a </a:t>
            </a:r>
            <a:r>
              <a:rPr lang="es-AR" sz="2800" dirty="0" smtClean="0">
                <a:solidFill>
                  <a:schemeClr val="tx1"/>
                </a:solidFill>
                <a:latin typeface="Candy Round BTN" pitchFamily="34" charset="0"/>
              </a:rPr>
              <a:t>realizar desafíos en las plataformas </a:t>
            </a:r>
            <a:r>
              <a:rPr lang="es-AR" sz="2800" b="1" dirty="0" smtClean="0">
                <a:solidFill>
                  <a:schemeClr val="tx1"/>
                </a:solidFill>
                <a:latin typeface="Candy Round BTN" pitchFamily="34" charset="0"/>
              </a:rPr>
              <a:t>Pilas Bloques y </a:t>
            </a:r>
            <a:r>
              <a:rPr lang="es-ES" sz="2800" b="1" dirty="0" err="1" smtClean="0">
                <a:solidFill>
                  <a:schemeClr val="tx1"/>
                </a:solidFill>
                <a:latin typeface="Candy Round BTN" pitchFamily="34" charset="0"/>
              </a:rPr>
              <a:t>LightBot</a:t>
            </a:r>
            <a:endParaRPr lang="es-AR" sz="2800" b="1" dirty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endParaRPr lang="es-AR" sz="2800" dirty="0" smtClean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endParaRPr lang="es-AR" sz="1000" dirty="0" smtClean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endParaRPr lang="es-AR" dirty="0" smtClean="0">
              <a:solidFill>
                <a:schemeClr val="tx1"/>
              </a:solidFill>
              <a:latin typeface="Candy Round BTN" pitchFamily="34" charset="0"/>
            </a:endParaRPr>
          </a:p>
        </p:txBody>
      </p:sp>
      <p:sp>
        <p:nvSpPr>
          <p:cNvPr id="4" name="AutoShape 2" descr="Pin de la cara sonriente amarillo feliz cara pin Emoji | Ets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60111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ctrTitle" idx="4294967295"/>
          </p:nvPr>
        </p:nvSpPr>
        <p:spPr>
          <a:xfrm>
            <a:off x="142844" y="197504"/>
            <a:ext cx="9001188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 smtClean="0"/>
              <a:t>Vamos a programar jugando</a:t>
            </a:r>
            <a:endParaRPr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500180"/>
            <a:ext cx="3315243" cy="1766881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28" name="Picture 4" descr="Lightbot: Videojuego para habilidades de lógica y programación - Fundación  Luminis"/>
          <p:cNvPicPr>
            <a:picLocks noChangeAspect="1" noChangeArrowheads="1"/>
          </p:cNvPicPr>
          <p:nvPr/>
        </p:nvPicPr>
        <p:blipFill>
          <a:blip r:embed="rId4"/>
          <a:srcRect t="-1050" r="-787"/>
          <a:stretch>
            <a:fillRect/>
          </a:stretch>
        </p:blipFill>
        <p:spPr bwMode="auto">
          <a:xfrm>
            <a:off x="5000628" y="2000246"/>
            <a:ext cx="3372832" cy="253621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184656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/>
          </p:cNvSpPr>
          <p:nvPr/>
        </p:nvSpPr>
        <p:spPr bwMode="auto">
          <a:xfrm>
            <a:off x="145935" y="230134"/>
            <a:ext cx="4714097" cy="648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91416" rIns="91416" bIns="91416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rgbClr val="FFFFFF"/>
              </a:buClr>
              <a:buSzPts val="2600"/>
              <a:buFont typeface="Walter Turncoat" charset="0"/>
              <a:buNone/>
              <a:defRPr/>
            </a:pPr>
            <a:r>
              <a:rPr lang="es-ES" sz="4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NDY" pitchFamily="2" charset="2"/>
                <a:ea typeface="Walter Turncoat" charset="0"/>
                <a:cs typeface="Walter Turncoat" charset="0"/>
                <a:sym typeface="Arial" charset="0"/>
              </a:rPr>
              <a:t>ACTIVIDAD  8</a:t>
            </a:r>
            <a:endParaRPr lang="es-ES" sz="4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ENDY" pitchFamily="2" charset="2"/>
              <a:ea typeface="Walter Turncoat" charset="0"/>
              <a:cs typeface="Walter Turncoat" charset="0"/>
              <a:sym typeface="Arial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71472" y="1071552"/>
            <a:ext cx="7901781" cy="3831808"/>
          </a:xfrm>
          <a:prstGeom prst="rect">
            <a:avLst/>
          </a:prstGeom>
          <a:solidFill>
            <a:srgbClr val="FFC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Ingresar a la plataforma Pilas Bloques </a:t>
            </a: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  <a:hlinkClick r:id="rId2"/>
              </a:rPr>
              <a:t>https://pilasbloques.program.ar</a:t>
            </a:r>
            <a:endParaRPr lang="es-MX" sz="1800" dirty="0" smtClean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Realizar los siguientes </a:t>
            </a:r>
            <a:r>
              <a:rPr lang="es-MX" sz="1800" dirty="0" err="1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desafios</a:t>
            </a: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 del </a:t>
            </a:r>
            <a:r>
              <a:rPr lang="es-MX" sz="1800" b="1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2do ciclo</a:t>
            </a: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:</a:t>
            </a:r>
          </a:p>
          <a:p>
            <a:pPr marL="3429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El </a:t>
            </a:r>
            <a:r>
              <a:rPr lang="es-MX" sz="1800" dirty="0" err="1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Alien</a:t>
            </a: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 toca el botón</a:t>
            </a:r>
          </a:p>
          <a:p>
            <a:pPr marL="3429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El gato en la calle</a:t>
            </a:r>
          </a:p>
          <a:p>
            <a:pPr marL="3429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El marciano en el desierto</a:t>
            </a:r>
          </a:p>
          <a:p>
            <a:pPr marL="342900" lvl="1" indent="-342900">
              <a:lnSpc>
                <a:spcPct val="150000"/>
              </a:lnSpc>
              <a:buFont typeface="Arial" pitchFamily="34" charset="0"/>
              <a:buChar char="•"/>
            </a:pPr>
            <a:endParaRPr lang="es-MX" sz="1800" dirty="0" smtClean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  <a:p>
            <a:pPr marL="342900" lvl="1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Ingresa a la plataforma </a:t>
            </a: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  <a:hlinkClick r:id="rId3"/>
              </a:rPr>
              <a:t>https://www.lightbot.lu/</a:t>
            </a:r>
            <a:endParaRPr lang="es-MX" sz="1800" dirty="0" smtClean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  <a:p>
            <a:pPr marL="3429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MX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Realiza diferentes niveles de programación</a:t>
            </a:r>
          </a:p>
          <a:p>
            <a:pPr marL="342900" lvl="1" indent="-342900">
              <a:lnSpc>
                <a:spcPct val="150000"/>
              </a:lnSpc>
              <a:buFont typeface="Arial" pitchFamily="34" charset="0"/>
              <a:buChar char="•"/>
            </a:pPr>
            <a:endParaRPr lang="es-ES" sz="1800" dirty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624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/>
          </p:cNvSpPr>
          <p:nvPr/>
        </p:nvSpPr>
        <p:spPr>
          <a:xfrm>
            <a:off x="202145" y="160338"/>
            <a:ext cx="77724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pPr algn="l"/>
            <a:r>
              <a:rPr lang="es-ES" sz="4400" dirty="0" smtClean="0">
                <a:solidFill>
                  <a:schemeClr val="bg1"/>
                </a:solidFill>
              </a:rPr>
              <a:t>Además . . .</a:t>
            </a:r>
            <a:endParaRPr lang="es-ES" sz="4400" dirty="0">
              <a:solidFill>
                <a:schemeClr val="bg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44686" y="1188905"/>
            <a:ext cx="8496446" cy="375486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s-AR" sz="2800" dirty="0" smtClean="0">
                <a:solidFill>
                  <a:schemeClr val="tx1"/>
                </a:solidFill>
                <a:latin typeface="Candy Round BTN" pitchFamily="34" charset="0"/>
              </a:rPr>
              <a:t>Vamos a llevar a cabo un </a:t>
            </a:r>
            <a:r>
              <a:rPr lang="es-AR" sz="2800" b="1" dirty="0" smtClean="0">
                <a:solidFill>
                  <a:schemeClr val="tx1"/>
                </a:solidFill>
                <a:latin typeface="Candy Round BTN" pitchFamily="34" charset="0"/>
              </a:rPr>
              <a:t>desafío de Programación</a:t>
            </a:r>
            <a:r>
              <a:rPr lang="es-AR" sz="2800" dirty="0" smtClean="0">
                <a:solidFill>
                  <a:schemeClr val="tx1"/>
                </a:solidFill>
                <a:latin typeface="Candy Round BTN" pitchFamily="34" charset="0"/>
              </a:rPr>
              <a:t>……. a través de un juego!!</a:t>
            </a:r>
          </a:p>
          <a:p>
            <a:pPr algn="just">
              <a:lnSpc>
                <a:spcPct val="150000"/>
              </a:lnSpc>
              <a:defRPr/>
            </a:pPr>
            <a:endParaRPr lang="es-AR" sz="2800" dirty="0" smtClean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lnSpc>
                <a:spcPct val="200000"/>
              </a:lnSpc>
              <a:defRPr/>
            </a:pPr>
            <a:endParaRPr lang="es-AR" sz="2800" dirty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endParaRPr lang="es-AR" sz="2800" dirty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endParaRPr lang="es-AR" sz="2800" dirty="0" smtClean="0">
              <a:solidFill>
                <a:schemeClr val="tx1"/>
              </a:solidFill>
              <a:latin typeface="Candy Round BTN" pitchFamily="34" charset="0"/>
            </a:endParaRPr>
          </a:p>
        </p:txBody>
      </p:sp>
      <p:sp>
        <p:nvSpPr>
          <p:cNvPr id="4" name="AutoShape 2" descr="Pin de la cara sonriente amarillo feliz cara pin Emoji | Ets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050" name="Picture 2" descr="EMOTICONES EN STEEMIT — Steem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865" y="160338"/>
            <a:ext cx="1200780" cy="12007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460375" y="2732403"/>
            <a:ext cx="848075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AR" sz="20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Ingresa al link del juego de Google:  </a:t>
            </a:r>
            <a:r>
              <a:rPr lang="es-ES" sz="2000" dirty="0">
                <a:solidFill>
                  <a:schemeClr val="tx1"/>
                </a:solidFill>
                <a:latin typeface="Sniglet"/>
                <a:ea typeface="Sniglet"/>
                <a:cs typeface="Sniglet"/>
                <a:hlinkClick r:id="rId3"/>
              </a:rPr>
              <a:t>https://g.co/doodle/2xnezh?ds=cl</a:t>
            </a:r>
            <a:endParaRPr lang="es-ES" sz="2000" dirty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AR" sz="20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Juega los 6 niveles</a:t>
            </a:r>
          </a:p>
          <a:p>
            <a:pPr marL="342900" lvl="3" indent="-342900" algn="just">
              <a:buFont typeface="Arial" pitchFamily="34" charset="0"/>
              <a:buChar char="•"/>
            </a:pPr>
            <a:r>
              <a:rPr lang="es-AR" sz="20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Cuál fue el nivel que más te costó y mas repetiste</a:t>
            </a:r>
          </a:p>
          <a:p>
            <a:pPr marL="342900" lvl="3" indent="-342900" algn="just">
              <a:buFont typeface="Arial" pitchFamily="34" charset="0"/>
              <a:buChar char="•"/>
            </a:pPr>
            <a:r>
              <a:rPr lang="es-AR" sz="20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Lograste superar todos los niveles?</a:t>
            </a:r>
          </a:p>
          <a:p>
            <a:pPr marL="342900" lvl="3" indent="-342900" algn="just">
              <a:buFont typeface="Arial" pitchFamily="34" charset="0"/>
              <a:buChar char="•"/>
            </a:pPr>
            <a:r>
              <a:rPr lang="es-AR" sz="20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Lograste realizar la programación de forma más eficiente?                    (en el menor número de pasos)</a:t>
            </a:r>
          </a:p>
          <a:p>
            <a:pPr algn="ctr"/>
            <a:r>
              <a:rPr lang="es-AR" sz="20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				         (</a:t>
            </a:r>
            <a:r>
              <a:rPr lang="es-AR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Explicación del juego)</a:t>
            </a:r>
            <a:endParaRPr lang="es-AR" sz="2000" dirty="0" smtClean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7955222" y="4539228"/>
            <a:ext cx="500066" cy="35719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84158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260" t="26724" r="35902" b="21983"/>
          <a:stretch/>
        </p:blipFill>
        <p:spPr bwMode="auto">
          <a:xfrm>
            <a:off x="6732240" y="2931790"/>
            <a:ext cx="2125810" cy="2125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80513"/>
            <a:ext cx="430669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647896" y="180513"/>
            <a:ext cx="43101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Google </a:t>
            </a:r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celebró </a:t>
            </a:r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el 50 aniversario de </a:t>
            </a:r>
            <a:r>
              <a:rPr lang="es-ES" sz="2000" dirty="0" err="1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Kids</a:t>
            </a:r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ES" sz="2000" dirty="0" err="1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Coding</a:t>
            </a:r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con un divertido juego a través de su </a:t>
            </a:r>
            <a:r>
              <a:rPr lang="es-ES" sz="2000" dirty="0" err="1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doodle</a:t>
            </a:r>
            <a:endParaRPr lang="es-ES" sz="20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464379" y="1404649"/>
            <a:ext cx="3607078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" sz="1800" dirty="0">
                <a:solidFill>
                  <a:srgbClr val="FFFFFF"/>
                </a:solidFill>
                <a:latin typeface="Sniglet"/>
                <a:ea typeface="Sniglet"/>
                <a:cs typeface="Sniglet"/>
                <a:hlinkClick r:id="rId4"/>
              </a:rPr>
              <a:t>https://g.co/doodle/2xnezh?ds=cl</a:t>
            </a:r>
            <a:endParaRPr lang="es-ES" sz="18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pic>
        <p:nvPicPr>
          <p:cNvPr id="4100" name="Picture 4" descr="👉 Dorso De Mano Con índice A La Derecha Emoji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6223" t="15191" r="25018" b="17434"/>
          <a:stretch/>
        </p:blipFill>
        <p:spPr bwMode="auto">
          <a:xfrm>
            <a:off x="4647895" y="1283846"/>
            <a:ext cx="816484" cy="5923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9" y="2931790"/>
            <a:ext cx="2180669" cy="2136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171" y="2931790"/>
            <a:ext cx="2147448" cy="2136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Shape 389"/>
          <p:cNvGrpSpPr/>
          <p:nvPr/>
        </p:nvGrpSpPr>
        <p:grpSpPr>
          <a:xfrm rot="17562155" flipV="1">
            <a:off x="2581026" y="3271944"/>
            <a:ext cx="827850" cy="1336221"/>
            <a:chOff x="1113100" y="2199475"/>
            <a:chExt cx="801900" cy="709925"/>
          </a:xfrm>
          <a:solidFill>
            <a:srgbClr val="FF0000"/>
          </a:solidFill>
        </p:grpSpPr>
        <p:sp>
          <p:nvSpPr>
            <p:cNvPr id="10" name="Shape 390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grpFill/>
            <a:ln>
              <a:solidFill>
                <a:srgbClr val="FF000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Shape 39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grpFill/>
            <a:ln>
              <a:solidFill>
                <a:srgbClr val="FF000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Shape 389"/>
          <p:cNvGrpSpPr/>
          <p:nvPr/>
        </p:nvGrpSpPr>
        <p:grpSpPr>
          <a:xfrm rot="17562155" flipV="1">
            <a:off x="5870279" y="3269989"/>
            <a:ext cx="827850" cy="1336221"/>
            <a:chOff x="1113100" y="2199475"/>
            <a:chExt cx="801900" cy="709925"/>
          </a:xfrm>
          <a:solidFill>
            <a:srgbClr val="FF0000"/>
          </a:solidFill>
        </p:grpSpPr>
        <p:sp>
          <p:nvSpPr>
            <p:cNvPr id="13" name="Shape 390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grpFill/>
            <a:ln>
              <a:solidFill>
                <a:srgbClr val="FF000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Shape 39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grpFill/>
            <a:ln>
              <a:solidFill>
                <a:srgbClr val="FF000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14 Rectángulo"/>
          <p:cNvSpPr/>
          <p:nvPr/>
        </p:nvSpPr>
        <p:spPr>
          <a:xfrm>
            <a:off x="5508104" y="1876163"/>
            <a:ext cx="3541677" cy="923330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es-ES" sz="18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Objetivo</a:t>
            </a:r>
            <a:r>
              <a:rPr lang="es-ES" sz="18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ES" sz="18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Wingdings" pitchFamily="2" charset="2"/>
              </a:rPr>
              <a:t> El conejo debe comer todas las zanahorias en el menor número de pasos posible</a:t>
            </a:r>
            <a:endParaRPr lang="es-ES" sz="18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000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173</Words>
  <Application>Microsoft Office PowerPoint</Application>
  <PresentationFormat>Presentación en pantalla (16:9)</PresentationFormat>
  <Paragraphs>26</Paragraphs>
  <Slides>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Walter Turncoat</vt:lpstr>
      <vt:lpstr>Candy Round BTN</vt:lpstr>
      <vt:lpstr>TRENDY</vt:lpstr>
      <vt:lpstr>Sniglet</vt:lpstr>
      <vt:lpstr>Wingdings</vt:lpstr>
      <vt:lpstr>Ursula template</vt:lpstr>
      <vt:lpstr>Diapositiva 1</vt:lpstr>
      <vt:lpstr>Diapositiva 2</vt:lpstr>
      <vt:lpstr>Vamos a programar jugando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Cecilia Marcuzzi</dc:creator>
  <cp:lastModifiedBy>Cecilia Marcuzzi</cp:lastModifiedBy>
  <cp:revision>268</cp:revision>
  <dcterms:modified xsi:type="dcterms:W3CDTF">2022-04-04T12:28:51Z</dcterms:modified>
</cp:coreProperties>
</file>