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2"/>
  </p:notesMasterIdLst>
  <p:sldIdLst>
    <p:sldId id="256" r:id="rId2"/>
    <p:sldId id="391" r:id="rId3"/>
    <p:sldId id="376" r:id="rId4"/>
    <p:sldId id="377" r:id="rId5"/>
    <p:sldId id="378" r:id="rId6"/>
    <p:sldId id="379" r:id="rId7"/>
    <p:sldId id="380" r:id="rId8"/>
    <p:sldId id="381" r:id="rId9"/>
    <p:sldId id="382" r:id="rId10"/>
    <p:sldId id="383" r:id="rId11"/>
  </p:sldIdLst>
  <p:sldSz cx="9144000" cy="5143500" type="screen16x9"/>
  <p:notesSz cx="6858000" cy="9144000"/>
  <p:embeddedFontLst>
    <p:embeddedFont>
      <p:font typeface="Walter Turncoat" charset="0"/>
      <p:regular r:id="rId13"/>
    </p:embeddedFont>
    <p:embeddedFont>
      <p:font typeface="Cambria" pitchFamily="18" charset="0"/>
      <p:regular r:id="rId14"/>
      <p:bold r:id="rId15"/>
      <p:italic r:id="rId16"/>
      <p:boldItalic r:id="rId17"/>
    </p:embeddedFont>
    <p:embeddedFont>
      <p:font typeface="Sniglet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1F18532-E75D-4193-B41A-7E7E70D7C104}">
  <a:tblStyle styleId="{C1F18532-E75D-4193-B41A-7E7E70D7C10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328" autoAdjust="0"/>
    <p:restoredTop sz="94660"/>
  </p:normalViewPr>
  <p:slideViewPr>
    <p:cSldViewPr>
      <p:cViewPr>
        <p:scale>
          <a:sx n="68" d="100"/>
          <a:sy n="68" d="100"/>
        </p:scale>
        <p:origin x="-516" y="-8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56F88B-EA06-4ED4-83F4-F7DDDA0C4C21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</dgm:pt>
    <dgm:pt modelId="{F2FC0B54-CD0D-4040-97DC-AFC6F245AA1D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MX" sz="2400" b="1" dirty="0" smtClean="0"/>
            <a:t>ENTRADA</a:t>
          </a:r>
          <a:endParaRPr lang="es-ES" sz="2400" b="1" dirty="0"/>
        </a:p>
      </dgm:t>
    </dgm:pt>
    <dgm:pt modelId="{BA5F2847-3111-4419-A0E7-3E123C8FECB7}" type="parTrans" cxnId="{5469DA59-8C00-4DAA-A8DE-09A06C698D1D}">
      <dgm:prSet/>
      <dgm:spPr/>
      <dgm:t>
        <a:bodyPr/>
        <a:lstStyle/>
        <a:p>
          <a:endParaRPr lang="es-ES"/>
        </a:p>
      </dgm:t>
    </dgm:pt>
    <dgm:pt modelId="{319A606E-8FEE-48CB-9472-0ABDE59356E9}" type="sibTrans" cxnId="{5469DA59-8C00-4DAA-A8DE-09A06C698D1D}">
      <dgm:prSet/>
      <dgm:spPr/>
      <dgm:t>
        <a:bodyPr/>
        <a:lstStyle/>
        <a:p>
          <a:endParaRPr lang="es-ES"/>
        </a:p>
      </dgm:t>
    </dgm:pt>
    <dgm:pt modelId="{C7CB908C-CAF0-4D30-8783-FEB080FEB596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MX" sz="2400" b="1" dirty="0" smtClean="0"/>
            <a:t>PROCESO  </a:t>
          </a:r>
          <a:endParaRPr lang="es-ES" sz="2000" b="1" dirty="0" smtClean="0"/>
        </a:p>
      </dgm:t>
    </dgm:pt>
    <dgm:pt modelId="{8B96E832-030C-443B-9705-FB96C06D71A9}" type="parTrans" cxnId="{2CA11EF4-D0ED-41A5-B91B-BF112189273A}">
      <dgm:prSet/>
      <dgm:spPr/>
      <dgm:t>
        <a:bodyPr/>
        <a:lstStyle/>
        <a:p>
          <a:endParaRPr lang="es-ES"/>
        </a:p>
      </dgm:t>
    </dgm:pt>
    <dgm:pt modelId="{96A8FCBA-741B-4838-80AA-D670923F3A5A}" type="sibTrans" cxnId="{2CA11EF4-D0ED-41A5-B91B-BF112189273A}">
      <dgm:prSet/>
      <dgm:spPr/>
      <dgm:t>
        <a:bodyPr/>
        <a:lstStyle/>
        <a:p>
          <a:endParaRPr lang="es-ES"/>
        </a:p>
      </dgm:t>
    </dgm:pt>
    <dgm:pt modelId="{47CD9B19-45E7-4E19-8FF4-20C33EFDD460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MX" sz="2400" b="1" dirty="0" smtClean="0"/>
            <a:t>SALIDA</a:t>
          </a:r>
          <a:endParaRPr lang="es-ES" sz="2400" b="1" dirty="0" smtClean="0"/>
        </a:p>
      </dgm:t>
    </dgm:pt>
    <dgm:pt modelId="{1A60D37F-2CDF-4488-9614-0E111E171AC1}" type="parTrans" cxnId="{E0D21108-2910-4A1B-B541-B35AF5C5A35C}">
      <dgm:prSet/>
      <dgm:spPr/>
      <dgm:t>
        <a:bodyPr/>
        <a:lstStyle/>
        <a:p>
          <a:endParaRPr lang="es-ES"/>
        </a:p>
      </dgm:t>
    </dgm:pt>
    <dgm:pt modelId="{69D2396A-15E4-4E32-9CC5-8D711E9911F1}" type="sibTrans" cxnId="{E0D21108-2910-4A1B-B541-B35AF5C5A35C}">
      <dgm:prSet/>
      <dgm:spPr/>
      <dgm:t>
        <a:bodyPr/>
        <a:lstStyle/>
        <a:p>
          <a:endParaRPr lang="es-ES"/>
        </a:p>
      </dgm:t>
    </dgm:pt>
    <dgm:pt modelId="{9B4F58E9-4098-4126-8C67-19EA8164332E}" type="pres">
      <dgm:prSet presAssocID="{5256F88B-EA06-4ED4-83F4-F7DDDA0C4C21}" presName="CompostProcess" presStyleCnt="0">
        <dgm:presLayoutVars>
          <dgm:dir/>
          <dgm:resizeHandles val="exact"/>
        </dgm:presLayoutVars>
      </dgm:prSet>
      <dgm:spPr/>
    </dgm:pt>
    <dgm:pt modelId="{A643367A-BFD4-4AD6-9A97-DC3481A2B6A3}" type="pres">
      <dgm:prSet presAssocID="{5256F88B-EA06-4ED4-83F4-F7DDDA0C4C21}" presName="arrow" presStyleLbl="bgShp" presStyleIdx="0" presStyleCn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  <dgm:pt modelId="{A701ADB7-9A0D-4EE0-A18E-C6632497C5DA}" type="pres">
      <dgm:prSet presAssocID="{5256F88B-EA06-4ED4-83F4-F7DDDA0C4C21}" presName="linearProcess" presStyleCnt="0"/>
      <dgm:spPr/>
    </dgm:pt>
    <dgm:pt modelId="{D0746263-2B6E-4876-882B-553651A94996}" type="pres">
      <dgm:prSet presAssocID="{F2FC0B54-CD0D-4040-97DC-AFC6F245AA1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971D2A-DCE0-44B6-81A5-C0D47877380F}" type="pres">
      <dgm:prSet presAssocID="{319A606E-8FEE-48CB-9472-0ABDE59356E9}" presName="sibTrans" presStyleCnt="0"/>
      <dgm:spPr/>
    </dgm:pt>
    <dgm:pt modelId="{0CA9A9C6-CDFC-4BB3-957D-ADD805083154}" type="pres">
      <dgm:prSet presAssocID="{C7CB908C-CAF0-4D30-8783-FEB080FEB596}" presName="textNode" presStyleLbl="node1" presStyleIdx="1" presStyleCnt="3" custScaleX="995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4C260D-55DB-428B-B499-5CD21A3C49D8}" type="pres">
      <dgm:prSet presAssocID="{96A8FCBA-741B-4838-80AA-D670923F3A5A}" presName="sibTrans" presStyleCnt="0"/>
      <dgm:spPr/>
    </dgm:pt>
    <dgm:pt modelId="{8A3DB7C4-2B47-4395-ADE4-73CD375DD226}" type="pres">
      <dgm:prSet presAssocID="{47CD9B19-45E7-4E19-8FF4-20C33EFDD46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469DA59-8C00-4DAA-A8DE-09A06C698D1D}" srcId="{5256F88B-EA06-4ED4-83F4-F7DDDA0C4C21}" destId="{F2FC0B54-CD0D-4040-97DC-AFC6F245AA1D}" srcOrd="0" destOrd="0" parTransId="{BA5F2847-3111-4419-A0E7-3E123C8FECB7}" sibTransId="{319A606E-8FEE-48CB-9472-0ABDE59356E9}"/>
    <dgm:cxn modelId="{2CA11EF4-D0ED-41A5-B91B-BF112189273A}" srcId="{5256F88B-EA06-4ED4-83F4-F7DDDA0C4C21}" destId="{C7CB908C-CAF0-4D30-8783-FEB080FEB596}" srcOrd="1" destOrd="0" parTransId="{8B96E832-030C-443B-9705-FB96C06D71A9}" sibTransId="{96A8FCBA-741B-4838-80AA-D670923F3A5A}"/>
    <dgm:cxn modelId="{CE1AE159-ED7B-4611-A181-14EFECCFE45A}" type="presOf" srcId="{C7CB908C-CAF0-4D30-8783-FEB080FEB596}" destId="{0CA9A9C6-CDFC-4BB3-957D-ADD805083154}" srcOrd="0" destOrd="0" presId="urn:microsoft.com/office/officeart/2005/8/layout/hProcess9"/>
    <dgm:cxn modelId="{C2F751D7-B7D5-4816-A234-97DEBFFBF2AC}" type="presOf" srcId="{47CD9B19-45E7-4E19-8FF4-20C33EFDD460}" destId="{8A3DB7C4-2B47-4395-ADE4-73CD375DD226}" srcOrd="0" destOrd="0" presId="urn:microsoft.com/office/officeart/2005/8/layout/hProcess9"/>
    <dgm:cxn modelId="{464C6B40-129B-46FC-B9F8-291261040CDE}" type="presOf" srcId="{5256F88B-EA06-4ED4-83F4-F7DDDA0C4C21}" destId="{9B4F58E9-4098-4126-8C67-19EA8164332E}" srcOrd="0" destOrd="0" presId="urn:microsoft.com/office/officeart/2005/8/layout/hProcess9"/>
    <dgm:cxn modelId="{E0D21108-2910-4A1B-B541-B35AF5C5A35C}" srcId="{5256F88B-EA06-4ED4-83F4-F7DDDA0C4C21}" destId="{47CD9B19-45E7-4E19-8FF4-20C33EFDD460}" srcOrd="2" destOrd="0" parTransId="{1A60D37F-2CDF-4488-9614-0E111E171AC1}" sibTransId="{69D2396A-15E4-4E32-9CC5-8D711E9911F1}"/>
    <dgm:cxn modelId="{93CB3192-5D00-48FE-B5C1-3E651A98CC97}" type="presOf" srcId="{F2FC0B54-CD0D-4040-97DC-AFC6F245AA1D}" destId="{D0746263-2B6E-4876-882B-553651A94996}" srcOrd="0" destOrd="0" presId="urn:microsoft.com/office/officeart/2005/8/layout/hProcess9"/>
    <dgm:cxn modelId="{12A38229-15FF-4D35-AF2A-4112978A5039}" type="presParOf" srcId="{9B4F58E9-4098-4126-8C67-19EA8164332E}" destId="{A643367A-BFD4-4AD6-9A97-DC3481A2B6A3}" srcOrd="0" destOrd="0" presId="urn:microsoft.com/office/officeart/2005/8/layout/hProcess9"/>
    <dgm:cxn modelId="{2242874F-2CA0-461B-8846-4D7E7B1C844D}" type="presParOf" srcId="{9B4F58E9-4098-4126-8C67-19EA8164332E}" destId="{A701ADB7-9A0D-4EE0-A18E-C6632497C5DA}" srcOrd="1" destOrd="0" presId="urn:microsoft.com/office/officeart/2005/8/layout/hProcess9"/>
    <dgm:cxn modelId="{90F8B62F-E684-42D7-9678-DAD9AA91DCD4}" type="presParOf" srcId="{A701ADB7-9A0D-4EE0-A18E-C6632497C5DA}" destId="{D0746263-2B6E-4876-882B-553651A94996}" srcOrd="0" destOrd="0" presId="urn:microsoft.com/office/officeart/2005/8/layout/hProcess9"/>
    <dgm:cxn modelId="{4BC04A3D-1D52-4459-A2FB-FD0F38A72EAF}" type="presParOf" srcId="{A701ADB7-9A0D-4EE0-A18E-C6632497C5DA}" destId="{15971D2A-DCE0-44B6-81A5-C0D47877380F}" srcOrd="1" destOrd="0" presId="urn:microsoft.com/office/officeart/2005/8/layout/hProcess9"/>
    <dgm:cxn modelId="{00A872C5-E244-4352-AE8D-60131997FD44}" type="presParOf" srcId="{A701ADB7-9A0D-4EE0-A18E-C6632497C5DA}" destId="{0CA9A9C6-CDFC-4BB3-957D-ADD805083154}" srcOrd="2" destOrd="0" presId="urn:microsoft.com/office/officeart/2005/8/layout/hProcess9"/>
    <dgm:cxn modelId="{CA473BFF-5FE4-470B-B05B-62D91D227B0A}" type="presParOf" srcId="{A701ADB7-9A0D-4EE0-A18E-C6632497C5DA}" destId="{404C260D-55DB-428B-B499-5CD21A3C49D8}" srcOrd="3" destOrd="0" presId="urn:microsoft.com/office/officeart/2005/8/layout/hProcess9"/>
    <dgm:cxn modelId="{893C9DAF-0874-46C7-8D50-A232AF54D3F1}" type="presParOf" srcId="{A701ADB7-9A0D-4EE0-A18E-C6632497C5DA}" destId="{8A3DB7C4-2B47-4395-ADE4-73CD375DD226}" srcOrd="4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3367A-BFD4-4AD6-9A97-DC3481A2B6A3}">
      <dsp:nvSpPr>
        <dsp:cNvPr id="0" name=""/>
        <dsp:cNvSpPr/>
      </dsp:nvSpPr>
      <dsp:spPr>
        <a:xfrm>
          <a:off x="551858" y="0"/>
          <a:ext cx="6254396" cy="2786063"/>
        </a:xfrm>
        <a:prstGeom prst="rightArrow">
          <a:avLst/>
        </a:prstGeom>
        <a:gradFill rotWithShape="1">
          <a:gsLst>
            <a:gs pos="0">
              <a:schemeClr val="accent4">
                <a:tint val="100000"/>
                <a:shade val="100000"/>
                <a:satMod val="130000"/>
              </a:schemeClr>
            </a:gs>
            <a:gs pos="100000">
              <a:schemeClr val="accent4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D0746263-2B6E-4876-882B-553651A94996}">
      <dsp:nvSpPr>
        <dsp:cNvPr id="0" name=""/>
        <dsp:cNvSpPr/>
      </dsp:nvSpPr>
      <dsp:spPr>
        <a:xfrm>
          <a:off x="5099" y="835819"/>
          <a:ext cx="2207434" cy="1114425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ENTRADA</a:t>
          </a:r>
          <a:endParaRPr lang="es-ES" sz="2400" b="1" kern="1200" dirty="0"/>
        </a:p>
      </dsp:txBody>
      <dsp:txXfrm>
        <a:off x="59501" y="890221"/>
        <a:ext cx="2098630" cy="1005621"/>
      </dsp:txXfrm>
    </dsp:sp>
    <dsp:sp modelId="{0CA9A9C6-CDFC-4BB3-957D-ADD805083154}">
      <dsp:nvSpPr>
        <dsp:cNvPr id="0" name=""/>
        <dsp:cNvSpPr/>
      </dsp:nvSpPr>
      <dsp:spPr>
        <a:xfrm>
          <a:off x="2580439" y="835819"/>
          <a:ext cx="2197235" cy="1114425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PROCESO  </a:t>
          </a:r>
          <a:endParaRPr lang="es-ES" sz="2000" b="1" kern="1200" dirty="0" smtClean="0"/>
        </a:p>
      </dsp:txBody>
      <dsp:txXfrm>
        <a:off x="2634841" y="890221"/>
        <a:ext cx="2088431" cy="1005621"/>
      </dsp:txXfrm>
    </dsp:sp>
    <dsp:sp modelId="{8A3DB7C4-2B47-4395-ADE4-73CD375DD226}">
      <dsp:nvSpPr>
        <dsp:cNvPr id="0" name=""/>
        <dsp:cNvSpPr/>
      </dsp:nvSpPr>
      <dsp:spPr>
        <a:xfrm>
          <a:off x="5145580" y="835819"/>
          <a:ext cx="2207434" cy="1114425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SALIDA</a:t>
          </a:r>
          <a:endParaRPr lang="es-ES" sz="2400" b="1" kern="1200" dirty="0" smtClean="0"/>
        </a:p>
      </dsp:txBody>
      <dsp:txXfrm>
        <a:off x="5199982" y="890221"/>
        <a:ext cx="2098630" cy="10056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0524675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991813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31448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✘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●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●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6" r:id="rId3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G:\ROBOTICA\paginas-para-colorear-de-robots-robot-para-dibujos-para-colorear-un-robo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/>
          </a:blip>
          <a:srcRect/>
          <a:stretch>
            <a:fillRect/>
          </a:stretch>
        </p:blipFill>
        <p:spPr bwMode="auto">
          <a:xfrm>
            <a:off x="7500958" y="3643320"/>
            <a:ext cx="1351435" cy="1297671"/>
          </a:xfrm>
          <a:prstGeom prst="rect">
            <a:avLst/>
          </a:prstGeom>
          <a:noFill/>
        </p:spPr>
      </p:pic>
      <p:pic>
        <p:nvPicPr>
          <p:cNvPr id="1030" name="Picture 6" descr="G:\ROBOTICA\imagenes_plantillas\robo.jpg_71238376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83" y="915566"/>
            <a:ext cx="8063016" cy="2450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1795" y="1071552"/>
            <a:ext cx="325456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0" y="285734"/>
            <a:ext cx="3857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C000"/>
                </a:solidFill>
                <a:latin typeface="Sniglet"/>
                <a:ea typeface="Sniglet"/>
                <a:cs typeface="Sniglet"/>
              </a:rPr>
              <a:t>Placa Controladora:</a:t>
            </a:r>
          </a:p>
        </p:txBody>
      </p:sp>
    </p:spTree>
    <p:extLst>
      <p:ext uri="{BB962C8B-B14F-4D97-AF65-F5344CB8AC3E}">
        <p14:creationId xmlns="" xmlns:p14="http://schemas.microsoft.com/office/powerpoint/2010/main" val="379123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0"/>
          <p:cNvSpPr txBox="1">
            <a:spLocks/>
          </p:cNvSpPr>
          <p:nvPr/>
        </p:nvSpPr>
        <p:spPr>
          <a:xfrm>
            <a:off x="202145" y="-20538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algn="l"/>
            <a:r>
              <a:rPr lang="es-ES" sz="6000" u="sng" dirty="0" smtClean="0">
                <a:solidFill>
                  <a:srgbClr val="FF0000"/>
                </a:solidFill>
              </a:rPr>
              <a:t>Guía 9:</a:t>
            </a:r>
            <a:endParaRPr lang="es-ES" sz="6000" u="sng" dirty="0">
              <a:solidFill>
                <a:srgbClr val="FF0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971599" y="1384573"/>
            <a:ext cx="7207969" cy="19389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/>
          <a:p>
            <a:pPr algn="just">
              <a:defRPr/>
            </a:pPr>
            <a:endParaRPr lang="es-AR" sz="1200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  <a:p>
            <a:pPr algn="just">
              <a:defRPr/>
            </a:pPr>
            <a:r>
              <a:rPr lang="es-AR" sz="24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En esta nueva </a:t>
            </a:r>
            <a:r>
              <a:rPr lang="es-AR" sz="24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guía </a:t>
            </a:r>
            <a:r>
              <a:rPr lang="es-AR" sz="24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vamos a aprender los elementos que componen el KIT DE ROBÓTICA !!!</a:t>
            </a:r>
          </a:p>
          <a:p>
            <a:pPr algn="just">
              <a:defRPr/>
            </a:pPr>
            <a:endParaRPr lang="es-ES" sz="2400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  <a:p>
            <a:pPr algn="just">
              <a:defRPr/>
            </a:pPr>
            <a:endParaRPr lang="es-ES" sz="2400" b="1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  <a:p>
            <a:pPr algn="just">
              <a:defRPr/>
            </a:pPr>
            <a:endParaRPr lang="es-AR" sz="1200" b="1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AutoShape 2" descr="Pin de la cara sonriente amarillo feliz cara pin Emoji | Ets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" name="Picture 2" descr="Imagen relacionad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538"/>
          <a:stretch>
            <a:fillRect/>
          </a:stretch>
        </p:blipFill>
        <p:spPr bwMode="auto">
          <a:xfrm>
            <a:off x="6084168" y="1995684"/>
            <a:ext cx="2253089" cy="30252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4785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083437"/>
            <a:ext cx="705678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Kit </a:t>
            </a:r>
            <a:r>
              <a:rPr lang="es-ES" sz="2800" b="1" dirty="0" err="1">
                <a:solidFill>
                  <a:srgbClr val="92D050"/>
                </a:solidFill>
                <a:latin typeface="Sniglet"/>
                <a:ea typeface="Sniglet"/>
                <a:cs typeface="Sniglet"/>
              </a:rPr>
              <a:t>RobotGroup</a:t>
            </a:r>
            <a:r>
              <a:rPr lang="es-ES" sz="2800" b="1" dirty="0">
                <a:solidFill>
                  <a:srgbClr val="92D050"/>
                </a:solidFill>
                <a:latin typeface="Sniglet"/>
                <a:ea typeface="Sniglet"/>
                <a:cs typeface="Sniglet"/>
              </a:rPr>
              <a:t> </a:t>
            </a:r>
            <a:r>
              <a:rPr lang="es-ES" sz="2800" b="1" dirty="0" smtClean="0">
                <a:solidFill>
                  <a:srgbClr val="FFFF00"/>
                </a:solidFill>
                <a:latin typeface="Sniglet"/>
                <a:ea typeface="Sniglet"/>
                <a:cs typeface="Sniglet"/>
              </a:rPr>
              <a:t> </a:t>
            </a:r>
            <a:r>
              <a:rPr lang="es-ES" sz="2800" b="1" dirty="0" smtClean="0">
                <a:solidFill>
                  <a:srgbClr val="FFFF00"/>
                </a:solidFill>
                <a:latin typeface="Sniglet"/>
                <a:ea typeface="Sniglet"/>
                <a:cs typeface="Sniglet"/>
                <a:sym typeface="Wingdings" pitchFamily="2" charset="2"/>
              </a:rPr>
              <a:t> </a:t>
            </a:r>
            <a:r>
              <a:rPr lang="es-ES" sz="28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 </a:t>
            </a:r>
            <a:r>
              <a:rPr lang="es-ES" sz="2800" b="1" dirty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Placa </a:t>
            </a:r>
            <a:r>
              <a:rPr lang="es-ES" sz="2800" b="1" dirty="0" err="1" smtClean="0">
                <a:solidFill>
                  <a:srgbClr val="92D050"/>
                </a:solidFill>
                <a:latin typeface="Sniglet"/>
                <a:ea typeface="Sniglet"/>
                <a:cs typeface="Sniglet"/>
              </a:rPr>
              <a:t>Duinobot</a:t>
            </a:r>
            <a:r>
              <a:rPr lang="es-ES" sz="2800" b="1" dirty="0" smtClean="0">
                <a:solidFill>
                  <a:srgbClr val="92D050"/>
                </a:solidFill>
                <a:latin typeface="Sniglet"/>
                <a:ea typeface="Sniglet"/>
                <a:cs typeface="Sniglet"/>
              </a:rPr>
              <a:t> V2.3 HID</a:t>
            </a:r>
          </a:p>
          <a:p>
            <a:endParaRPr lang="es-ES" sz="2400" b="1" dirty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Piezas </a:t>
            </a:r>
            <a:r>
              <a:rPr lang="es-ES" sz="2000" dirty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metálicas de distintos tamaños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Piezas </a:t>
            </a:r>
            <a:r>
              <a:rPr lang="es-ES" sz="2000" dirty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de acrílico de distintos tamaños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Poleas </a:t>
            </a:r>
            <a:r>
              <a:rPr lang="es-ES" sz="2000" dirty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y correas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0000"/>
                </a:solidFill>
                <a:latin typeface="Sniglet"/>
                <a:ea typeface="Sniglet"/>
                <a:cs typeface="Sniglet"/>
              </a:rPr>
              <a:t>Placa controladora (ARDUINO)</a:t>
            </a:r>
            <a:endParaRPr lang="es-ES" sz="2000" dirty="0">
              <a:solidFill>
                <a:srgbClr val="FF0000"/>
              </a:solidFill>
              <a:latin typeface="Sniglet"/>
              <a:ea typeface="Sniglet"/>
              <a:cs typeface="Snigle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Cables </a:t>
            </a:r>
            <a:r>
              <a:rPr lang="es-ES" sz="2000" dirty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y </a:t>
            </a:r>
            <a:r>
              <a:rPr lang="es-ES" sz="2000" dirty="0" err="1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portapilas</a:t>
            </a:r>
            <a:endParaRPr lang="es-ES" sz="2000" dirty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Motores</a:t>
            </a:r>
            <a:endParaRPr lang="es-ES" sz="2000" dirty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Tornillería </a:t>
            </a:r>
            <a:r>
              <a:rPr lang="es-ES" sz="2000" dirty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y ejes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Pilas recargables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0000"/>
                </a:solidFill>
                <a:latin typeface="Sniglet"/>
                <a:ea typeface="Sniglet"/>
                <a:cs typeface="Sniglet"/>
              </a:rPr>
              <a:t>Sensores</a:t>
            </a:r>
            <a:endParaRPr lang="es-ES" sz="2000" dirty="0">
              <a:solidFill>
                <a:srgbClr val="FF0000"/>
              </a:solidFill>
              <a:latin typeface="Sniglet"/>
              <a:ea typeface="Sniglet"/>
              <a:cs typeface="Sniglet"/>
            </a:endParaRPr>
          </a:p>
        </p:txBody>
      </p:sp>
      <p:sp>
        <p:nvSpPr>
          <p:cNvPr id="3" name="Shape 90"/>
          <p:cNvSpPr txBox="1">
            <a:spLocks noGrp="1"/>
          </p:cNvSpPr>
          <p:nvPr>
            <p:ph type="ctrTitle" idx="4294967295"/>
          </p:nvPr>
        </p:nvSpPr>
        <p:spPr>
          <a:xfrm>
            <a:off x="0" y="43798"/>
            <a:ext cx="9001188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>
                <a:solidFill>
                  <a:srgbClr val="00B0F0"/>
                </a:solidFill>
              </a:rPr>
              <a:t>Construcción de Robots</a:t>
            </a:r>
            <a:endParaRPr sz="4800" dirty="0">
              <a:solidFill>
                <a:srgbClr val="00B0F0"/>
              </a:solidFill>
            </a:endParaRPr>
          </a:p>
        </p:txBody>
      </p:sp>
      <p:pic>
        <p:nvPicPr>
          <p:cNvPr id="1026" name="Picture 2" descr="Pablo Chiesa (@chiesa_pablo) | Twi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4283">
            <a:off x="5481351" y="2221640"/>
            <a:ext cx="3346500" cy="2509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203053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0"/>
          <p:cNvSpPr txBox="1">
            <a:spLocks noGrp="1"/>
          </p:cNvSpPr>
          <p:nvPr>
            <p:ph type="ctrTitle" idx="4294967295"/>
          </p:nvPr>
        </p:nvSpPr>
        <p:spPr>
          <a:xfrm>
            <a:off x="0" y="43798"/>
            <a:ext cx="9001188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u="sng" dirty="0" smtClean="0">
                <a:solidFill>
                  <a:schemeClr val="bg1"/>
                </a:solidFill>
              </a:rPr>
              <a:t>Arquitectura de Robots</a:t>
            </a:r>
            <a:endParaRPr sz="4400" u="sng" dirty="0">
              <a:solidFill>
                <a:schemeClr val="bg1"/>
              </a:solidFill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1071538" y="1142990"/>
          <a:ext cx="7358114" cy="278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Rectángulo"/>
          <p:cNvSpPr/>
          <p:nvPr/>
        </p:nvSpPr>
        <p:spPr>
          <a:xfrm>
            <a:off x="6429388" y="4214824"/>
            <a:ext cx="2000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Actuadores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286116" y="4143386"/>
            <a:ext cx="2643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Sistema de Control (</a:t>
            </a:r>
            <a:r>
              <a:rPr lang="es-ES" sz="2400" b="1" dirty="0" smtClean="0">
                <a:solidFill>
                  <a:srgbClr val="00B0F0"/>
                </a:solidFill>
                <a:latin typeface="Sniglet"/>
                <a:ea typeface="Sniglet"/>
                <a:cs typeface="Sniglet"/>
                <a:sym typeface="Sniglet"/>
              </a:rPr>
              <a:t>ARDUINO</a:t>
            </a:r>
            <a:r>
              <a:rPr lang="es-ES" sz="24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)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152500" y="4081472"/>
            <a:ext cx="1571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Sensores               </a:t>
            </a:r>
          </a:p>
        </p:txBody>
      </p:sp>
      <p:sp>
        <p:nvSpPr>
          <p:cNvPr id="7" name="6 Flecha abajo"/>
          <p:cNvSpPr/>
          <p:nvPr/>
        </p:nvSpPr>
        <p:spPr>
          <a:xfrm>
            <a:off x="1785918" y="3357568"/>
            <a:ext cx="428628" cy="7143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abajo"/>
          <p:cNvSpPr/>
          <p:nvPr/>
        </p:nvSpPr>
        <p:spPr>
          <a:xfrm>
            <a:off x="4429124" y="3357568"/>
            <a:ext cx="428628" cy="7143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abajo"/>
          <p:cNvSpPr/>
          <p:nvPr/>
        </p:nvSpPr>
        <p:spPr>
          <a:xfrm>
            <a:off x="7143768" y="3357568"/>
            <a:ext cx="428628" cy="7143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5644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0"/>
          <p:cNvSpPr txBox="1">
            <a:spLocks/>
          </p:cNvSpPr>
          <p:nvPr/>
        </p:nvSpPr>
        <p:spPr>
          <a:xfrm>
            <a:off x="0" y="214296"/>
            <a:ext cx="9001188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tabLst/>
              <a:defRPr/>
            </a:pPr>
            <a:r>
              <a:rPr kumimoji="0" lang="es-E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alter Turncoat"/>
                <a:ea typeface="Walter Turncoat"/>
                <a:cs typeface="Walter Turncoat"/>
                <a:sym typeface="Walter Turncoat"/>
              </a:rPr>
              <a:t>¿Qué es </a:t>
            </a:r>
            <a:r>
              <a:rPr kumimoji="0" lang="es-E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Walter Turncoat"/>
                <a:ea typeface="Walter Turncoat"/>
                <a:cs typeface="Walter Turncoat"/>
                <a:sym typeface="Walter Turncoat"/>
              </a:rPr>
              <a:t>Arduino</a:t>
            </a:r>
            <a:r>
              <a:rPr kumimoji="0" lang="es-E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alter Turncoat"/>
                <a:ea typeface="Walter Turncoat"/>
                <a:cs typeface="Walter Turncoat"/>
                <a:sym typeface="Walter Turncoat"/>
              </a:rPr>
              <a:t>?</a:t>
            </a:r>
            <a:endParaRPr kumimoji="0" lang="es-ES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28596" y="1142990"/>
            <a:ext cx="81439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 Plataforma de </a:t>
            </a:r>
            <a:r>
              <a:rPr lang="es-ES" sz="2000" dirty="0" smtClean="0">
                <a:solidFill>
                  <a:srgbClr val="00B050"/>
                </a:solidFill>
                <a:latin typeface="Sniglet"/>
                <a:ea typeface="Sniglet"/>
                <a:cs typeface="Sniglet"/>
              </a:rPr>
              <a:t>Hardware Libre  </a:t>
            </a:r>
            <a:r>
              <a:rPr lang="es-ES" sz="2400" b="1" dirty="0" smtClean="0">
                <a:solidFill>
                  <a:srgbClr val="FF0000"/>
                </a:solidFill>
                <a:latin typeface="Sniglet"/>
                <a:ea typeface="Sniglet"/>
                <a:cs typeface="Sniglet"/>
                <a:sym typeface="Wingdings" pitchFamily="2" charset="2"/>
              </a:rPr>
              <a:t></a:t>
            </a:r>
            <a:r>
              <a:rPr lang="es-ES" sz="2000" dirty="0" smtClean="0">
                <a:solidFill>
                  <a:srgbClr val="00B050"/>
                </a:solidFill>
                <a:latin typeface="Sniglet"/>
                <a:ea typeface="Sniglet"/>
                <a:cs typeface="Sniglet"/>
                <a:sym typeface="Wingdings" pitchFamily="2" charset="2"/>
              </a:rPr>
              <a:t> </a:t>
            </a:r>
            <a:r>
              <a:rPr lang="es-ES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hardware de código abierto, </a:t>
            </a:r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 son de acceso público, ya sea bajo algún tipo de pago, o de forma gratuita.</a:t>
            </a:r>
          </a:p>
          <a:p>
            <a:pPr marL="342900" indent="-342900" algn="just"/>
            <a:endParaRPr lang="es-AR" sz="2000" dirty="0" smtClean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  <a:p>
            <a:pPr marL="342900" indent="-342900" algn="just"/>
            <a:endParaRPr lang="es-AR" sz="2000" dirty="0" smtClean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104" y="2380630"/>
            <a:ext cx="3437716" cy="25001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4 Rectángulo"/>
          <p:cNvSpPr/>
          <p:nvPr/>
        </p:nvSpPr>
        <p:spPr>
          <a:xfrm>
            <a:off x="500034" y="2427734"/>
            <a:ext cx="50080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AR" sz="2000" dirty="0" smtClean="0">
                <a:solidFill>
                  <a:srgbClr val="00B050"/>
                </a:solidFill>
                <a:latin typeface="Sniglet"/>
                <a:ea typeface="Sniglet"/>
                <a:cs typeface="Sniglet"/>
              </a:rPr>
              <a:t>Placa base </a:t>
            </a:r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que incorpora un sencillo </a:t>
            </a:r>
            <a:r>
              <a:rPr lang="es-AR" sz="2000" dirty="0" err="1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microcontrolador</a:t>
            </a:r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 y un entorno de desarrollo para crear aplicaciones para dicha placa</a:t>
            </a:r>
          </a:p>
        </p:txBody>
      </p:sp>
    </p:spTree>
    <p:extLst>
      <p:ext uri="{BB962C8B-B14F-4D97-AF65-F5344CB8AC3E}">
        <p14:creationId xmlns="" xmlns:p14="http://schemas.microsoft.com/office/powerpoint/2010/main" val="299600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https://memoriaidentidad.files.wordpress.com/2013/07/microcontrolador_sensores_01.jpg?w=1000&amp;h="/>
          <p:cNvPicPr>
            <a:picLocks noChangeAspect="1" noChangeArrowheads="1"/>
          </p:cNvPicPr>
          <p:nvPr/>
        </p:nvPicPr>
        <p:blipFill>
          <a:blip r:embed="rId2"/>
          <a:srcRect l="2679" t="10757" r="18305" b="6772"/>
          <a:stretch>
            <a:fillRect/>
          </a:stretch>
        </p:blipFill>
        <p:spPr bwMode="auto">
          <a:xfrm>
            <a:off x="285720" y="1643056"/>
            <a:ext cx="256555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Rectángulo"/>
          <p:cNvSpPr/>
          <p:nvPr/>
        </p:nvSpPr>
        <p:spPr>
          <a:xfrm>
            <a:off x="0" y="357172"/>
            <a:ext cx="8715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u="sng" dirty="0" smtClean="0">
                <a:solidFill>
                  <a:schemeClr val="bg1"/>
                </a:solidFill>
                <a:latin typeface="Walter Turncoat"/>
                <a:ea typeface="Walter Turncoat"/>
                <a:cs typeface="Walter Turncoat"/>
                <a:sym typeface="Sniglet"/>
              </a:rPr>
              <a:t>Placa Inteligente o Controladora</a:t>
            </a:r>
            <a:r>
              <a:rPr lang="es-ES" sz="2400" b="1" u="sng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: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786050" y="2071684"/>
            <a:ext cx="6143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s-AR" sz="24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Incluye </a:t>
            </a:r>
            <a:r>
              <a:rPr lang="es-AR" sz="2400" dirty="0" smtClean="0">
                <a:solidFill>
                  <a:srgbClr val="FF0000"/>
                </a:solidFill>
                <a:latin typeface="Sniglet"/>
                <a:ea typeface="Sniglet"/>
                <a:cs typeface="Sniglet"/>
              </a:rPr>
              <a:t>pines</a:t>
            </a:r>
            <a:r>
              <a:rPr lang="es-AR" sz="24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 de entrada y salida de señales, </a:t>
            </a:r>
          </a:p>
          <a:p>
            <a:pPr marL="342900" indent="-342900" algn="ctr"/>
            <a:r>
              <a:rPr lang="es-AR" sz="24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       así como </a:t>
            </a:r>
            <a:r>
              <a:rPr lang="es-AR" sz="2400" dirty="0" smtClean="0">
                <a:solidFill>
                  <a:srgbClr val="FF0000"/>
                </a:solidFill>
                <a:latin typeface="Sniglet"/>
                <a:ea typeface="Sniglet"/>
                <a:cs typeface="Sniglet"/>
              </a:rPr>
              <a:t>puertos</a:t>
            </a:r>
            <a:r>
              <a:rPr lang="es-AR" sz="24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  para </a:t>
            </a:r>
            <a:r>
              <a:rPr lang="es-ES" sz="24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comunicarse </a:t>
            </a:r>
          </a:p>
          <a:p>
            <a:pPr marL="342900" indent="-342900" algn="ctr"/>
            <a:r>
              <a:rPr lang="es-ES" sz="24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       con la computadora</a:t>
            </a:r>
          </a:p>
        </p:txBody>
      </p:sp>
    </p:spTree>
    <p:extLst>
      <p:ext uri="{BB962C8B-B14F-4D97-AF65-F5344CB8AC3E}">
        <p14:creationId xmlns="" xmlns:p14="http://schemas.microsoft.com/office/powerpoint/2010/main" val="147525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90"/>
          <p:cNvSpPr txBox="1">
            <a:spLocks/>
          </p:cNvSpPr>
          <p:nvPr/>
        </p:nvSpPr>
        <p:spPr>
          <a:xfrm>
            <a:off x="0" y="43798"/>
            <a:ext cx="3428992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tabLst/>
              <a:defRPr/>
            </a:pPr>
            <a:r>
              <a:rPr kumimoji="0" lang="es-ES" sz="4400" b="0" i="0" u="sng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alter Turncoat"/>
                <a:ea typeface="Walter Turncoat"/>
                <a:cs typeface="Walter Turncoat"/>
                <a:sym typeface="Walter Turncoat"/>
              </a:rPr>
              <a:t>Sensores:</a:t>
            </a:r>
            <a:endParaRPr kumimoji="0" lang="es-ES" sz="4400" b="0" i="0" u="sng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57158" y="1000114"/>
            <a:ext cx="8572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sz="2000" dirty="0" smtClean="0">
                <a:solidFill>
                  <a:srgbClr val="FFFFFF"/>
                </a:solidFill>
                <a:latin typeface="Sniglet"/>
              </a:rPr>
              <a:t>T</a:t>
            </a:r>
            <a:r>
              <a:rPr lang="es-ES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raducen  la </a:t>
            </a:r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información que le llega del exterior en un </a:t>
            </a:r>
            <a:r>
              <a:rPr lang="es-AR" sz="2000" dirty="0" smtClean="0">
                <a:solidFill>
                  <a:srgbClr val="FF0000"/>
                </a:solidFill>
                <a:latin typeface="Sniglet"/>
                <a:ea typeface="Sniglet"/>
                <a:cs typeface="Sniglet"/>
              </a:rPr>
              <a:t>impulso eléctrico</a:t>
            </a:r>
            <a:endParaRPr lang="es-ES" sz="2000" dirty="0" smtClean="0">
              <a:solidFill>
                <a:srgbClr val="FF0000"/>
              </a:solidFill>
              <a:latin typeface="Sniglet"/>
              <a:ea typeface="Sniglet"/>
              <a:cs typeface="Sniglet"/>
            </a:endParaRP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32"/>
            <a:ext cx="1075026" cy="1804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5 Rectángulo"/>
          <p:cNvSpPr/>
          <p:nvPr/>
        </p:nvSpPr>
        <p:spPr>
          <a:xfrm>
            <a:off x="500034" y="3786196"/>
            <a:ext cx="15716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Sensor de Choque               </a:t>
            </a:r>
          </a:p>
        </p:txBody>
      </p:sp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2643188"/>
            <a:ext cx="1169509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9 Rectángulo"/>
          <p:cNvSpPr/>
          <p:nvPr/>
        </p:nvSpPr>
        <p:spPr>
          <a:xfrm>
            <a:off x="7010416" y="1724018"/>
            <a:ext cx="15716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Sensor </a:t>
            </a:r>
            <a:r>
              <a:rPr lang="es-ES" sz="2400" b="1" dirty="0" err="1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Led</a:t>
            </a:r>
            <a:endParaRPr lang="es-ES" sz="2400" b="1" dirty="0" smtClean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4" name="13 Llamada de flecha a la izquierda"/>
          <p:cNvSpPr/>
          <p:nvPr/>
        </p:nvSpPr>
        <p:spPr>
          <a:xfrm>
            <a:off x="1785918" y="1928808"/>
            <a:ext cx="2428892" cy="1285884"/>
          </a:xfrm>
          <a:prstGeom prst="leftArrowCallout">
            <a:avLst>
              <a:gd name="adj1" fmla="val 9204"/>
              <a:gd name="adj2" fmla="val 18781"/>
              <a:gd name="adj3" fmla="val 16816"/>
              <a:gd name="adj4" fmla="val 8520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Botón que al presionar inicia otra acción</a:t>
            </a:r>
            <a:endParaRPr lang="es-ES" sz="2000" dirty="0" smtClean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</p:txBody>
      </p:sp>
      <p:sp>
        <p:nvSpPr>
          <p:cNvPr id="16" name="15 Llamada de flecha a la derecha"/>
          <p:cNvSpPr/>
          <p:nvPr/>
        </p:nvSpPr>
        <p:spPr>
          <a:xfrm>
            <a:off x="4500562" y="3589552"/>
            <a:ext cx="2500330" cy="1214446"/>
          </a:xfrm>
          <a:prstGeom prst="rightArrowCallout">
            <a:avLst>
              <a:gd name="adj1" fmla="val 8783"/>
              <a:gd name="adj2" fmla="val 25000"/>
              <a:gd name="adj3" fmla="val 26158"/>
              <a:gd name="adj4" fmla="val 8059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Foco </a:t>
            </a:r>
            <a:r>
              <a:rPr lang="es-MX" sz="2000" dirty="0" err="1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led</a:t>
            </a:r>
            <a:r>
              <a:rPr lang="es-MX" sz="20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 que se prende según la programación o acción</a:t>
            </a:r>
            <a:endParaRPr lang="es-ES" sz="2000" dirty="0" smtClean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285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 l="3151" r="33823"/>
          <a:stretch>
            <a:fillRect/>
          </a:stretch>
        </p:blipFill>
        <p:spPr bwMode="auto">
          <a:xfrm>
            <a:off x="500034" y="1357304"/>
            <a:ext cx="142876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7" descr="Imagen relacionada"/>
          <p:cNvPicPr>
            <a:picLocks noChangeAspect="1" noChangeArrowheads="1"/>
          </p:cNvPicPr>
          <p:nvPr/>
        </p:nvPicPr>
        <p:blipFill>
          <a:blip r:embed="rId3"/>
          <a:srcRect r="59815" b="12878"/>
          <a:stretch>
            <a:fillRect/>
          </a:stretch>
        </p:blipFill>
        <p:spPr bwMode="auto">
          <a:xfrm>
            <a:off x="6786578" y="2082780"/>
            <a:ext cx="1357322" cy="1951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3 Rectángulo"/>
          <p:cNvSpPr/>
          <p:nvPr/>
        </p:nvSpPr>
        <p:spPr>
          <a:xfrm>
            <a:off x="142844" y="3803098"/>
            <a:ext cx="2500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Sensor  LDR</a:t>
            </a:r>
            <a:endParaRPr lang="es-ES" sz="2000" b="1" dirty="0" smtClean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012160" y="1126471"/>
            <a:ext cx="2500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Sensor  Infrarrojo</a:t>
            </a:r>
            <a:endParaRPr lang="es-ES" sz="2000" b="1" dirty="0" smtClean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8" name="7 Llamada de flecha a la izquierda"/>
          <p:cNvSpPr/>
          <p:nvPr/>
        </p:nvSpPr>
        <p:spPr>
          <a:xfrm>
            <a:off x="2143108" y="928676"/>
            <a:ext cx="2428892" cy="1285884"/>
          </a:xfrm>
          <a:prstGeom prst="leftArrowCallout">
            <a:avLst>
              <a:gd name="adj1" fmla="val 9204"/>
              <a:gd name="adj2" fmla="val 18781"/>
              <a:gd name="adj3" fmla="val 16816"/>
              <a:gd name="adj4" fmla="val 8520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(Resistor Dependiente de la Luz) – Percibe un rango de luz</a:t>
            </a:r>
          </a:p>
        </p:txBody>
      </p:sp>
      <p:sp>
        <p:nvSpPr>
          <p:cNvPr id="7" name="6 Llamada de flecha a la derecha"/>
          <p:cNvSpPr/>
          <p:nvPr/>
        </p:nvSpPr>
        <p:spPr>
          <a:xfrm>
            <a:off x="3357554" y="2819484"/>
            <a:ext cx="3429024" cy="1214446"/>
          </a:xfrm>
          <a:prstGeom prst="rightArrowCallout">
            <a:avLst>
              <a:gd name="adj1" fmla="val 8783"/>
              <a:gd name="adj2" fmla="val 25000"/>
              <a:gd name="adj3" fmla="val 26158"/>
              <a:gd name="adj4" fmla="val 8059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Permite detectar color negro o blanco (0 o 1 – Apagado/Encendido)</a:t>
            </a:r>
            <a:endParaRPr lang="es-ES" sz="2000" dirty="0" smtClean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163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300192" y="1058422"/>
            <a:ext cx="2500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Sensor  de Sonido</a:t>
            </a:r>
            <a:endParaRPr lang="es-ES" sz="2000" b="1" dirty="0" smtClean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3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 l="16975" r="49074" b="50413"/>
          <a:stretch>
            <a:fillRect/>
          </a:stretch>
        </p:blipFill>
        <p:spPr bwMode="auto">
          <a:xfrm>
            <a:off x="7044514" y="2443153"/>
            <a:ext cx="1375182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3 Rectángulo"/>
          <p:cNvSpPr/>
          <p:nvPr/>
        </p:nvSpPr>
        <p:spPr>
          <a:xfrm>
            <a:off x="0" y="3714758"/>
            <a:ext cx="2500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Sensor IR 38 KHZ </a:t>
            </a:r>
            <a:r>
              <a:rPr lang="es-ES" sz="20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(Control Remoto)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l="8380" r="12011"/>
          <a:stretch>
            <a:fillRect/>
          </a:stretch>
        </p:blipFill>
        <p:spPr bwMode="auto">
          <a:xfrm>
            <a:off x="755576" y="1285866"/>
            <a:ext cx="1357322" cy="2314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5 Llamada de flecha a la izquierda"/>
          <p:cNvSpPr/>
          <p:nvPr/>
        </p:nvSpPr>
        <p:spPr>
          <a:xfrm>
            <a:off x="2143108" y="928676"/>
            <a:ext cx="2428892" cy="1285884"/>
          </a:xfrm>
          <a:prstGeom prst="leftArrowCallout">
            <a:avLst>
              <a:gd name="adj1" fmla="val 9204"/>
              <a:gd name="adj2" fmla="val 18781"/>
              <a:gd name="adj3" fmla="val 16816"/>
              <a:gd name="adj4" fmla="val 8520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Permite dar instrucciones mediante un Control Remoto</a:t>
            </a:r>
            <a:endParaRPr lang="es-ES" sz="2000" dirty="0" smtClean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</p:txBody>
      </p:sp>
      <p:sp>
        <p:nvSpPr>
          <p:cNvPr id="7" name="6 Llamada de flecha a la derecha"/>
          <p:cNvSpPr/>
          <p:nvPr/>
        </p:nvSpPr>
        <p:spPr>
          <a:xfrm>
            <a:off x="4211960" y="3003798"/>
            <a:ext cx="2500330" cy="1030132"/>
          </a:xfrm>
          <a:prstGeom prst="rightArrowCallout">
            <a:avLst>
              <a:gd name="adj1" fmla="val 8783"/>
              <a:gd name="adj2" fmla="val 25000"/>
              <a:gd name="adj3" fmla="val 26158"/>
              <a:gd name="adj4" fmla="val 8059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Percibe sonidos del ambiente</a:t>
            </a:r>
            <a:endParaRPr lang="es-ES" sz="2000" dirty="0" smtClean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934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su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208</Words>
  <Application>Microsoft Office PowerPoint</Application>
  <PresentationFormat>Presentación en pantalla (16:9)</PresentationFormat>
  <Paragraphs>45</Paragraphs>
  <Slides>10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Walter Turncoat</vt:lpstr>
      <vt:lpstr>Cambria</vt:lpstr>
      <vt:lpstr>Sniglet</vt:lpstr>
      <vt:lpstr>Wingdings</vt:lpstr>
      <vt:lpstr>Ursula template</vt:lpstr>
      <vt:lpstr>Diapositiva 1</vt:lpstr>
      <vt:lpstr>Diapositiva 2</vt:lpstr>
      <vt:lpstr>Construcción de Robots</vt:lpstr>
      <vt:lpstr>Arquitectura de Robots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Cecilia Marcuzzi</dc:creator>
  <cp:lastModifiedBy>Cecilia Marcuzzi</cp:lastModifiedBy>
  <cp:revision>268</cp:revision>
  <dcterms:modified xsi:type="dcterms:W3CDTF">2022-04-04T12:32:07Z</dcterms:modified>
</cp:coreProperties>
</file>