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1"/>
  </p:notesMasterIdLst>
  <p:sldIdLst>
    <p:sldId id="256" r:id="rId2"/>
    <p:sldId id="392" r:id="rId3"/>
    <p:sldId id="384" r:id="rId4"/>
    <p:sldId id="385" r:id="rId5"/>
    <p:sldId id="386" r:id="rId6"/>
    <p:sldId id="387" r:id="rId7"/>
    <p:sldId id="388" r:id="rId8"/>
    <p:sldId id="389" r:id="rId9"/>
    <p:sldId id="390" r:id="rId10"/>
  </p:sldIdLst>
  <p:sldSz cx="9144000" cy="5143500" type="screen16x9"/>
  <p:notesSz cx="6858000" cy="9144000"/>
  <p:embeddedFontLst>
    <p:embeddedFont>
      <p:font typeface="Walter Turncoat" charset="0"/>
      <p:regular r:id="rId12"/>
    </p:embeddedFont>
    <p:embeddedFont>
      <p:font typeface="Candy Round BTN" pitchFamily="34" charset="0"/>
      <p:regular r:id="rId13"/>
      <p:bold r:id="rId14"/>
    </p:embeddedFont>
    <p:embeddedFont>
      <p:font typeface="Sniglet" charset="0"/>
      <p:regular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C1F18532-E75D-4193-B41A-7E7E70D7C104}">
  <a:tblStyle styleId="{C1F18532-E75D-4193-B41A-7E7E70D7C10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328" autoAdjust="0"/>
    <p:restoredTop sz="94660"/>
  </p:normalViewPr>
  <p:slideViewPr>
    <p:cSldViewPr>
      <p:cViewPr>
        <p:scale>
          <a:sx n="68" d="100"/>
          <a:sy n="68" d="100"/>
        </p:scale>
        <p:origin x="-516" y="-8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120524675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991813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1964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685800" y="31448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563400"/>
            <a:ext cx="8229600" cy="25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✘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○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■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●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○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■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●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○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■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6" r:id="rId3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G:\ROBOTICA\paginas-para-colorear-de-robots-robot-para-dibujos-para-colorear-un-robot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/>
          </a:blip>
          <a:srcRect/>
          <a:stretch>
            <a:fillRect/>
          </a:stretch>
        </p:blipFill>
        <p:spPr bwMode="auto">
          <a:xfrm>
            <a:off x="7500958" y="3643320"/>
            <a:ext cx="1351435" cy="1297671"/>
          </a:xfrm>
          <a:prstGeom prst="rect">
            <a:avLst/>
          </a:prstGeom>
          <a:noFill/>
        </p:spPr>
      </p:pic>
      <p:pic>
        <p:nvPicPr>
          <p:cNvPr id="1030" name="Picture 6" descr="G:\ROBOTICA\imagenes_plantillas\robo.jpg_712383760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83" y="915566"/>
            <a:ext cx="8063016" cy="2450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0"/>
          <p:cNvSpPr txBox="1">
            <a:spLocks/>
          </p:cNvSpPr>
          <p:nvPr/>
        </p:nvSpPr>
        <p:spPr>
          <a:xfrm>
            <a:off x="202145" y="-20538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pPr algn="l"/>
            <a:r>
              <a:rPr lang="es-ES" sz="6000" u="sng" dirty="0" smtClean="0">
                <a:solidFill>
                  <a:srgbClr val="FFC000"/>
                </a:solidFill>
              </a:rPr>
              <a:t>Guía 10:</a:t>
            </a:r>
            <a:endParaRPr lang="es-ES" sz="6000" u="sng" dirty="0">
              <a:solidFill>
                <a:srgbClr val="FFC00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187624" y="1567408"/>
            <a:ext cx="7279977" cy="10156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30" tIns="45715" rIns="91430" bIns="45715">
            <a:spAutoFit/>
          </a:bodyPr>
          <a:lstStyle/>
          <a:p>
            <a:pPr algn="just">
              <a:defRPr/>
            </a:pPr>
            <a:endParaRPr lang="es-AR" sz="1200" dirty="0">
              <a:solidFill>
                <a:schemeClr val="tx1"/>
              </a:solidFill>
              <a:latin typeface="Candy Round BTN" pitchFamily="34" charset="0"/>
            </a:endParaRPr>
          </a:p>
          <a:p>
            <a:pPr algn="just">
              <a:defRPr/>
            </a:pPr>
            <a:r>
              <a:rPr lang="es-AR" sz="2400" dirty="0" smtClean="0">
                <a:solidFill>
                  <a:schemeClr val="tx1"/>
                </a:solidFill>
                <a:latin typeface="Candy Round BTN" pitchFamily="34" charset="0"/>
              </a:rPr>
              <a:t>En esta nueva </a:t>
            </a:r>
            <a:r>
              <a:rPr lang="es-AR" sz="2400" dirty="0">
                <a:solidFill>
                  <a:schemeClr val="tx1"/>
                </a:solidFill>
                <a:latin typeface="Candy Round BTN" pitchFamily="34" charset="0"/>
              </a:rPr>
              <a:t>guía </a:t>
            </a:r>
            <a:r>
              <a:rPr lang="es-AR" sz="2400" dirty="0" smtClean="0">
                <a:solidFill>
                  <a:schemeClr val="tx1"/>
                </a:solidFill>
                <a:latin typeface="Candy Round BTN" pitchFamily="34" charset="0"/>
              </a:rPr>
              <a:t>estudiaremos el software para programar las instrucciones en la placa controladora </a:t>
            </a:r>
            <a:endParaRPr lang="es-AR" sz="1200" b="1" dirty="0" smtClean="0">
              <a:solidFill>
                <a:schemeClr val="tx1"/>
              </a:solidFill>
              <a:latin typeface="Candy Round BTN" pitchFamily="34" charset="0"/>
            </a:endParaRPr>
          </a:p>
        </p:txBody>
      </p:sp>
      <p:sp>
        <p:nvSpPr>
          <p:cNvPr id="4" name="AutoShape 2" descr="Pin de la cara sonriente amarillo feliz cara pin Emoji | Ets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0" name="Picture 2" descr="Algoritmos y Programación Cambian el Universo: Programación y Gifs Animado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112" y="2605466"/>
            <a:ext cx="2667000" cy="24431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8943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8992" y="1032733"/>
            <a:ext cx="1928826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Resultado de imagen para minibloq 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6"/>
            <a:ext cx="928674" cy="9286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hape 90"/>
          <p:cNvSpPr txBox="1">
            <a:spLocks/>
          </p:cNvSpPr>
          <p:nvPr/>
        </p:nvSpPr>
        <p:spPr>
          <a:xfrm>
            <a:off x="1331640" y="98733"/>
            <a:ext cx="5659531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tabLst/>
              <a:defRPr/>
            </a:pPr>
            <a:r>
              <a:rPr kumimoji="0" lang="es-ES" sz="4400" b="0" i="0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Walter Turncoat"/>
                <a:ea typeface="Walter Turncoat"/>
                <a:cs typeface="Walter Turncoat"/>
                <a:sym typeface="Walter Turncoat"/>
              </a:rPr>
              <a:t>Programa </a:t>
            </a:r>
            <a:r>
              <a:rPr kumimoji="0" lang="es-ES" sz="4400" b="0" i="0" strike="noStrike" kern="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Walter Turncoat"/>
                <a:ea typeface="Walter Turncoat"/>
                <a:cs typeface="Walter Turncoat"/>
                <a:sym typeface="Walter Turncoat"/>
              </a:rPr>
              <a:t>Minibloq</a:t>
            </a:r>
            <a:endParaRPr kumimoji="0" lang="es-ES" sz="4400" b="0" i="0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928662" y="1428742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AR" sz="2800" dirty="0" smtClean="0">
                <a:solidFill>
                  <a:srgbClr val="FFFFFF"/>
                </a:solidFill>
                <a:latin typeface="Sniglet"/>
              </a:rPr>
              <a:t>Programa  de código abierto y compatible con </a:t>
            </a:r>
            <a:r>
              <a:rPr lang="es-AR" sz="2800" dirty="0" err="1" smtClean="0">
                <a:solidFill>
                  <a:srgbClr val="FFFFFF"/>
                </a:solidFill>
                <a:latin typeface="Sniglet"/>
              </a:rPr>
              <a:t>Arduino</a:t>
            </a:r>
            <a:endParaRPr lang="es-ES" sz="2800" dirty="0" smtClean="0">
              <a:solidFill>
                <a:srgbClr val="FFFFFF"/>
              </a:solidFill>
              <a:latin typeface="Sniglet"/>
            </a:endParaRPr>
          </a:p>
        </p:txBody>
      </p:sp>
      <p:grpSp>
        <p:nvGrpSpPr>
          <p:cNvPr id="6" name="Shape 389"/>
          <p:cNvGrpSpPr/>
          <p:nvPr/>
        </p:nvGrpSpPr>
        <p:grpSpPr>
          <a:xfrm rot="3852394">
            <a:off x="5295770" y="1711157"/>
            <a:ext cx="1057805" cy="1471603"/>
            <a:chOff x="1113100" y="2199475"/>
            <a:chExt cx="801900" cy="709925"/>
          </a:xfrm>
          <a:solidFill>
            <a:srgbClr val="FF0000"/>
          </a:solidFill>
        </p:grpSpPr>
        <p:sp>
          <p:nvSpPr>
            <p:cNvPr id="7" name="Shape 390"/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0" t="0" r="0" b="0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Shape 391"/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0" t="0" r="0" b="0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8 Rectángulo"/>
          <p:cNvSpPr/>
          <p:nvPr/>
        </p:nvSpPr>
        <p:spPr>
          <a:xfrm>
            <a:off x="3893339" y="2757490"/>
            <a:ext cx="2357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400" dirty="0" smtClean="0">
                <a:solidFill>
                  <a:srgbClr val="00B050"/>
                </a:solidFill>
                <a:latin typeface="Sniglet"/>
              </a:rPr>
              <a:t>Utilizado por</a:t>
            </a:r>
            <a:endParaRPr lang="es-ES" sz="2400" dirty="0" smtClean="0">
              <a:solidFill>
                <a:srgbClr val="00B050"/>
              </a:solidFill>
              <a:latin typeface="Sniglet"/>
            </a:endParaRPr>
          </a:p>
        </p:txBody>
      </p:sp>
      <p:pic>
        <p:nvPicPr>
          <p:cNvPr id="1030" name="Picture 6" descr="redusers-minibloq-0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99467" y="3160826"/>
            <a:ext cx="2698351" cy="1872062"/>
          </a:xfrm>
          <a:prstGeom prst="rect">
            <a:avLst/>
          </a:prstGeom>
          <a:noFill/>
        </p:spPr>
      </p:pic>
      <p:sp>
        <p:nvSpPr>
          <p:cNvPr id="11" name="10 Rectángulo"/>
          <p:cNvSpPr/>
          <p:nvPr/>
        </p:nvSpPr>
        <p:spPr>
          <a:xfrm>
            <a:off x="714348" y="3500444"/>
            <a:ext cx="4357718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AR" sz="2400" dirty="0" smtClean="0">
                <a:solidFill>
                  <a:srgbClr val="FFFFFF"/>
                </a:solidFill>
                <a:latin typeface="Sniglet"/>
              </a:rPr>
              <a:t>Usado hasta por la Universidad de Harvard para enseñar robótica en África</a:t>
            </a:r>
            <a:endParaRPr lang="es-ES" sz="2400" dirty="0" smtClean="0">
              <a:solidFill>
                <a:srgbClr val="FFFFFF"/>
              </a:solidFill>
              <a:latin typeface="Snigle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233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5954" y="214296"/>
            <a:ext cx="7243764" cy="4722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Rectángulo"/>
          <p:cNvSpPr/>
          <p:nvPr/>
        </p:nvSpPr>
        <p:spPr>
          <a:xfrm>
            <a:off x="0" y="1357304"/>
            <a:ext cx="12858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 err="1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Duinobot</a:t>
            </a:r>
            <a:r>
              <a:rPr lang="es-ES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 v2.3HID</a:t>
            </a:r>
            <a:endParaRPr lang="es-ES" sz="2000" dirty="0">
              <a:solidFill>
                <a:srgbClr val="FFFFFF"/>
              </a:solidFill>
              <a:latin typeface="Sniglet"/>
              <a:ea typeface="Sniglet"/>
              <a:cs typeface="Sniglet"/>
            </a:endParaRPr>
          </a:p>
        </p:txBody>
      </p:sp>
      <p:cxnSp>
        <p:nvCxnSpPr>
          <p:cNvPr id="4" name="3 Conector recto de flecha"/>
          <p:cNvCxnSpPr/>
          <p:nvPr/>
        </p:nvCxnSpPr>
        <p:spPr>
          <a:xfrm rot="10800000" flipV="1">
            <a:off x="1142976" y="857238"/>
            <a:ext cx="500066" cy="4766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Rectángulo redondeado"/>
          <p:cNvSpPr/>
          <p:nvPr/>
        </p:nvSpPr>
        <p:spPr>
          <a:xfrm>
            <a:off x="5500694" y="1000114"/>
            <a:ext cx="1357322" cy="335758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" name="6 Conector recto de flecha"/>
          <p:cNvCxnSpPr/>
          <p:nvPr/>
        </p:nvCxnSpPr>
        <p:spPr>
          <a:xfrm rot="10800000" flipV="1">
            <a:off x="1142976" y="2500312"/>
            <a:ext cx="500066" cy="4766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Rectángulo"/>
          <p:cNvSpPr/>
          <p:nvPr/>
        </p:nvSpPr>
        <p:spPr>
          <a:xfrm>
            <a:off x="-71438" y="2928940"/>
            <a:ext cx="17859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Placa Controladora (</a:t>
            </a:r>
            <a:r>
              <a:rPr lang="es-ES" sz="2000" dirty="0" err="1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pins</a:t>
            </a:r>
            <a:r>
              <a:rPr lang="es-ES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 y puertos)</a:t>
            </a:r>
            <a:endParaRPr lang="es-ES" sz="2000" dirty="0">
              <a:solidFill>
                <a:srgbClr val="FFFFFF"/>
              </a:solidFill>
              <a:latin typeface="Sniglet"/>
              <a:ea typeface="Sniglet"/>
              <a:cs typeface="Sniglet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143372" y="2357436"/>
            <a:ext cx="12858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Acciones</a:t>
            </a:r>
            <a:endParaRPr lang="es-ES" sz="2000" dirty="0">
              <a:solidFill>
                <a:srgbClr val="FFFFFF"/>
              </a:solidFill>
              <a:latin typeface="Sniglet"/>
              <a:ea typeface="Sniglet"/>
              <a:cs typeface="Sniglet"/>
            </a:endParaRPr>
          </a:p>
        </p:txBody>
      </p:sp>
      <p:cxnSp>
        <p:nvCxnSpPr>
          <p:cNvPr id="10" name="9 Conector recto de flecha"/>
          <p:cNvCxnSpPr/>
          <p:nvPr/>
        </p:nvCxnSpPr>
        <p:spPr>
          <a:xfrm rot="10800000" flipV="1">
            <a:off x="5000628" y="1928808"/>
            <a:ext cx="500066" cy="4766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Rectángulo"/>
          <p:cNvSpPr/>
          <p:nvPr/>
        </p:nvSpPr>
        <p:spPr>
          <a:xfrm>
            <a:off x="7286644" y="2071684"/>
            <a:ext cx="12858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 smtClean="0">
                <a:solidFill>
                  <a:srgbClr val="FF0000"/>
                </a:solidFill>
                <a:latin typeface="Sniglet"/>
                <a:ea typeface="Sniglet"/>
                <a:cs typeface="Sniglet"/>
              </a:rPr>
              <a:t>Código</a:t>
            </a:r>
            <a:endParaRPr lang="es-ES" sz="2000" dirty="0">
              <a:solidFill>
                <a:srgbClr val="FF0000"/>
              </a:solidFill>
              <a:latin typeface="Sniglet"/>
              <a:ea typeface="Sniglet"/>
              <a:cs typeface="Sniglet"/>
            </a:endParaRPr>
          </a:p>
        </p:txBody>
      </p:sp>
      <p:cxnSp>
        <p:nvCxnSpPr>
          <p:cNvPr id="12" name="11 Conector recto de flecha"/>
          <p:cNvCxnSpPr/>
          <p:nvPr/>
        </p:nvCxnSpPr>
        <p:spPr>
          <a:xfrm rot="16200000" flipH="1">
            <a:off x="3321835" y="750081"/>
            <a:ext cx="1143008" cy="64294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tángulo"/>
          <p:cNvSpPr/>
          <p:nvPr/>
        </p:nvSpPr>
        <p:spPr>
          <a:xfrm>
            <a:off x="3929058" y="1643056"/>
            <a:ext cx="12858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Ejecutar</a:t>
            </a:r>
            <a:endParaRPr lang="es-ES" sz="2000" dirty="0">
              <a:solidFill>
                <a:srgbClr val="FFFFFF"/>
              </a:solidFill>
              <a:latin typeface="Sniglet"/>
              <a:ea typeface="Sniglet"/>
              <a:cs typeface="Snigle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031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 t="4929"/>
          <a:stretch>
            <a:fillRect/>
          </a:stretch>
        </p:blipFill>
        <p:spPr bwMode="auto">
          <a:xfrm>
            <a:off x="4000496" y="357172"/>
            <a:ext cx="1276350" cy="450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hape 90"/>
          <p:cNvSpPr txBox="1">
            <a:spLocks/>
          </p:cNvSpPr>
          <p:nvPr/>
        </p:nvSpPr>
        <p:spPr>
          <a:xfrm>
            <a:off x="0" y="0"/>
            <a:ext cx="2500298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tabLst/>
              <a:defRPr/>
            </a:pPr>
            <a:r>
              <a:rPr kumimoji="0" lang="es-ES" sz="3600" b="0" i="0" u="sng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Walter Turncoat"/>
                <a:ea typeface="Walter Turncoat"/>
                <a:cs typeface="Walter Turncoat"/>
                <a:sym typeface="Walter Turncoat"/>
              </a:rPr>
              <a:t>Acciones</a:t>
            </a:r>
            <a:r>
              <a:rPr kumimoji="0" lang="es-ES" sz="4400" b="0" i="0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Walter Turncoat"/>
                <a:ea typeface="Walter Turncoat"/>
                <a:cs typeface="Walter Turncoat"/>
                <a:sym typeface="Walter Turncoat"/>
              </a:rPr>
              <a:t>:</a:t>
            </a:r>
            <a:endParaRPr kumimoji="0" lang="es-ES" sz="4400" b="0" i="0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0" y="857238"/>
            <a:ext cx="385762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 smtClean="0">
                <a:solidFill>
                  <a:srgbClr val="00B0F0"/>
                </a:solidFill>
                <a:latin typeface="Sniglet"/>
                <a:ea typeface="Sniglet"/>
                <a:cs typeface="Sniglet"/>
              </a:rPr>
              <a:t>MIENTRAS  </a:t>
            </a:r>
          </a:p>
          <a:p>
            <a:pPr algn="ctr"/>
            <a:r>
              <a:rPr lang="es-ES" sz="1600" dirty="0" smtClean="0">
                <a:solidFill>
                  <a:schemeClr val="bg1"/>
                </a:solidFill>
                <a:latin typeface="Sniglet"/>
                <a:ea typeface="Sniglet"/>
                <a:cs typeface="Sniglet"/>
              </a:rPr>
              <a:t>(todos los bloques se repiten hasta que se cumple la condición especificada) </a:t>
            </a:r>
            <a:endParaRPr lang="es-ES" sz="2000" dirty="0">
              <a:solidFill>
                <a:schemeClr val="bg1"/>
              </a:solidFill>
              <a:latin typeface="Sniglet"/>
              <a:ea typeface="Sniglet"/>
              <a:cs typeface="Sniglet"/>
            </a:endParaRPr>
          </a:p>
        </p:txBody>
      </p:sp>
      <p:cxnSp>
        <p:nvCxnSpPr>
          <p:cNvPr id="5" name="4 Conector recto de flecha"/>
          <p:cNvCxnSpPr/>
          <p:nvPr/>
        </p:nvCxnSpPr>
        <p:spPr>
          <a:xfrm rot="10800000" flipV="1">
            <a:off x="2643174" y="642924"/>
            <a:ext cx="1285884" cy="3571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>
          <a:xfrm>
            <a:off x="285720" y="2000246"/>
            <a:ext cx="271464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 smtClean="0">
                <a:solidFill>
                  <a:srgbClr val="00B0F0"/>
                </a:solidFill>
                <a:latin typeface="Sniglet"/>
                <a:ea typeface="Sniglet"/>
                <a:cs typeface="Sniglet"/>
              </a:rPr>
              <a:t>DECISIÓN (SI)</a:t>
            </a:r>
          </a:p>
          <a:p>
            <a:pPr algn="ctr"/>
            <a:r>
              <a:rPr lang="es-ES" sz="1600" dirty="0" smtClean="0">
                <a:solidFill>
                  <a:schemeClr val="bg1"/>
                </a:solidFill>
                <a:latin typeface="Sniglet"/>
                <a:ea typeface="Sniglet"/>
                <a:cs typeface="Sniglet"/>
              </a:rPr>
              <a:t>(Toma decisiones según una condición especificada) </a:t>
            </a:r>
            <a:endParaRPr lang="es-ES" sz="2000" dirty="0">
              <a:solidFill>
                <a:schemeClr val="bg1"/>
              </a:solidFill>
              <a:latin typeface="Sniglet"/>
              <a:ea typeface="Sniglet"/>
              <a:cs typeface="Sniglet"/>
            </a:endParaRPr>
          </a:p>
        </p:txBody>
      </p:sp>
      <p:cxnSp>
        <p:nvCxnSpPr>
          <p:cNvPr id="8" name="7 Conector recto de flecha"/>
          <p:cNvCxnSpPr/>
          <p:nvPr/>
        </p:nvCxnSpPr>
        <p:spPr>
          <a:xfrm rot="10800000" flipV="1">
            <a:off x="2428860" y="1357304"/>
            <a:ext cx="1643074" cy="8572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Rectángulo"/>
          <p:cNvSpPr/>
          <p:nvPr/>
        </p:nvSpPr>
        <p:spPr>
          <a:xfrm>
            <a:off x="142844" y="3000378"/>
            <a:ext cx="27146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 smtClean="0">
                <a:solidFill>
                  <a:schemeClr val="bg1"/>
                </a:solidFill>
                <a:latin typeface="Sniglet"/>
                <a:ea typeface="Sniglet"/>
                <a:cs typeface="Sniglet"/>
              </a:rPr>
              <a:t> Establece el valor de un pin de salida del controlador</a:t>
            </a:r>
            <a:endParaRPr lang="es-ES" sz="2000" dirty="0">
              <a:solidFill>
                <a:schemeClr val="bg1"/>
              </a:solidFill>
              <a:latin typeface="Sniglet"/>
              <a:ea typeface="Sniglet"/>
              <a:cs typeface="Sniglet"/>
            </a:endParaRPr>
          </a:p>
        </p:txBody>
      </p:sp>
      <p:cxnSp>
        <p:nvCxnSpPr>
          <p:cNvPr id="12" name="11 Conector recto de flecha"/>
          <p:cNvCxnSpPr/>
          <p:nvPr/>
        </p:nvCxnSpPr>
        <p:spPr>
          <a:xfrm rot="10800000" flipV="1">
            <a:off x="2786050" y="2500312"/>
            <a:ext cx="1285884" cy="7143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tángulo"/>
          <p:cNvSpPr/>
          <p:nvPr/>
        </p:nvSpPr>
        <p:spPr>
          <a:xfrm>
            <a:off x="285720" y="3804832"/>
            <a:ext cx="27146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 smtClean="0">
                <a:solidFill>
                  <a:schemeClr val="bg1"/>
                </a:solidFill>
                <a:latin typeface="Sniglet"/>
                <a:ea typeface="Sniglet"/>
                <a:cs typeface="Sniglet"/>
              </a:rPr>
              <a:t> Permite emitir sonidos</a:t>
            </a:r>
            <a:endParaRPr lang="es-ES" sz="2000" dirty="0">
              <a:solidFill>
                <a:schemeClr val="bg1"/>
              </a:solidFill>
              <a:latin typeface="Sniglet"/>
              <a:ea typeface="Sniglet"/>
              <a:cs typeface="Sniglet"/>
            </a:endParaRPr>
          </a:p>
        </p:txBody>
      </p:sp>
      <p:cxnSp>
        <p:nvCxnSpPr>
          <p:cNvPr id="15" name="14 Conector recto de flecha"/>
          <p:cNvCxnSpPr/>
          <p:nvPr/>
        </p:nvCxnSpPr>
        <p:spPr>
          <a:xfrm rot="10800000" flipV="1">
            <a:off x="2714612" y="3286130"/>
            <a:ext cx="1285884" cy="7143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Rectángulo"/>
          <p:cNvSpPr/>
          <p:nvPr/>
        </p:nvSpPr>
        <p:spPr>
          <a:xfrm>
            <a:off x="6000760" y="642924"/>
            <a:ext cx="271464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 smtClean="0">
                <a:solidFill>
                  <a:srgbClr val="00B0F0"/>
                </a:solidFill>
                <a:latin typeface="Sniglet"/>
                <a:ea typeface="Sniglet"/>
                <a:cs typeface="Sniglet"/>
              </a:rPr>
              <a:t>DECISIÓN (SI)</a:t>
            </a:r>
          </a:p>
          <a:p>
            <a:pPr algn="ctr"/>
            <a:r>
              <a:rPr lang="es-ES" sz="1600" dirty="0" smtClean="0">
                <a:solidFill>
                  <a:schemeClr val="bg1"/>
                </a:solidFill>
                <a:latin typeface="Sniglet"/>
                <a:ea typeface="Sniglet"/>
                <a:cs typeface="Sniglet"/>
              </a:rPr>
              <a:t>(Toma decisiones según una condición especificada) </a:t>
            </a:r>
            <a:endParaRPr lang="es-ES" sz="2000" dirty="0">
              <a:solidFill>
                <a:schemeClr val="bg1"/>
              </a:solidFill>
              <a:latin typeface="Sniglet"/>
              <a:ea typeface="Sniglet"/>
              <a:cs typeface="Sniglet"/>
            </a:endParaRPr>
          </a:p>
        </p:txBody>
      </p:sp>
      <p:cxnSp>
        <p:nvCxnSpPr>
          <p:cNvPr id="17" name="16 Conector recto de flecha"/>
          <p:cNvCxnSpPr/>
          <p:nvPr/>
        </p:nvCxnSpPr>
        <p:spPr>
          <a:xfrm>
            <a:off x="5214942" y="642924"/>
            <a:ext cx="1214446" cy="2143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/>
        </p:nvSpPr>
        <p:spPr>
          <a:xfrm>
            <a:off x="5357818" y="3861869"/>
            <a:ext cx="328614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 smtClean="0">
                <a:solidFill>
                  <a:srgbClr val="00B0F0"/>
                </a:solidFill>
                <a:latin typeface="Sniglet"/>
                <a:ea typeface="Sniglet"/>
                <a:cs typeface="Sniglet"/>
              </a:rPr>
              <a:t>MOTORES </a:t>
            </a:r>
          </a:p>
          <a:p>
            <a:pPr algn="ctr"/>
            <a:r>
              <a:rPr lang="es-ES" sz="1600" dirty="0" smtClean="0">
                <a:solidFill>
                  <a:schemeClr val="bg1"/>
                </a:solidFill>
                <a:latin typeface="Sniglet"/>
                <a:ea typeface="Sniglet"/>
                <a:cs typeface="Sniglet"/>
              </a:rPr>
              <a:t>(Permite controlar un motor conectado a una de las salidas del controlador) </a:t>
            </a:r>
            <a:endParaRPr lang="es-ES" sz="2000" dirty="0">
              <a:solidFill>
                <a:schemeClr val="bg1"/>
              </a:solidFill>
              <a:latin typeface="Sniglet"/>
              <a:ea typeface="Sniglet"/>
              <a:cs typeface="Sniglet"/>
            </a:endParaRPr>
          </a:p>
        </p:txBody>
      </p:sp>
      <p:cxnSp>
        <p:nvCxnSpPr>
          <p:cNvPr id="22" name="21 Conector recto de flecha"/>
          <p:cNvCxnSpPr/>
          <p:nvPr/>
        </p:nvCxnSpPr>
        <p:spPr>
          <a:xfrm>
            <a:off x="5143504" y="3429006"/>
            <a:ext cx="1214446" cy="5715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Rectángulo"/>
          <p:cNvSpPr/>
          <p:nvPr/>
        </p:nvSpPr>
        <p:spPr>
          <a:xfrm>
            <a:off x="6143636" y="3058545"/>
            <a:ext cx="27146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 smtClean="0">
                <a:solidFill>
                  <a:schemeClr val="bg1"/>
                </a:solidFill>
                <a:latin typeface="Sniglet"/>
                <a:ea typeface="Sniglet"/>
                <a:cs typeface="Sniglet"/>
              </a:rPr>
              <a:t>Permite asignar un valor a una variable</a:t>
            </a:r>
            <a:endParaRPr lang="es-ES" sz="2000" dirty="0">
              <a:solidFill>
                <a:schemeClr val="bg1"/>
              </a:solidFill>
              <a:latin typeface="Sniglet"/>
              <a:ea typeface="Sniglet"/>
              <a:cs typeface="Sniglet"/>
            </a:endParaRPr>
          </a:p>
        </p:txBody>
      </p:sp>
      <p:cxnSp>
        <p:nvCxnSpPr>
          <p:cNvPr id="25" name="24 Conector recto de flecha"/>
          <p:cNvCxnSpPr/>
          <p:nvPr/>
        </p:nvCxnSpPr>
        <p:spPr>
          <a:xfrm rot="16200000" flipH="1">
            <a:off x="5143504" y="2071684"/>
            <a:ext cx="1071570" cy="107157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/>
          <p:nvPr/>
        </p:nvCxnSpPr>
        <p:spPr>
          <a:xfrm>
            <a:off x="5214942" y="1428742"/>
            <a:ext cx="857256" cy="5000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28 Rectángulo"/>
          <p:cNvSpPr/>
          <p:nvPr/>
        </p:nvSpPr>
        <p:spPr>
          <a:xfrm>
            <a:off x="5786414" y="1740753"/>
            <a:ext cx="33575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 smtClean="0">
                <a:solidFill>
                  <a:schemeClr val="bg1"/>
                </a:solidFill>
                <a:latin typeface="Sniglet"/>
                <a:ea typeface="Sniglet"/>
                <a:cs typeface="Sniglet"/>
              </a:rPr>
              <a:t>Hace que el programa espere  durante un tiempo especificado en milisegundos</a:t>
            </a:r>
            <a:endParaRPr lang="es-ES" sz="2000" dirty="0">
              <a:solidFill>
                <a:schemeClr val="bg1"/>
              </a:solidFill>
              <a:latin typeface="Sniglet"/>
              <a:ea typeface="Sniglet"/>
              <a:cs typeface="Snigle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8317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2714612" y="1142990"/>
            <a:ext cx="5457825" cy="2800350"/>
            <a:chOff x="285720" y="500048"/>
            <a:chExt cx="5457825" cy="2800350"/>
          </a:xfrm>
        </p:grpSpPr>
        <p:pic>
          <p:nvPicPr>
            <p:cNvPr id="68610" name="Picture 2"/>
            <p:cNvPicPr>
              <a:picLocks noChangeAspect="1" noChangeArrowheads="1"/>
            </p:cNvPicPr>
            <p:nvPr/>
          </p:nvPicPr>
          <p:blipFill>
            <a:blip r:embed="rId2"/>
            <a:srcRect r="81675" b="84694"/>
            <a:stretch>
              <a:fillRect/>
            </a:stretch>
          </p:blipFill>
          <p:spPr bwMode="auto">
            <a:xfrm>
              <a:off x="285720" y="500048"/>
              <a:ext cx="1000132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/>
            <a:srcRect l="18325"/>
            <a:stretch>
              <a:fillRect/>
            </a:stretch>
          </p:blipFill>
          <p:spPr bwMode="auto">
            <a:xfrm>
              <a:off x="1285852" y="500048"/>
              <a:ext cx="4457693" cy="2800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" name="4 Rectángulo"/>
          <p:cNvSpPr/>
          <p:nvPr/>
        </p:nvSpPr>
        <p:spPr>
          <a:xfrm>
            <a:off x="214282" y="285734"/>
            <a:ext cx="2000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FFC000"/>
                </a:solidFill>
                <a:latin typeface="Sniglet"/>
                <a:ea typeface="Sniglet"/>
                <a:cs typeface="Sniglet"/>
              </a:rPr>
              <a:t>MIENTRAS  :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85720" y="2857502"/>
            <a:ext cx="321467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 smtClean="0">
                <a:solidFill>
                  <a:srgbClr val="00B0F0"/>
                </a:solidFill>
                <a:latin typeface="Sniglet"/>
                <a:ea typeface="Sniglet"/>
                <a:cs typeface="Sniglet"/>
              </a:rPr>
              <a:t>VERDADERO</a:t>
            </a:r>
          </a:p>
          <a:p>
            <a:pPr algn="ctr"/>
            <a:r>
              <a:rPr lang="es-ES" sz="2000" dirty="0" smtClean="0">
                <a:solidFill>
                  <a:schemeClr val="bg1"/>
                </a:solidFill>
                <a:latin typeface="Sniglet"/>
                <a:ea typeface="Sniglet"/>
                <a:cs typeface="Sniglet"/>
              </a:rPr>
              <a:t>(Los bloques siguientes se ejecutarán siempre que sea Verdadero) </a:t>
            </a:r>
            <a:endParaRPr lang="es-ES" sz="2800" dirty="0">
              <a:solidFill>
                <a:schemeClr val="bg1"/>
              </a:solidFill>
              <a:latin typeface="Sniglet"/>
              <a:ea typeface="Sniglet"/>
              <a:cs typeface="Sniglet"/>
            </a:endParaRPr>
          </a:p>
        </p:txBody>
      </p:sp>
      <p:cxnSp>
        <p:nvCxnSpPr>
          <p:cNvPr id="7" name="6 Conector recto de flecha"/>
          <p:cNvCxnSpPr/>
          <p:nvPr/>
        </p:nvCxnSpPr>
        <p:spPr>
          <a:xfrm rot="10800000" flipV="1">
            <a:off x="2571736" y="2428874"/>
            <a:ext cx="1285884" cy="3571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2155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2214546" y="714362"/>
            <a:ext cx="6048395" cy="4143386"/>
            <a:chOff x="571472" y="1000114"/>
            <a:chExt cx="6048395" cy="414338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 r="74138" b="82517"/>
            <a:stretch>
              <a:fillRect/>
            </a:stretch>
          </p:blipFill>
          <p:spPr bwMode="auto">
            <a:xfrm>
              <a:off x="571472" y="1000114"/>
              <a:ext cx="1571636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/>
            <a:srcRect l="26332"/>
            <a:stretch>
              <a:fillRect/>
            </a:stretch>
          </p:blipFill>
          <p:spPr bwMode="auto">
            <a:xfrm>
              <a:off x="2143108" y="1057275"/>
              <a:ext cx="4476759" cy="408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" name="4 Rectángulo"/>
          <p:cNvSpPr/>
          <p:nvPr/>
        </p:nvSpPr>
        <p:spPr>
          <a:xfrm>
            <a:off x="0" y="214296"/>
            <a:ext cx="2857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FFC000"/>
                </a:solidFill>
                <a:latin typeface="Sniglet"/>
                <a:ea typeface="Sniglet"/>
                <a:cs typeface="Sniglet"/>
              </a:rPr>
              <a:t>CONDICIÓN (SI):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2857502"/>
            <a:ext cx="321467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 smtClean="0">
                <a:solidFill>
                  <a:srgbClr val="00B0F0"/>
                </a:solidFill>
                <a:latin typeface="Sniglet"/>
                <a:ea typeface="Sniglet"/>
                <a:cs typeface="Sniglet"/>
              </a:rPr>
              <a:t>SENSORES</a:t>
            </a:r>
          </a:p>
          <a:p>
            <a:pPr algn="ctr"/>
            <a:r>
              <a:rPr lang="es-ES" sz="2000" dirty="0" smtClean="0">
                <a:solidFill>
                  <a:schemeClr val="bg1"/>
                </a:solidFill>
                <a:latin typeface="Sniglet"/>
                <a:ea typeface="Sniglet"/>
                <a:cs typeface="Sniglet"/>
              </a:rPr>
              <a:t>(Los bloques se ejecutan siempre que se cumpla la condición del sensor) </a:t>
            </a:r>
            <a:endParaRPr lang="es-ES" sz="2800" dirty="0">
              <a:solidFill>
                <a:schemeClr val="bg1"/>
              </a:solidFill>
              <a:latin typeface="Sniglet"/>
              <a:ea typeface="Sniglet"/>
              <a:cs typeface="Sniglet"/>
            </a:endParaRPr>
          </a:p>
        </p:txBody>
      </p:sp>
      <p:cxnSp>
        <p:nvCxnSpPr>
          <p:cNvPr id="7" name="6 Conector recto de flecha"/>
          <p:cNvCxnSpPr/>
          <p:nvPr/>
        </p:nvCxnSpPr>
        <p:spPr>
          <a:xfrm rot="10800000">
            <a:off x="2771800" y="4018300"/>
            <a:ext cx="1357322" cy="5715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04327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857238"/>
            <a:ext cx="5072098" cy="384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Rectángulo"/>
          <p:cNvSpPr/>
          <p:nvPr/>
        </p:nvSpPr>
        <p:spPr>
          <a:xfrm>
            <a:off x="214282" y="285734"/>
            <a:ext cx="2000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FFC000"/>
                </a:solidFill>
                <a:latin typeface="Sniglet"/>
                <a:ea typeface="Sniglet"/>
                <a:cs typeface="Sniglet"/>
              </a:rPr>
              <a:t>MOTORES:</a:t>
            </a:r>
          </a:p>
        </p:txBody>
      </p:sp>
      <p:sp>
        <p:nvSpPr>
          <p:cNvPr id="4" name="3 Rectángulo"/>
          <p:cNvSpPr/>
          <p:nvPr/>
        </p:nvSpPr>
        <p:spPr>
          <a:xfrm>
            <a:off x="6429356" y="2000246"/>
            <a:ext cx="27146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dirty="0" smtClean="0">
                <a:solidFill>
                  <a:srgbClr val="00B0F0"/>
                </a:solidFill>
                <a:latin typeface="Sniglet"/>
                <a:ea typeface="Sniglet"/>
                <a:cs typeface="Sniglet"/>
              </a:rPr>
              <a:t>ENTERO</a:t>
            </a:r>
            <a:endParaRPr lang="es-ES" sz="2800" dirty="0" smtClean="0">
              <a:solidFill>
                <a:srgbClr val="00B0F0"/>
              </a:solidFill>
              <a:latin typeface="Sniglet"/>
              <a:ea typeface="Sniglet"/>
              <a:cs typeface="Sniglet"/>
            </a:endParaRPr>
          </a:p>
          <a:p>
            <a:pPr algn="ctr"/>
            <a:r>
              <a:rPr lang="es-ES" sz="2000" dirty="0" smtClean="0">
                <a:solidFill>
                  <a:schemeClr val="bg1"/>
                </a:solidFill>
                <a:latin typeface="Sniglet"/>
                <a:ea typeface="Sniglet"/>
                <a:cs typeface="Sniglet"/>
              </a:rPr>
              <a:t>(Valor entero constante)  </a:t>
            </a:r>
          </a:p>
          <a:p>
            <a:pPr algn="ctr"/>
            <a:r>
              <a:rPr lang="es-MX" sz="2000" dirty="0" smtClean="0">
                <a:solidFill>
                  <a:schemeClr val="bg1"/>
                </a:solidFill>
                <a:latin typeface="Sniglet"/>
                <a:ea typeface="Sniglet"/>
                <a:cs typeface="Sniglet"/>
              </a:rPr>
              <a:t>Especifica la </a:t>
            </a:r>
            <a:r>
              <a:rPr lang="es-MX" sz="2000" dirty="0" smtClean="0">
                <a:solidFill>
                  <a:srgbClr val="FF0000"/>
                </a:solidFill>
                <a:latin typeface="Sniglet"/>
                <a:ea typeface="Sniglet"/>
                <a:cs typeface="Sniglet"/>
              </a:rPr>
              <a:t>VELOCIDAD</a:t>
            </a:r>
            <a:endParaRPr lang="es-ES" sz="2800" dirty="0">
              <a:solidFill>
                <a:srgbClr val="FF0000"/>
              </a:solidFill>
              <a:latin typeface="Sniglet"/>
              <a:ea typeface="Sniglet"/>
              <a:cs typeface="Sniglet"/>
            </a:endParaRPr>
          </a:p>
        </p:txBody>
      </p:sp>
      <p:cxnSp>
        <p:nvCxnSpPr>
          <p:cNvPr id="5" name="4 Conector recto de flecha"/>
          <p:cNvCxnSpPr/>
          <p:nvPr/>
        </p:nvCxnSpPr>
        <p:spPr>
          <a:xfrm>
            <a:off x="2714612" y="2000246"/>
            <a:ext cx="4071966" cy="21431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Elipse"/>
          <p:cNvSpPr/>
          <p:nvPr/>
        </p:nvSpPr>
        <p:spPr>
          <a:xfrm>
            <a:off x="2143108" y="1714494"/>
            <a:ext cx="576064" cy="5754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383543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28662" y="1165577"/>
            <a:ext cx="771530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DEFINICIÓN DEL PROBLEMA / OBJETIVO / DESAFÍO</a:t>
            </a:r>
          </a:p>
          <a:p>
            <a:endParaRPr lang="es-ES" sz="2800" dirty="0" smtClean="0">
              <a:solidFill>
                <a:srgbClr val="FFFFFF"/>
              </a:solidFill>
              <a:latin typeface="Sniglet"/>
              <a:ea typeface="Sniglet"/>
              <a:cs typeface="Sniglet"/>
            </a:endParaRPr>
          </a:p>
          <a:p>
            <a:pPr fontAlgn="base"/>
            <a:r>
              <a:rPr lang="es-AR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ANÁLISIS DEL PROBLEMA </a:t>
            </a:r>
            <a:br>
              <a:rPr lang="es-AR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</a:br>
            <a:endParaRPr lang="es-AR" sz="2000" dirty="0" smtClean="0">
              <a:solidFill>
                <a:srgbClr val="FFFFFF"/>
              </a:solidFill>
              <a:latin typeface="Sniglet"/>
              <a:ea typeface="Sniglet"/>
              <a:cs typeface="Sniglet"/>
            </a:endParaRPr>
          </a:p>
          <a:p>
            <a:pPr fontAlgn="base"/>
            <a:r>
              <a:rPr lang="es-AR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DEFINIR LOS DATOS DE ENTRADA</a:t>
            </a:r>
          </a:p>
          <a:p>
            <a:pPr fontAlgn="base"/>
            <a:endParaRPr lang="es-AR" sz="2000" dirty="0" smtClean="0">
              <a:solidFill>
                <a:srgbClr val="FFFFFF"/>
              </a:solidFill>
              <a:latin typeface="Sniglet"/>
              <a:ea typeface="Sniglet"/>
              <a:cs typeface="Sniglet"/>
            </a:endParaRPr>
          </a:p>
          <a:p>
            <a:pPr fontAlgn="base"/>
            <a:endParaRPr lang="es-AR" sz="2000" dirty="0" smtClean="0">
              <a:solidFill>
                <a:srgbClr val="FFFFFF"/>
              </a:solidFill>
              <a:latin typeface="Sniglet"/>
              <a:ea typeface="Sniglet"/>
              <a:cs typeface="Sniglet"/>
            </a:endParaRPr>
          </a:p>
          <a:p>
            <a:pPr fontAlgn="base"/>
            <a:r>
              <a:rPr lang="es-AR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DEFINIR  LA INFORMACIÓN QUE SE DESEA PRODUCIR (SALIDA)</a:t>
            </a:r>
          </a:p>
          <a:p>
            <a:pPr fontAlgn="base"/>
            <a:endParaRPr lang="es-AR" sz="2000" dirty="0" smtClean="0">
              <a:solidFill>
                <a:srgbClr val="FFFFFF"/>
              </a:solidFill>
              <a:latin typeface="Sniglet"/>
              <a:ea typeface="Sniglet"/>
              <a:cs typeface="Sniglet"/>
            </a:endParaRPr>
          </a:p>
          <a:p>
            <a:pPr fontAlgn="base"/>
            <a:r>
              <a:rPr lang="es-AR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PENSAR  Y APLICAR LAS INSTRUCCIONES QUE PERMITAN LLEGAR AL OBJETIVO (PROCESAR LOS DATOS)</a:t>
            </a:r>
          </a:p>
          <a:p>
            <a:r>
              <a:rPr lang="es-ES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 </a:t>
            </a:r>
            <a:br>
              <a:rPr lang="es-ES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</a:br>
            <a:endParaRPr lang="es-ES" sz="2000" dirty="0" smtClean="0">
              <a:solidFill>
                <a:srgbClr val="FFFFFF"/>
              </a:solidFill>
              <a:latin typeface="Sniglet"/>
              <a:ea typeface="Sniglet"/>
              <a:cs typeface="Sniglet"/>
            </a:endParaRPr>
          </a:p>
        </p:txBody>
      </p:sp>
      <p:sp>
        <p:nvSpPr>
          <p:cNvPr id="4" name="Shape 90"/>
          <p:cNvSpPr txBox="1">
            <a:spLocks noGrp="1"/>
          </p:cNvSpPr>
          <p:nvPr>
            <p:ph type="ctrTitle" idx="4294967295"/>
          </p:nvPr>
        </p:nvSpPr>
        <p:spPr>
          <a:xfrm>
            <a:off x="0" y="214296"/>
            <a:ext cx="9001188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/>
              <a:t>¿Cómo </a:t>
            </a:r>
            <a:r>
              <a:rPr lang="en" sz="4800" dirty="0" smtClean="0">
                <a:solidFill>
                  <a:srgbClr val="FF0000"/>
                </a:solidFill>
              </a:rPr>
              <a:t>Programar</a:t>
            </a:r>
            <a:r>
              <a:rPr lang="en" sz="4800" dirty="0" smtClean="0"/>
              <a:t>?</a:t>
            </a:r>
            <a:endParaRPr sz="4800" dirty="0"/>
          </a:p>
        </p:txBody>
      </p:sp>
      <p:sp>
        <p:nvSpPr>
          <p:cNvPr id="5" name="Shape 72"/>
          <p:cNvSpPr/>
          <p:nvPr/>
        </p:nvSpPr>
        <p:spPr>
          <a:xfrm>
            <a:off x="214282" y="1129719"/>
            <a:ext cx="610247" cy="571504"/>
          </a:xfrm>
          <a:custGeom>
            <a:avLst/>
            <a:gdLst/>
            <a:ahLst/>
            <a:cxnLst/>
            <a:rect l="0" t="0" r="0" b="0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5 CuadroTexto"/>
          <p:cNvSpPr txBox="1"/>
          <p:nvPr/>
        </p:nvSpPr>
        <p:spPr>
          <a:xfrm>
            <a:off x="367036" y="1129719"/>
            <a:ext cx="347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1</a:t>
            </a:r>
            <a:endParaRPr lang="es-ES" sz="3200" dirty="0" smtClean="0">
              <a:solidFill>
                <a:srgbClr val="FFFFFF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7" name="Shape 72"/>
          <p:cNvSpPr/>
          <p:nvPr/>
        </p:nvSpPr>
        <p:spPr>
          <a:xfrm>
            <a:off x="246977" y="1766167"/>
            <a:ext cx="610247" cy="571504"/>
          </a:xfrm>
          <a:custGeom>
            <a:avLst/>
            <a:gdLst/>
            <a:ahLst/>
            <a:cxnLst/>
            <a:rect l="0" t="0" r="0" b="0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7 CuadroTexto"/>
          <p:cNvSpPr txBox="1"/>
          <p:nvPr/>
        </p:nvSpPr>
        <p:spPr>
          <a:xfrm>
            <a:off x="399731" y="1766167"/>
            <a:ext cx="347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2</a:t>
            </a:r>
            <a:endParaRPr lang="es-ES" sz="2800" dirty="0" smtClean="0">
              <a:solidFill>
                <a:srgbClr val="FFFFFF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9" name="Shape 72"/>
          <p:cNvSpPr/>
          <p:nvPr/>
        </p:nvSpPr>
        <p:spPr>
          <a:xfrm>
            <a:off x="246977" y="2487041"/>
            <a:ext cx="610247" cy="571504"/>
          </a:xfrm>
          <a:custGeom>
            <a:avLst/>
            <a:gdLst/>
            <a:ahLst/>
            <a:cxnLst/>
            <a:rect l="0" t="0" r="0" b="0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9 CuadroTexto"/>
          <p:cNvSpPr txBox="1"/>
          <p:nvPr/>
        </p:nvSpPr>
        <p:spPr>
          <a:xfrm>
            <a:off x="357158" y="2487041"/>
            <a:ext cx="347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3</a:t>
            </a:r>
            <a:endParaRPr lang="es-ES" sz="3200" dirty="0" smtClean="0">
              <a:solidFill>
                <a:srgbClr val="FFFFFF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11" name="Shape 72"/>
          <p:cNvSpPr/>
          <p:nvPr/>
        </p:nvSpPr>
        <p:spPr>
          <a:xfrm>
            <a:off x="289345" y="3355127"/>
            <a:ext cx="610247" cy="571504"/>
          </a:xfrm>
          <a:custGeom>
            <a:avLst/>
            <a:gdLst/>
            <a:ahLst/>
            <a:cxnLst/>
            <a:rect l="0" t="0" r="0" b="0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11 CuadroTexto"/>
          <p:cNvSpPr txBox="1"/>
          <p:nvPr/>
        </p:nvSpPr>
        <p:spPr>
          <a:xfrm>
            <a:off x="399526" y="3355127"/>
            <a:ext cx="347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4</a:t>
            </a:r>
            <a:endParaRPr lang="es-ES" sz="3200" dirty="0" smtClean="0">
              <a:solidFill>
                <a:srgbClr val="FFFFFF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13" name="Shape 72"/>
          <p:cNvSpPr/>
          <p:nvPr/>
        </p:nvSpPr>
        <p:spPr>
          <a:xfrm>
            <a:off x="289345" y="4083918"/>
            <a:ext cx="610247" cy="571504"/>
          </a:xfrm>
          <a:custGeom>
            <a:avLst/>
            <a:gdLst/>
            <a:ahLst/>
            <a:cxnLst/>
            <a:rect l="0" t="0" r="0" b="0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13 CuadroTexto"/>
          <p:cNvSpPr txBox="1"/>
          <p:nvPr/>
        </p:nvSpPr>
        <p:spPr>
          <a:xfrm>
            <a:off x="399526" y="4083918"/>
            <a:ext cx="347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5</a:t>
            </a:r>
            <a:endParaRPr lang="es-ES" sz="3200" dirty="0" smtClean="0">
              <a:solidFill>
                <a:srgbClr val="FFFFFF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258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Ursu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1519</TotalTime>
  <Words>206</Words>
  <Application>Microsoft Office PowerPoint</Application>
  <PresentationFormat>Presentación en pantalla (16:9)</PresentationFormat>
  <Paragraphs>51</Paragraphs>
  <Slides>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Walter Turncoat</vt:lpstr>
      <vt:lpstr>Candy Round BTN</vt:lpstr>
      <vt:lpstr>Sniglet</vt:lpstr>
      <vt:lpstr>Ursula template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¿Cómo Programar?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Cecilia Marcuzzi</dc:creator>
  <cp:lastModifiedBy>Cecilia Marcuzzi</cp:lastModifiedBy>
  <cp:revision>268</cp:revision>
  <dcterms:modified xsi:type="dcterms:W3CDTF">2022-04-04T12:32:32Z</dcterms:modified>
</cp:coreProperties>
</file>