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mp4"/>
  <Override PartName="/ppt/webextensions/taskpanes.xml" ContentType="application/vnd.ms-office.webextensiontaskpan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9" r:id="rId5"/>
    <p:sldId id="290" r:id="rId6"/>
    <p:sldId id="302" r:id="rId7"/>
    <p:sldId id="304" r:id="rId8"/>
    <p:sldId id="301" r:id="rId9"/>
    <p:sldId id="293" r:id="rId10"/>
    <p:sldId id="294" r:id="rId11"/>
    <p:sldId id="303" r:id="rId12"/>
    <p:sldId id="297" r:id="rId13"/>
    <p:sldId id="305" r:id="rId14"/>
    <p:sldId id="299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3725" autoAdjust="0"/>
  </p:normalViewPr>
  <p:slideViewPr>
    <p:cSldViewPr snapToGrid="0" showGuides="1">
      <p:cViewPr varScale="1">
        <p:scale>
          <a:sx n="89" d="100"/>
          <a:sy n="89" d="100"/>
        </p:scale>
        <p:origin x="-126" y="-108"/>
      </p:cViewPr>
      <p:guideLst>
        <p:guide orient="horz" pos="1344"/>
        <p:guide orient="horz" pos="3744"/>
        <p:guide pos="576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8F92FD-69C5-4609-B9CB-200C929FB2C9}" type="datetime1">
              <a:rPr lang="es-ES" smtClean="0"/>
              <a:pPr rtl="0"/>
              <a:t>05/04/2022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F0D8CC-6079-CB40-AF25-90B118481BE2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33616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E4C24-3166-440F-9513-028B4066161E}" type="datetime1">
              <a:rPr lang="es-ES" smtClean="0"/>
              <a:pPr/>
              <a:t>05/04/2022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C4BC9A-56BB-44A7-8CF5-84C4413460D0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35180057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s-ES" smtClean="0"/>
              <a:pPr rtl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500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s-ES" smtClean="0"/>
              <a:pPr rtl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75032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s-ES" smtClean="0"/>
              <a:pPr rtl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9174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s-ES" smtClean="0"/>
              <a:pPr rtl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9155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s-ES" smtClean="0"/>
              <a:pPr rtl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1780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s-ES" smtClean="0"/>
              <a:pPr rtl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840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s-ES" smtClean="0"/>
              <a:pPr rtl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0344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s-ES" smtClean="0"/>
              <a:pPr rtl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7597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s-ES" smtClean="0"/>
              <a:pPr rtl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6985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s-ES" smtClean="0"/>
              <a:pPr rtl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2816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s-ES" smtClean="0"/>
              <a:pPr rtl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2125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texto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 rtlCol="0"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5F9B5FD0-EA88-4EA1-89FF-A0346C36D9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203704"/>
            <a:ext cx="6400800" cy="420624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Haga clic para editar el texto maestro</a:t>
            </a:r>
          </a:p>
        </p:txBody>
      </p:sp>
    </p:spTree>
    <p:extLst>
      <p:ext uri="{BB962C8B-B14F-4D97-AF65-F5344CB8AC3E}">
        <p14:creationId xmlns:p14="http://schemas.microsoft.com/office/powerpoint/2010/main" xmlns="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1F778D16-894A-4379-8B5B-DC2423451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xmlns="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 rtlCol="0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xmlns="" id="{09C8060D-32CA-4A3C-9EAF-A2D3801AB8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:a16="http://schemas.microsoft.com/office/drawing/2014/main" xmlns="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xmlns="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emf"/><Relationship Id="rId4" Type="http://schemas.openxmlformats.org/officeDocument/2006/relationships/image" Target="../media/image10.sv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5.png"/><Relationship Id="rId5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0.png"/><Relationship Id="rId4" Type="http://schemas.openxmlformats.org/officeDocument/2006/relationships/image" Target="../media/image14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648" y="622834"/>
            <a:ext cx="6400800" cy="640080"/>
          </a:xfrm>
        </p:spPr>
        <p:txBody>
          <a:bodyPr rtlCol="0">
            <a:noAutofit/>
          </a:bodyPr>
          <a:lstStyle/>
          <a:p>
            <a:r>
              <a:rPr lang="es-ES_tradnl" sz="2400" dirty="0">
                <a:solidFill>
                  <a:srgbClr val="0070C0"/>
                </a:solidFill>
                <a:latin typeface="Arial Rounded MT Bold" pitchFamily="34" charset="0"/>
              </a:rPr>
              <a:t>REUNIÓN DE PRIMER AÑO  A-B-C</a:t>
            </a:r>
            <a:br>
              <a:rPr lang="es-ES_tradnl" sz="2400" dirty="0">
                <a:solidFill>
                  <a:srgbClr val="0070C0"/>
                </a:solidFill>
                <a:latin typeface="Arial Rounded MT Bold" pitchFamily="34" charset="0"/>
              </a:rPr>
            </a:br>
            <a:r>
              <a:rPr lang="es-ES_tradnl" sz="1400" dirty="0">
                <a:solidFill>
                  <a:srgbClr val="0070C0"/>
                </a:solidFill>
                <a:latin typeface="Arial Rounded MT Bold" pitchFamily="34" charset="0"/>
              </a:rPr>
              <a:t>2022</a:t>
            </a:r>
            <a:r>
              <a:rPr lang="es-AR" sz="1400" dirty="0"/>
              <a:t/>
            </a:r>
            <a:br>
              <a:rPr lang="es-AR" sz="1400" dirty="0"/>
            </a:br>
            <a:r>
              <a:rPr lang="es-ES" dirty="0">
                <a:latin typeface="+mj-lt"/>
              </a:rPr>
              <a:t/>
            </a:r>
            <a:br>
              <a:rPr lang="es-ES" dirty="0">
                <a:latin typeface="+mj-lt"/>
              </a:rPr>
            </a:br>
            <a:endParaRPr lang="es-ES" dirty="0"/>
          </a:p>
        </p:txBody>
      </p:sp>
      <p:pic>
        <p:nvPicPr>
          <p:cNvPr id="12" name="Gráfico 11" descr="Ilustración de un personaje de lápiz ">
            <a:extLst>
              <a:ext uri="{FF2B5EF4-FFF2-40B4-BE49-F238E27FC236}">
                <a16:creationId xmlns:a16="http://schemas.microsoft.com/office/drawing/2014/main" xmlns="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1077964">
            <a:off x="5538516" y="2331891"/>
            <a:ext cx="1155789" cy="1971643"/>
          </a:xfrm>
          <a:prstGeom prst="rect">
            <a:avLst/>
          </a:prstGeom>
        </p:spPr>
      </p:pic>
      <p:pic>
        <p:nvPicPr>
          <p:cNvPr id="8" name="Gráfico 7" descr="Ilustración de un personaje de bolsa azul con material escolar  ">
            <a:extLst>
              <a:ext uri="{FF2B5EF4-FFF2-40B4-BE49-F238E27FC236}">
                <a16:creationId xmlns:a16="http://schemas.microsoft.com/office/drawing/2014/main" xmlns="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3704" y="90740"/>
            <a:ext cx="2483858" cy="1709233"/>
          </a:xfrm>
          <a:prstGeom prst="rect">
            <a:avLst/>
          </a:prstGeom>
        </p:spPr>
      </p:pic>
      <p:pic>
        <p:nvPicPr>
          <p:cNvPr id="10" name="Gráfico 9" descr="Ilustración de un personaje de libro morado ">
            <a:extLst>
              <a:ext uri="{FF2B5EF4-FFF2-40B4-BE49-F238E27FC236}">
                <a16:creationId xmlns:a16="http://schemas.microsoft.com/office/drawing/2014/main" xmlns="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7871844" y="4041273"/>
            <a:ext cx="1775352" cy="20590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2B7CC28F-C078-49C7-AABC-1555F1F7F7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508" y="1799973"/>
            <a:ext cx="4956279" cy="479725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D60C57E-C0A7-4A8D-BFA4-DB76578818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5961" y="1152641"/>
            <a:ext cx="4572000" cy="282102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DD144496-0A4D-46A6-BC98-382352AF42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92171" y="4933949"/>
            <a:ext cx="2172737" cy="217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55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0EB6130-E53B-41B1-B009-B700B776E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768" y="4840995"/>
            <a:ext cx="2140703" cy="2140703"/>
          </a:xfrm>
          <a:prstGeom prst="rect">
            <a:avLst/>
          </a:prstGeom>
        </p:spPr>
      </p:pic>
      <p:pic>
        <p:nvPicPr>
          <p:cNvPr id="8" name="vide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8829" y="209005"/>
            <a:ext cx="11639939" cy="65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2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2E089901-0028-451D-BEFF-E66F1CA0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3500" dirty="0"/>
              <a:t>MUCHAS GRACIAS</a:t>
            </a:r>
          </a:p>
          <a:p>
            <a:pPr rtl="0"/>
            <a:endParaRPr lang="es-ES" sz="35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53CEF7A-DE60-4B76-911A-359067104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189" y="2240648"/>
            <a:ext cx="6407451" cy="39627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DC55416-A377-4105-95CA-D9141C01C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886" y="-359677"/>
            <a:ext cx="2600325" cy="2600325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xmlns="" val="366933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922" y="345934"/>
            <a:ext cx="4281213" cy="968515"/>
          </a:xfrm>
        </p:spPr>
        <p:txBody>
          <a:bodyPr rtlCol="0"/>
          <a:lstStyle/>
          <a:p>
            <a:pPr rtl="0"/>
            <a:r>
              <a:rPr lang="es-ES" sz="4800" b="1" dirty="0">
                <a:solidFill>
                  <a:srgbClr val="7030A0"/>
                </a:solidFill>
              </a:rPr>
              <a:t>¡Bienvenidos!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614" y="1490661"/>
            <a:ext cx="7719802" cy="4335604"/>
          </a:xfrm>
        </p:spPr>
        <p:txBody>
          <a:bodyPr rtlCol="0">
            <a:normAutofit fontScale="47500" lnSpcReduction="20000"/>
          </a:bodyPr>
          <a:lstStyle/>
          <a:p>
            <a:pPr algn="ctr" rtl="0">
              <a:lnSpc>
                <a:spcPts val="2800"/>
              </a:lnSpc>
            </a:pPr>
            <a:endParaRPr lang="es-ES" sz="12800" dirty="0"/>
          </a:p>
          <a:p>
            <a:pPr algn="ctr" rtl="0">
              <a:lnSpc>
                <a:spcPts val="2800"/>
              </a:lnSpc>
            </a:pPr>
            <a:r>
              <a:rPr lang="es-ES" sz="12800" dirty="0"/>
              <a:t>Nos presentamos</a:t>
            </a:r>
          </a:p>
          <a:p>
            <a:pPr marL="342900" indent="-34290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s-ES" sz="5100" dirty="0"/>
          </a:p>
          <a:p>
            <a:r>
              <a:rPr lang="es-ES" sz="8000" dirty="0"/>
              <a:t>Nombre del padre, Madre o tutor</a:t>
            </a:r>
          </a:p>
          <a:p>
            <a:endParaRPr lang="es-ES" sz="8000" dirty="0"/>
          </a:p>
          <a:p>
            <a:r>
              <a:rPr lang="es-ES" sz="8000" dirty="0"/>
              <a:t>¿Quién en su hijo/a?</a:t>
            </a:r>
          </a:p>
          <a:p>
            <a:endParaRPr lang="es-ES" sz="8000" dirty="0"/>
          </a:p>
          <a:p>
            <a:r>
              <a:rPr lang="es-ES" sz="8000" dirty="0"/>
              <a:t>¿Qué espera de la reunión?</a:t>
            </a:r>
          </a:p>
          <a:p>
            <a:pPr marL="342900" indent="-34290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s-ES" sz="8000" dirty="0"/>
          </a:p>
          <a:p>
            <a:pPr rtl="0"/>
            <a:endParaRPr lang="es-ES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/>
          </a:p>
        </p:txBody>
      </p:sp>
      <p:pic>
        <p:nvPicPr>
          <p:cNvPr id="10" name="Gráfico 9" descr="Ilustración de un personaje de bolsa azul con material escolar  ">
            <a:extLst>
              <a:ext uri="{FF2B5EF4-FFF2-40B4-BE49-F238E27FC236}">
                <a16:creationId xmlns:a16="http://schemas.microsoft.com/office/drawing/2014/main" xmlns="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929DBC1-4AEA-4DE3-AC0E-2E4F8D0AB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9584" y="-354937"/>
            <a:ext cx="2069437" cy="20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95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: Forma 14">
            <a:extLst>
              <a:ext uri="{FF2B5EF4-FFF2-40B4-BE49-F238E27FC236}">
                <a16:creationId xmlns:a16="http://schemas.microsoft.com/office/drawing/2014/main" xmlns="" id="{868E2822-F0BF-D949-B8E2-C5C9D599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/>
          </a:p>
        </p:txBody>
      </p:sp>
      <p:pic>
        <p:nvPicPr>
          <p:cNvPr id="5" name="Gráfico 4" descr="Ilustración de un personaje de libro morado">
            <a:extLst>
              <a:ext uri="{FF2B5EF4-FFF2-40B4-BE49-F238E27FC236}">
                <a16:creationId xmlns:a16="http://schemas.microsoft.com/office/drawing/2014/main" xmlns="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11354679" y="-7536"/>
            <a:ext cx="731185" cy="884143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136" y="0"/>
            <a:ext cx="12222340" cy="6702879"/>
          </a:xfrm>
        </p:spPr>
        <p:txBody>
          <a:bodyPr rtlCol="0">
            <a:normAutofit/>
          </a:bodyPr>
          <a:lstStyle/>
          <a:p>
            <a:pPr marL="45720" lvl="0" indent="0">
              <a:buNone/>
            </a:pPr>
            <a:endParaRPr lang="es-ES_tradnl" sz="800" dirty="0">
              <a:solidFill>
                <a:srgbClr val="0070C0"/>
              </a:solidFill>
              <a:latin typeface="Arial Rounded MT Bold" pitchFamily="34" charset="0"/>
            </a:endParaRPr>
          </a:p>
          <a:p>
            <a:r>
              <a:rPr lang="es-ES_tradnl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Preceptora de primer Año:</a:t>
            </a:r>
            <a:r>
              <a:rPr lang="es-ES_tradnl" sz="1800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s-ES_tradnl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María del Valle Echegaray</a:t>
            </a:r>
            <a:r>
              <a:rPr lang="es-ES_tradnl" sz="800" dirty="0">
                <a:latin typeface="Century Gothic" pitchFamily="34" charset="0"/>
              </a:rPr>
              <a:t>	</a:t>
            </a:r>
            <a:endParaRPr lang="es-ES_tradnl" sz="8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es-ES_tradnl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           Docentes                                                                                                         </a:t>
            </a:r>
            <a:endParaRPr lang="es-ES_tradnl" sz="800" dirty="0">
              <a:latin typeface="Century Gothic" pitchFamily="34" charset="0"/>
            </a:endParaRPr>
          </a:p>
          <a:p>
            <a:pPr marL="45720" indent="0">
              <a:buNone/>
            </a:pPr>
            <a:r>
              <a:rPr lang="es-ES_tradnl" sz="800" dirty="0">
                <a:latin typeface="Century Gothic" pitchFamily="34" charset="0"/>
              </a:rPr>
              <a:t>     </a:t>
            </a:r>
          </a:p>
          <a:p>
            <a:pPr marL="45720" indent="0">
              <a:buNone/>
            </a:pPr>
            <a:endParaRPr lang="es-ES_tradnl" sz="800" dirty="0">
              <a:latin typeface="Century Gothic" pitchFamily="34" charset="0"/>
            </a:endParaRPr>
          </a:p>
          <a:p>
            <a:pPr marL="45720" indent="0">
              <a:buNone/>
            </a:pPr>
            <a:endParaRPr lang="es-ES_tradnl" sz="800" dirty="0">
              <a:latin typeface="Century Gothic" pitchFamily="34" charset="0"/>
            </a:endParaRPr>
          </a:p>
          <a:p>
            <a:pPr marL="45720" indent="0">
              <a:buNone/>
            </a:pPr>
            <a:endParaRPr lang="es-ES_tradnl" sz="800" dirty="0">
              <a:latin typeface="Century Gothic" pitchFamily="34" charset="0"/>
            </a:endParaRPr>
          </a:p>
          <a:p>
            <a:pPr marL="45720" indent="0">
              <a:buNone/>
            </a:pPr>
            <a:endParaRPr lang="es-ES_tradnl" sz="800" dirty="0">
              <a:latin typeface="Century Gothic" pitchFamily="34" charset="0"/>
            </a:endParaRPr>
          </a:p>
          <a:p>
            <a:pPr marL="45720" indent="0">
              <a:buNone/>
            </a:pPr>
            <a:endParaRPr lang="es-ES_tradnl" sz="800" dirty="0">
              <a:latin typeface="Century Gothic" pitchFamily="34" charset="0"/>
            </a:endParaRPr>
          </a:p>
          <a:p>
            <a:pPr marL="45720" indent="0">
              <a:buNone/>
            </a:pPr>
            <a:endParaRPr lang="es-ES_tradnl" sz="800" dirty="0">
              <a:latin typeface="Century Gothic" pitchFamily="34" charset="0"/>
            </a:endParaRPr>
          </a:p>
          <a:p>
            <a:pPr marL="45720" indent="0">
              <a:buNone/>
            </a:pPr>
            <a:r>
              <a:rPr lang="es-ES_tradnl" sz="800" dirty="0">
                <a:latin typeface="Century Gothic" pitchFamily="34" charset="0"/>
              </a:rPr>
              <a:t> </a:t>
            </a:r>
          </a:p>
          <a:p>
            <a:pPr marL="45720" indent="0">
              <a:buNone/>
            </a:pPr>
            <a:endParaRPr lang="es-ES_tradnl" sz="800" dirty="0">
              <a:latin typeface="Century Gothic" pitchFamily="34" charset="0"/>
            </a:endParaRPr>
          </a:p>
          <a:p>
            <a:pPr marL="45720" indent="0">
              <a:buNone/>
            </a:pPr>
            <a:r>
              <a:rPr lang="es-ES_tradnl" sz="800" dirty="0">
                <a:latin typeface="Century Gothic" pitchFamily="34" charset="0"/>
              </a:rPr>
              <a:t>                                                                                                                             </a:t>
            </a:r>
          </a:p>
          <a:p>
            <a:pPr marL="45720" indent="0">
              <a:buNone/>
            </a:pPr>
            <a:r>
              <a:rPr lang="es-ES_tradnl" sz="1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Ficha médica:</a:t>
            </a:r>
            <a:r>
              <a:rPr lang="es-ES_tradnl" sz="900" dirty="0">
                <a:latin typeface="Arial Rounded MT Bold" panose="020F0704030504030204" pitchFamily="34" charset="0"/>
              </a:rPr>
              <a:t>  </a:t>
            </a:r>
            <a:r>
              <a:rPr lang="es-ES_tradnl" sz="1100" dirty="0">
                <a:latin typeface="Century Gothic" pitchFamily="34" charset="0"/>
              </a:rPr>
              <a:t>Indispensable -  Firma del Médico  -  Autorización para salidas y actividades extra áulicas – </a:t>
            </a:r>
            <a:endParaRPr lang="es-ES_tradnl" u="sng" dirty="0">
              <a:solidFill>
                <a:srgbClr val="002060"/>
              </a:solidFill>
              <a:latin typeface="Arial Rounded MT Bold" panose="020F0704030504030204" pitchFamily="34" charset="0"/>
              <a:cs typeface="Arial" pitchFamily="34" charset="0"/>
            </a:endParaRPr>
          </a:p>
          <a:p>
            <a:pPr lvl="0"/>
            <a:r>
              <a:rPr lang="es-ES_tradnl" sz="1700" dirty="0">
                <a:solidFill>
                  <a:srgbClr val="002060"/>
                </a:solidFill>
                <a:latin typeface="Arial Rounded MT Bold" panose="020F0704030504030204" pitchFamily="34" charset="0"/>
                <a:cs typeface="Arial" pitchFamily="34" charset="0"/>
              </a:rPr>
              <a:t> Espacios curriculares</a:t>
            </a:r>
          </a:p>
          <a:p>
            <a:pPr marL="45720" indent="0">
              <a:buNone/>
            </a:pPr>
            <a:r>
              <a:rPr lang="es-ES_tradnl" sz="15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              Laboratorio y Físico Química:                                                                                       </a:t>
            </a:r>
            <a:r>
              <a:rPr lang="es-ES_tradnl" sz="1500" dirty="0">
                <a:latin typeface="Calibri" panose="020F0502020204030204" pitchFamily="34" charset="0"/>
                <a:cs typeface="Arial" pitchFamily="34" charset="0"/>
              </a:rPr>
              <a:t>Robótica</a:t>
            </a:r>
            <a:endParaRPr lang="es-ES_tradnl" sz="15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5720"/>
            <a:r>
              <a:rPr lang="es-ES_tradnl" sz="15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          </a:t>
            </a:r>
            <a:r>
              <a:rPr lang="es-ES_tradnl" sz="15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Prof. Alejandra </a:t>
            </a:r>
            <a:r>
              <a:rPr lang="es-ES_tradnl" sz="150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Laciar</a:t>
            </a:r>
            <a:r>
              <a:rPr lang="es-ES_tradnl" sz="15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- Yanina López                                                                    Prof. Stella Salazar y Javier Salazar</a:t>
            </a:r>
          </a:p>
          <a:p>
            <a:r>
              <a:rPr lang="es-ES_tradnl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PROPUESTA CURRICULAR</a:t>
            </a:r>
          </a:p>
          <a:p>
            <a:r>
              <a:rPr lang="es-ES_tradnl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Mayor carga horaria de:   Matemática                          e Inglés                                                  </a:t>
            </a:r>
          </a:p>
          <a:p>
            <a:endParaRPr lang="es-ES_tradnl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s-ES_tradn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Gabinete - ¿quién conforma el equipo?  ROL</a:t>
            </a:r>
            <a:endParaRPr lang="es-ES_tradnl" sz="1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s-ES_tradnl" sz="1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endParaRPr lang="es-ES_tradnl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DC9E5E9-28F6-4BFF-8EC9-8D51A5FC7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98" y="915777"/>
            <a:ext cx="3490178" cy="21728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36E187E-0B2C-48CB-B698-ACDCBDE7E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254" y="876607"/>
            <a:ext cx="3755638" cy="22119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4E60C56-C944-4D44-B5D8-AF3B04CB0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604" y="876607"/>
            <a:ext cx="3755638" cy="22044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F4CBE1B-D227-4BD1-8A14-FC9D1EF30B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2874" y="5001575"/>
            <a:ext cx="1353429" cy="60965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F1A89E2A-E46C-4792-BC63-C7E1CBFEEB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6516" y="4578357"/>
            <a:ext cx="846437" cy="84643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7BBA2AED-74D0-44E6-A5AC-F4988C9597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8734" y="5001576"/>
            <a:ext cx="1891890" cy="18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473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517" y="270137"/>
            <a:ext cx="6400800" cy="640080"/>
          </a:xfrm>
        </p:spPr>
        <p:txBody>
          <a:bodyPr rtlCol="0">
            <a:noAutofit/>
          </a:bodyPr>
          <a:lstStyle/>
          <a:p>
            <a:r>
              <a:rPr lang="es-ES_tradnl" sz="6000" dirty="0">
                <a:solidFill>
                  <a:srgbClr val="0070C0"/>
                </a:solidFill>
                <a:latin typeface="Arial Rounded MT Bold" pitchFamily="34" charset="0"/>
              </a:rPr>
              <a:t>Para tener en cuenta…</a:t>
            </a:r>
            <a:r>
              <a:rPr lang="es-AR" sz="4000" dirty="0"/>
              <a:t/>
            </a:r>
            <a:br>
              <a:rPr lang="es-AR" sz="4000" dirty="0"/>
            </a:br>
            <a:r>
              <a:rPr lang="es-ES" dirty="0">
                <a:latin typeface="+mj-lt"/>
              </a:rPr>
              <a:t/>
            </a:r>
            <a:br>
              <a:rPr lang="es-ES" dirty="0">
                <a:latin typeface="+mj-lt"/>
              </a:rPr>
            </a:br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DD144496-0A4D-46A6-BC98-382352AF4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052" y="-143748"/>
            <a:ext cx="2172737" cy="21727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rot="1107991">
            <a:off x="552601" y="2618335"/>
            <a:ext cx="3043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Acompañar en la organización de tiempos y espacio de estudio</a:t>
            </a:r>
          </a:p>
        </p:txBody>
      </p:sp>
      <p:sp>
        <p:nvSpPr>
          <p:cNvPr id="11" name="CuadroTexto 10"/>
          <p:cNvSpPr txBox="1"/>
          <p:nvPr/>
        </p:nvSpPr>
        <p:spPr>
          <a:xfrm rot="983176">
            <a:off x="9157389" y="2004763"/>
            <a:ext cx="3043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Mantener contacto con la escuela</a:t>
            </a:r>
          </a:p>
        </p:txBody>
      </p:sp>
      <p:sp>
        <p:nvSpPr>
          <p:cNvPr id="14" name="CuadroTexto 13"/>
          <p:cNvSpPr txBox="1"/>
          <p:nvPr/>
        </p:nvSpPr>
        <p:spPr>
          <a:xfrm rot="20601563">
            <a:off x="539681" y="4576257"/>
            <a:ext cx="3043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Asumir actitud de escucha frente a los logros, frustraciones, dificultades, sentimientos. </a:t>
            </a:r>
          </a:p>
        </p:txBody>
      </p:sp>
      <p:sp>
        <p:nvSpPr>
          <p:cNvPr id="18" name="CuadroTexto 17"/>
          <p:cNvSpPr txBox="1"/>
          <p:nvPr/>
        </p:nvSpPr>
        <p:spPr>
          <a:xfrm rot="514022">
            <a:off x="8692633" y="2872451"/>
            <a:ext cx="3043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Establecer tiempos y dedicación a celular, videojuegos, televisión </a:t>
            </a:r>
          </a:p>
        </p:txBody>
      </p:sp>
      <p:sp>
        <p:nvSpPr>
          <p:cNvPr id="5" name="CuadroTexto 4"/>
          <p:cNvSpPr txBox="1"/>
          <p:nvPr/>
        </p:nvSpPr>
        <p:spPr>
          <a:xfrm rot="20742606">
            <a:off x="6876105" y="5639805"/>
            <a:ext cx="302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Preguntar mas allá del ¿Qué tal la escuela hoy?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55784">
            <a:off x="264142" y="118428"/>
            <a:ext cx="1397398" cy="18516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102">
            <a:off x="10365078" y="4588314"/>
            <a:ext cx="1511653" cy="2003018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3399609" y="5829507"/>
            <a:ext cx="304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Seguir rutinas fijas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142406" y="4634097"/>
            <a:ext cx="304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Realizar a diario algo juntos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747725" y="2290784"/>
            <a:ext cx="2386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Reconocer y elogiar sus logros y trabajo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29" y="2418282"/>
            <a:ext cx="256367" cy="25182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379" y="5056419"/>
            <a:ext cx="244336" cy="24000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6137" y="4835625"/>
            <a:ext cx="244336" cy="240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898" y="5894171"/>
            <a:ext cx="244336" cy="240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2932" y="6198839"/>
            <a:ext cx="244336" cy="24000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7125" y="2416983"/>
            <a:ext cx="244336" cy="24000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1380" y="2932412"/>
            <a:ext cx="244336" cy="24000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4317" y="1613176"/>
            <a:ext cx="244336" cy="24000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F68F764-1FF7-4CF4-BF09-04607AF4F930}"/>
              </a:ext>
            </a:extLst>
          </p:cNvPr>
          <p:cNvSpPr txBox="1"/>
          <p:nvPr/>
        </p:nvSpPr>
        <p:spPr>
          <a:xfrm rot="214990">
            <a:off x="5802132" y="3383123"/>
            <a:ext cx="2676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 importancia de un buen desayuno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B796078-0DA9-4E28-9395-BB251D8F7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471" y="3515611"/>
            <a:ext cx="249958" cy="24386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562EC301-F7A8-4F99-A117-FDE89F000C22}"/>
              </a:ext>
            </a:extLst>
          </p:cNvPr>
          <p:cNvSpPr txBox="1"/>
          <p:nvPr/>
        </p:nvSpPr>
        <p:spPr>
          <a:xfrm rot="821235">
            <a:off x="4062386" y="4782723"/>
            <a:ext cx="260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 traer el material solicitado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222E0BC-E3FB-4F9B-9125-3E43B26B2E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1108" y="4620289"/>
            <a:ext cx="249958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95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3500" dirty="0"/>
              <a:t>Fechas importantes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A9BC81EC-C7A3-4201-9C06-22B9D2AE7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5458162"/>
              </p:ext>
            </p:extLst>
          </p:nvPr>
        </p:nvGraphicFramePr>
        <p:xfrm>
          <a:off x="2863232" y="2617520"/>
          <a:ext cx="6465536" cy="3702358"/>
        </p:xfrm>
        <a:graphic>
          <a:graphicData uri="http://schemas.openxmlformats.org/drawingml/2006/table">
            <a:tbl>
              <a:tblPr firstRow="1" firstCol="1" bandRow="1"/>
              <a:tblGrid>
                <a:gridCol w="3232768">
                  <a:extLst>
                    <a:ext uri="{9D8B030D-6E8A-4147-A177-3AD203B41FA5}">
                      <a16:colId xmlns:a16="http://schemas.microsoft.com/office/drawing/2014/main" xmlns="" val="2067643229"/>
                    </a:ext>
                  </a:extLst>
                </a:gridCol>
                <a:gridCol w="3232768">
                  <a:extLst>
                    <a:ext uri="{9D8B030D-6E8A-4147-A177-3AD203B41FA5}">
                      <a16:colId xmlns:a16="http://schemas.microsoft.com/office/drawing/2014/main" xmlns="" val="949941392"/>
                    </a:ext>
                  </a:extLst>
                </a:gridCol>
              </a:tblGrid>
              <a:tr h="29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8018485"/>
                  </a:ext>
                </a:extLst>
              </a:tr>
              <a:tr h="230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16/03 AL 01/06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PRIMER TRIMESTRE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5666567"/>
                  </a:ext>
                </a:extLst>
              </a:tr>
              <a:tr h="608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26/05 AL 01/06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 DE RECUPERACIÓN TRIMESTRAL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PRIMER TRIMESTRE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6742796"/>
                  </a:ext>
                </a:extLst>
              </a:tr>
              <a:tr h="230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02/06 AL 16/09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SEGUNDO TRIMESTRE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3883430"/>
                  </a:ext>
                </a:extLst>
              </a:tr>
              <a:tr h="230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11/07 AL 22/07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RECESO INVERNAL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144957"/>
                  </a:ext>
                </a:extLst>
              </a:tr>
              <a:tr h="472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12/09 AL 16/09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 DE RECUPERACIÓN TRIMESTRAL SEGUNDO TRIMESTRE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3383303"/>
                  </a:ext>
                </a:extLst>
              </a:tr>
              <a:tr h="230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19/09 AL 9/12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TERCER TRIMESTRE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1006578"/>
                  </a:ext>
                </a:extLst>
              </a:tr>
              <a:tr h="472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05/12 AL 09/12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 DE RECUPERACIÓN TRIMESTRAL TERCER TRIMESTRE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5556829"/>
                  </a:ext>
                </a:extLst>
              </a:tr>
              <a:tr h="230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FINALIZACIÓN DE CLASES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6251596"/>
                  </a:ext>
                </a:extLst>
              </a:tr>
              <a:tr h="472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13/12 AL 23/12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 DE ALUMNOS REGULARES DICIEMBRE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3434916"/>
                  </a:ext>
                </a:extLst>
              </a:tr>
              <a:tr h="230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26/12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 DE LIBRETAS- FECHA PROBABLE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6156990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9CED568-76EE-4587-91BF-2A20E116B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75" y="978182"/>
            <a:ext cx="2139809" cy="213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93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95566"/>
            <a:ext cx="10147413" cy="685800"/>
          </a:xfrm>
        </p:spPr>
        <p:txBody>
          <a:bodyPr rtlCol="0"/>
          <a:lstStyle/>
          <a:p>
            <a:pPr rtl="0"/>
            <a:r>
              <a:rPr lang="es-ES" sz="3500" dirty="0"/>
              <a:t>Información sobre cómo nos comunicaremos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C163D03-0474-4A43-A81C-E7FC3027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53" y="987228"/>
            <a:ext cx="10147413" cy="5621402"/>
          </a:xfrm>
        </p:spPr>
        <p:txBody>
          <a:bodyPr rtlCol="0">
            <a:normAutofit fontScale="32500" lnSpcReduction="20000"/>
          </a:bodyPr>
          <a:lstStyle/>
          <a:p>
            <a:pPr algn="l" rtl="0">
              <a:lnSpc>
                <a:spcPts val="2800"/>
              </a:lnSpc>
            </a:pPr>
            <a:r>
              <a:rPr lang="es-ES" sz="5600" dirty="0">
                <a:latin typeface="+mj-lt"/>
              </a:rPr>
              <a:t>   </a:t>
            </a:r>
            <a:r>
              <a:rPr lang="es-ES" sz="5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Alumnos en Línea- AEL vinculado a NODOS</a:t>
            </a:r>
          </a:p>
          <a:p>
            <a:r>
              <a:rPr lang="es-AR" sz="5600" dirty="0">
                <a:latin typeface="+mj-lt"/>
              </a:rPr>
              <a:t>                       Notas en cada Espacio Curricular</a:t>
            </a:r>
          </a:p>
          <a:p>
            <a:r>
              <a:rPr lang="es-AR" sz="5600" dirty="0">
                <a:latin typeface="+mj-lt"/>
              </a:rPr>
              <a:t>                       Inasistencias </a:t>
            </a:r>
          </a:p>
          <a:p>
            <a:r>
              <a:rPr lang="es-AR" sz="5600" dirty="0">
                <a:latin typeface="+mj-lt"/>
              </a:rPr>
              <a:t>                       Llamados de atención- se comunicarán por medios de NODOS</a:t>
            </a:r>
          </a:p>
          <a:p>
            <a:endParaRPr lang="es-AR" sz="5600" dirty="0">
              <a:latin typeface="+mj-lt"/>
            </a:endParaRPr>
          </a:p>
          <a:p>
            <a:r>
              <a:rPr lang="es-AR" sz="72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Classroom</a:t>
            </a:r>
            <a:r>
              <a:rPr lang="es-AR" sz="5600" dirty="0">
                <a:latin typeface="+mj-lt"/>
              </a:rPr>
              <a:t>-  como trabajar con la plataforma de su hijo/a- Es importante acompañar y </a:t>
            </a:r>
          </a:p>
          <a:p>
            <a:r>
              <a:rPr lang="es-AR" sz="5600" dirty="0">
                <a:latin typeface="+mj-lt"/>
              </a:rPr>
              <a:t>orientar</a:t>
            </a:r>
          </a:p>
          <a:p>
            <a:endParaRPr lang="es-AR" sz="5600" dirty="0">
              <a:latin typeface="+mj-lt"/>
            </a:endParaRPr>
          </a:p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6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Comunicación por medio de NODOS  - </a:t>
            </a:r>
            <a:r>
              <a:rPr lang="es-ES" sz="5600" dirty="0">
                <a:latin typeface="+mj-lt"/>
              </a:rPr>
              <a:t>Sistema de comunicación </a:t>
            </a:r>
            <a:r>
              <a:rPr lang="es-ES" sz="5600" dirty="0" err="1">
                <a:latin typeface="+mj-lt"/>
              </a:rPr>
              <a:t>on</a:t>
            </a:r>
            <a:r>
              <a:rPr lang="es-ES" sz="5600" dirty="0">
                <a:latin typeface="+mj-lt"/>
              </a:rPr>
              <a:t> line.</a:t>
            </a:r>
          </a:p>
          <a:p>
            <a:r>
              <a:rPr lang="es-ES" sz="5600" dirty="0">
                <a:latin typeface="+mj-lt"/>
              </a:rPr>
              <a:t>                                                                        Comunicación inmediata al celular.</a:t>
            </a:r>
          </a:p>
          <a:p>
            <a:r>
              <a:rPr lang="es-ES" sz="5600" dirty="0">
                <a:latin typeface="+mj-lt"/>
              </a:rPr>
              <a:t>                                                                        Directivos – Preceptores- Profesores</a:t>
            </a:r>
          </a:p>
          <a:p>
            <a:r>
              <a:rPr lang="es-ES" sz="5600" dirty="0">
                <a:latin typeface="+mj-lt"/>
              </a:rPr>
              <a:t>                                                                        Autorizaciones-Información-  </a:t>
            </a:r>
          </a:p>
          <a:p>
            <a:r>
              <a:rPr lang="es-ES" sz="5600" dirty="0">
                <a:latin typeface="+mj-lt"/>
              </a:rPr>
              <a:t>                                                                        Comunicaciones diarias</a:t>
            </a:r>
          </a:p>
          <a:p>
            <a:endParaRPr lang="es-ES" sz="5600" dirty="0">
              <a:latin typeface="+mj-lt"/>
            </a:endParaRPr>
          </a:p>
          <a:p>
            <a:r>
              <a:rPr lang="es-ES" sz="5600" dirty="0">
                <a:latin typeface="+mj-lt"/>
              </a:rPr>
              <a:t>                                                                          soporte@e-nodos.com</a:t>
            </a:r>
          </a:p>
          <a:p>
            <a:endParaRPr lang="es-ES" sz="5600" dirty="0">
              <a:latin typeface="+mj-lt"/>
            </a:endParaRPr>
          </a:p>
          <a:p>
            <a:pPr marL="45720" indent="0">
              <a:buNone/>
            </a:pPr>
            <a:endParaRPr lang="es-ES_tradnl" sz="1000" u="sng" dirty="0">
              <a:latin typeface="Calibri" panose="020F0502020204030204" pitchFamily="34" charset="0"/>
              <a:cs typeface="Arial" pitchFamily="34" charset="0"/>
            </a:endParaRPr>
          </a:p>
          <a:p>
            <a:pPr algn="l" rtl="0">
              <a:lnSpc>
                <a:spcPts val="2800"/>
              </a:lnSpc>
            </a:pPr>
            <a:endParaRPr lang="es-ES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B4E64823-B1F6-4468-BC94-C8D367BF35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4366425"/>
            <a:ext cx="2585620" cy="2491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9" name="Gráfico 8" descr="Ilustración de un personaje de globo terráqueo ">
            <a:extLst>
              <a:ext uri="{FF2B5EF4-FFF2-40B4-BE49-F238E27FC236}">
                <a16:creationId xmlns:a16="http://schemas.microsoft.com/office/drawing/2014/main" xmlns="" id="{ABDECD10-E1E7-4208-B869-09373BB9D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870" y="4715950"/>
            <a:ext cx="2403879" cy="1899065"/>
          </a:xfrm>
          <a:prstGeom prst="rect">
            <a:avLst/>
          </a:prstGeom>
        </p:spPr>
      </p:pic>
      <p:pic>
        <p:nvPicPr>
          <p:cNvPr id="6" name="Picture 4" descr="C:\Users\Rizzetto\Desktop\icon-isologo-nodos.png">
            <a:extLst>
              <a:ext uri="{FF2B5EF4-FFF2-40B4-BE49-F238E27FC236}">
                <a16:creationId xmlns:a16="http://schemas.microsoft.com/office/drawing/2014/main" xmlns="" id="{6030AA42-42B3-4C62-AAD4-80959B558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9162" y="3338675"/>
            <a:ext cx="615012" cy="6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632E085-43F8-451A-8EB8-74C87058D6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8266" y="5061202"/>
            <a:ext cx="1888955" cy="18889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099F42A-0F38-4CA8-ACD8-2B751A9255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0042" y="3797929"/>
            <a:ext cx="1225402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24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15" y="357636"/>
            <a:ext cx="6857999" cy="653547"/>
          </a:xfrm>
        </p:spPr>
        <p:txBody>
          <a:bodyPr rtlCol="0">
            <a:normAutofit/>
          </a:bodyPr>
          <a:lstStyle/>
          <a:p>
            <a:pPr rtl="0"/>
            <a:r>
              <a:rPr lang="es-ES" sz="3500" dirty="0"/>
              <a:t>Convivencia Escolar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AA4F2D27-80D1-43A4-B893-7086233F71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46716" y="1714500"/>
            <a:ext cx="3429000" cy="342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9" name="Gráfico 8" descr="Ilustración de un personaje de regla ">
            <a:extLst>
              <a:ext uri="{FF2B5EF4-FFF2-40B4-BE49-F238E27FC236}">
                <a16:creationId xmlns:a16="http://schemas.microsoft.com/office/drawing/2014/main" xmlns="" id="{4B6C31E8-1BAB-42D1-B428-60F38E95B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423556" flipH="1">
            <a:off x="491848" y="2990599"/>
            <a:ext cx="3978093" cy="1261339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562FEA6-8248-4738-93E1-2DBD6D4DB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1184" y="1333782"/>
            <a:ext cx="7975268" cy="4957314"/>
          </a:xfrm>
        </p:spPr>
        <p:txBody>
          <a:bodyPr rtlCol="0">
            <a:normAutofit/>
          </a:bodyPr>
          <a:lstStyle/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 respetuoso.</a:t>
            </a:r>
          </a:p>
          <a:p>
            <a:pPr lvl="1" algn="l" rtl="0">
              <a:lnSpc>
                <a:spcPts val="2800"/>
              </a:lnSpc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 responsable.</a:t>
            </a:r>
          </a:p>
          <a:p>
            <a:pPr lvl="1" algn="l" rtl="0">
              <a:lnSpc>
                <a:spcPts val="2800"/>
              </a:lnSpc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 puntual.</a:t>
            </a:r>
          </a:p>
          <a:p>
            <a:pPr lvl="1" algn="l" rtl="0">
              <a:lnSpc>
                <a:spcPts val="2800"/>
              </a:lnSpc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 organizado.</a:t>
            </a:r>
          </a:p>
          <a:p>
            <a:pPr lvl="1" algn="l" rtl="0">
              <a:lnSpc>
                <a:spcPts val="2800"/>
              </a:lnSpc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Tener iniciativa.</a:t>
            </a:r>
          </a:p>
          <a:p>
            <a:pPr lvl="1" algn="l" rtl="0">
              <a:lnSpc>
                <a:spcPts val="2800"/>
              </a:lnSpc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 solidario cuando un compañero no asiste</a:t>
            </a:r>
          </a:p>
          <a:p>
            <a:pPr rtl="0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4F64551-8521-4290-AF27-194E78772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604" y="-184462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69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052" y="327196"/>
            <a:ext cx="6857999" cy="653547"/>
          </a:xfrm>
        </p:spPr>
        <p:txBody>
          <a:bodyPr rtlCol="0">
            <a:normAutofit/>
          </a:bodyPr>
          <a:lstStyle/>
          <a:p>
            <a:pPr rtl="0"/>
            <a:r>
              <a:rPr lang="es-ES" sz="3500" dirty="0"/>
              <a:t>Cómo trabajamos </a:t>
            </a:r>
          </a:p>
        </p:txBody>
      </p:sp>
      <p:sp>
        <p:nvSpPr>
          <p:cNvPr id="6" name="Forma libre: Forma 14">
            <a:extLst>
              <a:ext uri="{FF2B5EF4-FFF2-40B4-BE49-F238E27FC236}">
                <a16:creationId xmlns:a16="http://schemas.microsoft.com/office/drawing/2014/main" xmlns="" id="{868E2822-F0BF-D949-B8E2-C5C9D599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336639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/>
          </a:p>
        </p:txBody>
      </p:sp>
      <p:pic>
        <p:nvPicPr>
          <p:cNvPr id="7" name="Gráfico 6" descr="Ilustración de un personaje de lápiz ">
            <a:extLst>
              <a:ext uri="{FF2B5EF4-FFF2-40B4-BE49-F238E27FC236}">
                <a16:creationId xmlns:a16="http://schemas.microsoft.com/office/drawing/2014/main" xmlns="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92209">
            <a:off x="350114" y="1738464"/>
            <a:ext cx="1915595" cy="3267784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3166" y="1466970"/>
            <a:ext cx="8342889" cy="4998317"/>
          </a:xfrm>
        </p:spPr>
        <p:txBody>
          <a:bodyPr rtlCol="0">
            <a:normAutofit fontScale="70000" lnSpcReduction="20000"/>
          </a:bodyPr>
          <a:lstStyle/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3000" dirty="0"/>
              <a:t>En caso de tener un problema de índole académico</a:t>
            </a:r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chemeClr val="tx2">
                    <a:lumMod val="75000"/>
                  </a:schemeClr>
                </a:solidFill>
              </a:rPr>
              <a:t>1) Llamar a la escuela- Pedir entrevista</a:t>
            </a:r>
          </a:p>
          <a:p>
            <a:pPr rtl="0">
              <a:lnSpc>
                <a:spcPts val="2800"/>
              </a:lnSpc>
            </a:pPr>
            <a:r>
              <a:rPr lang="es-ES" sz="3000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TODA situación es </a:t>
            </a: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</a:rPr>
              <a:t>IMPORTANTE</a:t>
            </a:r>
            <a:r>
              <a:rPr lang="es-E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s-ES" sz="3000" dirty="0"/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3000" dirty="0"/>
              <a:t>En caso de ausentismo y cuando hay una situación de indisciplina. </a:t>
            </a:r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s-ES" sz="3000" dirty="0"/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ES" sz="3000" dirty="0"/>
              <a:t>Parte académica:</a:t>
            </a:r>
            <a:endParaRPr lang="es-ES" dirty="0"/>
          </a:p>
          <a:p>
            <a:pPr lvl="1"/>
            <a:r>
              <a:rPr lang="es-ES_tradnl" dirty="0">
                <a:solidFill>
                  <a:srgbClr val="002060"/>
                </a:solidFill>
                <a:latin typeface="Calibri" panose="020F0502020204030204" pitchFamily="34" charset="0"/>
              </a:rPr>
              <a:t>- Cada Espacio Curricular se aprueba con 6 (seis) </a:t>
            </a:r>
          </a:p>
          <a:p>
            <a:pPr marL="800100" lvl="1" indent="-342900">
              <a:buFontTx/>
              <a:buChar char="-"/>
            </a:pPr>
            <a:r>
              <a:rPr lang="es-ES_tradnl" dirty="0">
                <a:solidFill>
                  <a:srgbClr val="002060"/>
                </a:solidFill>
                <a:latin typeface="Calibri" panose="020F0502020204030204" pitchFamily="34" charset="0"/>
              </a:rPr>
              <a:t>Notificación escrita firmada por los papás para rendir. </a:t>
            </a:r>
          </a:p>
          <a:p>
            <a:pPr marL="800100" lvl="1" indent="-342900">
              <a:buFontTx/>
              <a:buChar char="-"/>
            </a:pPr>
            <a:r>
              <a:rPr lang="es-ES_tradnl" dirty="0">
                <a:solidFill>
                  <a:srgbClr val="002060"/>
                </a:solidFill>
                <a:latin typeface="Calibri" panose="020F0502020204030204" pitchFamily="34" charset="0"/>
              </a:rPr>
              <a:t>Se tomará una integrativa en el último trimestre</a:t>
            </a:r>
          </a:p>
          <a:p>
            <a:pPr lvl="1"/>
            <a:r>
              <a:rPr lang="es-ES_tradnl" dirty="0">
                <a:solidFill>
                  <a:srgbClr val="002060"/>
                </a:solidFill>
                <a:latin typeface="Calibri" panose="020F0502020204030204" pitchFamily="34" charset="0"/>
              </a:rPr>
              <a:t>-      PRT del Tercer trimestre: Rinde la Integrativa</a:t>
            </a:r>
          </a:p>
          <a:p>
            <a:pPr lvl="1"/>
            <a:r>
              <a:rPr lang="es-ES_tradnl" dirty="0">
                <a:solidFill>
                  <a:srgbClr val="002060"/>
                </a:solidFill>
                <a:latin typeface="Calibri" panose="020F0502020204030204" pitchFamily="34" charset="0"/>
              </a:rPr>
              <a:t>-      Diciembre sólo se rinden trimestres no aprobados</a:t>
            </a:r>
          </a:p>
          <a:p>
            <a:pPr lvl="1"/>
            <a:r>
              <a:rPr lang="es-ES_tradnl" dirty="0">
                <a:solidFill>
                  <a:srgbClr val="002060"/>
                </a:solidFill>
                <a:latin typeface="Calibri" panose="020F0502020204030204" pitchFamily="34" charset="0"/>
              </a:rPr>
              <a:t> Febrero es la instancia académica para rendir la materia completa.</a:t>
            </a:r>
          </a:p>
          <a:p>
            <a:pPr lvl="1">
              <a:lnSpc>
                <a:spcPts val="2800"/>
              </a:lnSpc>
            </a:pPr>
            <a:endParaRPr lang="es-ES" dirty="0"/>
          </a:p>
          <a:p>
            <a:pPr rtl="0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3F9ADB2-50D2-4CCD-BB9D-BDB793E1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5662" y="-315722"/>
            <a:ext cx="1939381" cy="19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33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957" y="572397"/>
            <a:ext cx="5761351" cy="787065"/>
          </a:xfrm>
        </p:spPr>
        <p:txBody>
          <a:bodyPr rtlCol="0">
            <a:noAutofit/>
          </a:bodyPr>
          <a:lstStyle/>
          <a:p>
            <a:pPr rtl="0"/>
            <a:r>
              <a:rPr lang="es-ES" sz="4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¿Alguna pregunta?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1B916BCB-384D-4A08-BEE7-8E8B4C216B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52070" y="1714500"/>
            <a:ext cx="3429000" cy="3429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10" name="Gráfico 9" descr="Ilustración de un personaje de sacapuntas verde ">
            <a:extLst>
              <a:ext uri="{FF2B5EF4-FFF2-40B4-BE49-F238E27FC236}">
                <a16:creationId xmlns:a16="http://schemas.microsoft.com/office/drawing/2014/main" xmlns="" id="{A5A4FC33-D142-4E28-8346-35D781135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1342926" y="1892951"/>
            <a:ext cx="2152832" cy="3072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6CC9A77-60CE-4D42-8E97-990157A99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1070" y="1812616"/>
            <a:ext cx="7273775" cy="3746612"/>
          </a:xfrm>
        </p:spPr>
        <p:txBody>
          <a:bodyPr rtlCol="0">
            <a:normAutofit/>
          </a:bodyPr>
          <a:lstStyle/>
          <a:p>
            <a:pPr algn="l" rtl="0">
              <a:lnSpc>
                <a:spcPts val="2800"/>
              </a:lnSpc>
            </a:pPr>
            <a:r>
              <a:rPr lang="es-ES" sz="3200" dirty="0">
                <a:solidFill>
                  <a:schemeClr val="bg1"/>
                </a:solidFill>
              </a:rPr>
              <a:t>Les pedimos que en la hoja que les entregamos a continuación. </a:t>
            </a:r>
          </a:p>
          <a:p>
            <a:pPr algn="l" rtl="0">
              <a:lnSpc>
                <a:spcPts val="2800"/>
              </a:lnSpc>
            </a:pPr>
            <a:endParaRPr lang="es-ES" sz="3200" dirty="0">
              <a:solidFill>
                <a:schemeClr val="bg1"/>
              </a:solidFill>
            </a:endParaRPr>
          </a:p>
          <a:p>
            <a:pPr marL="742950" lvl="1" indent="-28575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es-ES" sz="3200" dirty="0">
                <a:solidFill>
                  <a:schemeClr val="bg1"/>
                </a:solidFill>
              </a:rPr>
              <a:t>Describan las áreas en las que les gustaría ver mejorar a sus hijos.</a:t>
            </a:r>
          </a:p>
          <a:p>
            <a:pPr lvl="1" algn="l" rtl="0">
              <a:lnSpc>
                <a:spcPts val="2800"/>
              </a:lnSpc>
            </a:pPr>
            <a:endParaRPr lang="es-ES" sz="3200" dirty="0">
              <a:solidFill>
                <a:schemeClr val="bg1"/>
              </a:solidFill>
            </a:endParaRPr>
          </a:p>
          <a:p>
            <a:pPr marL="742950" lvl="1" indent="-28575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es-ES" sz="3200" dirty="0">
                <a:solidFill>
                  <a:schemeClr val="bg1"/>
                </a:solidFill>
              </a:rPr>
              <a:t>Describan la personalidad, los intereses y los talentos de sus hijos.</a:t>
            </a:r>
          </a:p>
          <a:p>
            <a:pPr rtl="0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0EB6130-E53B-41B1-B009-B700B776E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8768" y="4840995"/>
            <a:ext cx="2140703" cy="21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0515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6870255_TF45015601_Win32" id="{07AD6852-3893-40C9-9057-9CD3D3F015DE}" vid="{90AB98B7-B5D7-4EC5-8734-01BD044147EB}"/>
    </a:ext>
  </a:extLst>
</a:theme>
</file>

<file path=ppt/theme/theme2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4EED2D-C894-47C4-9CDD-55EC03B271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puertas abiertas</Template>
  <TotalTime>181</TotalTime>
  <Words>438</Words>
  <Application>Microsoft Office PowerPoint</Application>
  <PresentationFormat>Personalizado</PresentationFormat>
  <Paragraphs>128</Paragraphs>
  <Slides>11</Slides>
  <Notes>11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REUNIÓN DE PRIMER AÑO  A-B-C 2022  </vt:lpstr>
      <vt:lpstr>¡Bienvenidos!</vt:lpstr>
      <vt:lpstr>Diapositiva 3</vt:lpstr>
      <vt:lpstr>Para tener en cuenta…  </vt:lpstr>
      <vt:lpstr>Fechas importantes</vt:lpstr>
      <vt:lpstr>Información sobre cómo nos comunicaremos</vt:lpstr>
      <vt:lpstr>Convivencia Escolar</vt:lpstr>
      <vt:lpstr>Cómo trabajamos </vt:lpstr>
      <vt:lpstr>¿Alguna pregunta?</vt:lpstr>
      <vt:lpstr>Diapositiva 10</vt:lpstr>
      <vt:lpstr>MUCHAS GRACIAS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PRIMER AÑO  A-B-C 2022</dc:title>
  <dc:creator>Nano</dc:creator>
  <cp:lastModifiedBy>Usuario</cp:lastModifiedBy>
  <cp:revision>10</cp:revision>
  <dcterms:created xsi:type="dcterms:W3CDTF">2022-03-28T21:37:20Z</dcterms:created>
  <dcterms:modified xsi:type="dcterms:W3CDTF">2022-04-05T11:19:50Z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