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7" r:id="rId4"/>
    <p:sldId id="268" r:id="rId5"/>
    <p:sldId id="269" r:id="rId6"/>
    <p:sldId id="260" r:id="rId7"/>
    <p:sldId id="261" r:id="rId8"/>
    <p:sldId id="262" r:id="rId9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599" autoAdjust="0"/>
  </p:normalViewPr>
  <p:slideViewPr>
    <p:cSldViewPr>
      <p:cViewPr>
        <p:scale>
          <a:sx n="89" d="100"/>
          <a:sy n="89" d="100"/>
        </p:scale>
        <p:origin x="-126" y="-1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18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446EEE-9F74-414C-8CF3-76F72C6C9CBB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8FC2AD-8B93-45A4-8827-85E82B2F4F55}" type="datetime1">
              <a:rPr lang="es-ES" noProof="0" smtClean="0"/>
              <a:t>08/04/2022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958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567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244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9566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666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459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7366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567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256" name="línea" descr="Gráfico de líne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8" name="Forma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9" name="Forma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0" name="Forma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1" name="Forma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2" name="Forma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3" name="Forma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4" name="Forma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5" name="Forma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6" name="Forma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7" name="Forma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8" name="Forma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9" name="Forma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0" name="Forma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1" name="Forma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2" name="Forma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3" name="Forma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4" name="Forma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5" name="Forma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6" name="Forma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7" name="Forma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8" name="Forma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9" name="Forma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0" name="Forma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1" name="Forma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2" name="Forma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3" name="Forma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4" name="Forma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5" name="Forma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6" name="Forma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7" name="Forma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8" name="Forma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9" name="Forma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0" name="Forma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1" name="Forma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2" name="Forma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3" name="Forma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4" name="Forma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5" name="Forma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6" name="Forma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7" name="Forma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8" name="Forma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9" name="Forma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0" name="Forma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1" name="Forma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2" name="Forma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3" name="Forma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4" name="Forma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5" name="Forma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6" name="Forma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7" name="Forma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8" name="Forma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9" name="Forma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0" name="Forma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1" name="Forma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2" name="Forma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3" name="Forma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4" name="Forma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5" name="Forma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6" name="Forma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7" name="Forma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8" name="Forma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9" name="Forma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0" name="Forma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1" name="Forma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2" name="Forma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3" name="Forma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4" name="Forma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5" name="Forma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6" name="Forma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7" name="Forma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8" name="Forma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9" name="Forma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0" name="Forma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1" name="Forma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2" name="Forma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3" name="Forma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4" name="Forma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5" name="Forma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6" name="Forma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7" name="Forma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8" name="Forma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9" name="Forma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0" name="Forma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1" name="Forma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2" name="Forma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3" name="Forma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4" name="Forma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5" name="Forma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6" name="Forma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7" name="Forma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8" name="Forma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9" name="Forma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0" name="Forma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1" name="Forma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2" name="Forma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3" name="Forma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4" name="Forma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5" name="Forma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6" name="Forma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7" name="Forma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8" name="Forma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9" name="Forma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0" name="Forma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1" name="Forma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2" name="Forma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3" name="Forma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4" name="Forma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5" name="Forma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6" name="Forma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7" name="Forma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8" name="Forma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9" name="Forma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0" name="Forma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1" name="Forma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2" name="Forma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3" name="Forma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4" name="Forma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5" name="Forma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6" name="Forma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7" name="Forma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8" name="Forma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9" name="Forma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a lib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9" name="Forma lib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0" name="Forma lib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2E2A2-B648-4842-9ED5-8E4D1828D625}" type="datetime1">
              <a:rPr lang="es-ES" noProof="0" smtClean="0"/>
              <a:t>08/04/2022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9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0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6AB9F2-CD8F-42EB-A63E-2B03D1B74C56}" type="datetime1">
              <a:rPr lang="es-ES" noProof="0" smtClean="0"/>
              <a:t>08/04/2022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7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ACC39B-F8AD-4C56-AD8F-A56798AE1A49}" type="datetime1">
              <a:rPr lang="es-ES" noProof="0" smtClean="0"/>
              <a:t>08/04/2022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255" name="línea" descr="Gráfico de líne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7" name="Forma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8" name="Forma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9" name="Forma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0" name="Forma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1" name="Forma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2" name="Forma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3" name="Forma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4" name="Forma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5" name="Forma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6" name="Forma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7" name="Forma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8" name="Forma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9" name="Forma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0" name="Forma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1" name="Forma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2" name="Forma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3" name="Forma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4" name="Forma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5" name="Forma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6" name="Forma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7" name="Forma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8" name="Forma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9" name="Forma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0" name="Forma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1" name="Forma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2" name="Forma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3" name="Forma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4" name="Forma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5" name="Forma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6" name="Forma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7" name="Forma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8" name="Forma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9" name="Forma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0" name="Forma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1" name="Forma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2" name="Forma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3" name="Forma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4" name="Forma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5" name="Forma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6" name="Forma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7" name="Forma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8" name="Forma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9" name="Forma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0" name="Forma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1" name="Forma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2" name="Forma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3" name="Forma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4" name="Forma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5" name="Forma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6" name="Forma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7" name="Forma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8" name="Forma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9" name="Forma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0" name="Forma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1" name="Forma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2" name="Forma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3" name="Forma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4" name="Forma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5" name="Forma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6" name="Forma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7" name="Forma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8" name="Forma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9" name="Forma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0" name="Forma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1" name="Forma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2" name="Forma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3" name="Forma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4" name="Forma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5" name="Forma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6" name="Forma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7" name="Forma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8" name="Forma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9" name="Forma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0" name="Forma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1" name="Forma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2" name="Forma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3" name="Forma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4" name="Forma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5" name="Forma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6" name="Forma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7" name="Forma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8" name="Forma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9" name="Forma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0" name="Forma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1" name="Forma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2" name="Forma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3" name="Forma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4" name="Forma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5" name="Forma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6" name="Forma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7" name="Forma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8" name="Forma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9" name="Forma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0" name="Forma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1" name="Forma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2" name="Forma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3" name="Forma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4" name="Forma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5" name="Forma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6" name="Forma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7" name="Forma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8" name="Forma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9" name="Forma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0" name="Forma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1" name="Forma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2" name="Forma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3" name="Forma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4" name="Forma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5" name="Forma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6" name="Forma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7" name="Forma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8" name="Forma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9" name="Forma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0" name="Forma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1" name="Forma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2" name="Forma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3" name="Forma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4" name="Forma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5" name="Forma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6" name="Forma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7" name="Forma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8" name="Forma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A5F5A5-C1AF-4E1F-BBE9-77A0324E6A16}" type="datetime1">
              <a:rPr lang="es-ES" noProof="0" smtClean="0"/>
              <a:t>08/04/2022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58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0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1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BAF46A-8BB1-4F24-A11E-0306615E93F5}" type="datetime1">
              <a:rPr lang="es-ES" noProof="0" smtClean="0"/>
              <a:t>08/04/2022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0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a lib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3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4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29AD9-EA14-4AE8-BB2F-1A8BF56A3E5B}" type="datetime1">
              <a:rPr lang="es-ES" noProof="0" smtClean="0"/>
              <a:t>08/04/2022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85" name="Marcador de posición de contenido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56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8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9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0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1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96EFD6-A265-4329-83FB-237234CCC851}" type="datetime1">
              <a:rPr lang="es-ES" noProof="0" smtClean="0"/>
              <a:t>08/04/2022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EEC8E5-6135-4EEA-A5FA-4E382F0E51FD}" type="datetime1">
              <a:rPr lang="es-ES" noProof="0" smtClean="0"/>
              <a:t>08/04/2022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grpSp>
        <p:nvGrpSpPr>
          <p:cNvPr id="615" name="marco" descr="Gráfico de cuadro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b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b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b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b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b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b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b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b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b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b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b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b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AA01AB-145F-4AE5-A1D5-362BC05CA7CC}" type="datetime1">
              <a:rPr lang="es-ES" noProof="0" smtClean="0"/>
              <a:t>08/04/2022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quiera agrega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614" name="marco" descr="Gráfico de cuadro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b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b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b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b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b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b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b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b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b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b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b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b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b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b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b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b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b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b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b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b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b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b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b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b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b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b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b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b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b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b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b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b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b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b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b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b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b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b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b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b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b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b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b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b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b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b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b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b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b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b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b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b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b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b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b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b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b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b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b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b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b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b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b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b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b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b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b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b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b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b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b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b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b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b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b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b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b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b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b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b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b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b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b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D16348-E405-42B1-89B5-964AA77FE073}" type="datetime1">
              <a:rPr lang="es-ES" noProof="0" smtClean="0"/>
              <a:t>08/04/2022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EA5BF5C-F4C1-4C94-BD5F-F847F8EB8117}" type="datetime1">
              <a:rPr lang="es-ES" noProof="0" smtClean="0"/>
              <a:t>08/04/2022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5820" y="4365104"/>
            <a:ext cx="11233247" cy="1008112"/>
          </a:xfrm>
        </p:spPr>
        <p:txBody>
          <a:bodyPr rtlCol="0"/>
          <a:lstStyle/>
          <a:p>
            <a:pPr rtl="0"/>
            <a:r>
              <a:rPr lang="es-ES_tradnl" sz="3600" dirty="0">
                <a:latin typeface="Arial Rounded MT Bold" pitchFamily="34" charset="0"/>
              </a:rPr>
              <a:t>REUNIÓN DE SEGUNDO AÑO  A-B-C    2022</a:t>
            </a:r>
            <a:r>
              <a:rPr lang="es-AR" sz="3600" dirty="0"/>
              <a:t/>
            </a:r>
            <a:br>
              <a:rPr lang="es-AR" sz="3600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3892" y="4869160"/>
            <a:ext cx="9143999" cy="1066800"/>
          </a:xfrm>
        </p:spPr>
        <p:txBody>
          <a:bodyPr rtlCol="0"/>
          <a:lstStyle/>
          <a:p>
            <a:pPr rtl="0"/>
            <a:r>
              <a:rPr lang="es-ES" dirty="0"/>
              <a:t>Escuela Modelo de San Juan Secundaria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3F17889-8163-454B-9D3D-D81D3ECA3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692" y="4846896"/>
            <a:ext cx="2988220" cy="18447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3EE0A0E-3FB7-4E65-97FD-97CAA0DDC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0284" y="-158808"/>
            <a:ext cx="2176461" cy="21764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D1E761C-DB92-4D4C-97FE-F0BC5E161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140" y="375371"/>
            <a:ext cx="4379419" cy="32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es-ES" sz="6600" b="1" dirty="0"/>
              <a:t>¡Bienvenidos!</a:t>
            </a:r>
            <a:endParaRPr lang="es-ES" sz="6600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522414" y="2348880"/>
            <a:ext cx="9144000" cy="3823320"/>
          </a:xfrm>
        </p:spPr>
        <p:txBody>
          <a:bodyPr rtlCol="0">
            <a:normAutofit/>
          </a:bodyPr>
          <a:lstStyle/>
          <a:p>
            <a:pPr algn="ctr" rtl="0">
              <a:lnSpc>
                <a:spcPts val="2800"/>
              </a:lnSpc>
            </a:pPr>
            <a:r>
              <a:rPr lang="es-ES" sz="6000" dirty="0"/>
              <a:t>Nos presentamos</a:t>
            </a:r>
          </a:p>
          <a:p>
            <a:pPr algn="ctr" rtl="0">
              <a:lnSpc>
                <a:spcPts val="2800"/>
              </a:lnSpc>
            </a:pPr>
            <a:endParaRPr lang="es-ES" sz="6000" dirty="0"/>
          </a:p>
          <a:p>
            <a:r>
              <a:rPr lang="es-ES" sz="6000" dirty="0"/>
              <a:t>¿Qué espera de la reunión?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28B5F04-79BB-4140-B238-4E90A0E08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868" y="5013176"/>
            <a:ext cx="2072820" cy="20667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2EFB15B-B94F-430A-A4C6-24BA3CF7B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256" y="116632"/>
            <a:ext cx="2051052" cy="144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Horarios – Preceptor - Gabinete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9BA30D6-AFF5-42EF-A2EF-80A2C732B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56" y="1556792"/>
            <a:ext cx="11449272" cy="5184576"/>
          </a:xfrm>
        </p:spPr>
        <p:txBody>
          <a:bodyPr>
            <a:normAutofit/>
          </a:bodyPr>
          <a:lstStyle/>
          <a:p>
            <a:r>
              <a:rPr lang="es-ES_tradnl" sz="2400" dirty="0">
                <a:latin typeface="Arial Rounded MT Bold" panose="020F0704030504030204" pitchFamily="34" charset="0"/>
              </a:rPr>
              <a:t>Preceptor de segundo Año:</a:t>
            </a:r>
            <a:r>
              <a:rPr lang="es-ES_tradnl" sz="2400" dirty="0">
                <a:latin typeface="Century Gothic" pitchFamily="34" charset="0"/>
              </a:rPr>
              <a:t>   </a:t>
            </a:r>
            <a:r>
              <a:rPr lang="es-ES_tradnl" sz="3400" dirty="0">
                <a:latin typeface="Calibri" panose="020F0502020204030204" pitchFamily="34" charset="0"/>
              </a:rPr>
              <a:t>Guillermo Rufino</a:t>
            </a:r>
            <a:r>
              <a:rPr lang="es-ES_tradnl" sz="1000" dirty="0">
                <a:latin typeface="Century Gothic" pitchFamily="34" charset="0"/>
              </a:rPr>
              <a:t>	</a:t>
            </a:r>
          </a:p>
          <a:p>
            <a:pPr marL="0" indent="0">
              <a:buNone/>
            </a:pPr>
            <a:r>
              <a:rPr lang="es-ES_tradnl" sz="2400" dirty="0">
                <a:latin typeface="Arial Rounded MT Bold" panose="020F0704030504030204" pitchFamily="34" charset="0"/>
              </a:rPr>
              <a:t>     Organización de horas</a:t>
            </a:r>
          </a:p>
          <a:p>
            <a:pPr marL="0" indent="0">
              <a:buNone/>
            </a:pPr>
            <a:endParaRPr lang="es-ES_tradnl" sz="1000" dirty="0">
              <a:latin typeface="Century Gothic" pitchFamily="34" charset="0"/>
            </a:endParaRPr>
          </a:p>
          <a:p>
            <a:pPr marL="45720" indent="0">
              <a:buNone/>
            </a:pPr>
            <a:r>
              <a:rPr lang="es-ES_tradnl" sz="1000" dirty="0">
                <a:latin typeface="Century Gothic" pitchFamily="34" charset="0"/>
              </a:rPr>
              <a:t>                                                                                                                     </a:t>
            </a:r>
          </a:p>
          <a:p>
            <a:pPr marL="45720" indent="0">
              <a:buNone/>
            </a:pPr>
            <a:r>
              <a:rPr lang="es-ES_tradnl" sz="2400" dirty="0">
                <a:latin typeface="Arial Rounded MT Bold" panose="020F0704030504030204" pitchFamily="34" charset="0"/>
                <a:cs typeface="Arial" pitchFamily="34" charset="0"/>
              </a:rPr>
              <a:t>Espacios curriculares</a:t>
            </a:r>
          </a:p>
          <a:p>
            <a:pPr marL="45720" indent="0">
              <a:buNone/>
            </a:pPr>
            <a:r>
              <a:rPr lang="es-ES_tradnl" sz="2000" dirty="0">
                <a:latin typeface="Calibri" panose="020F0502020204030204" pitchFamily="34" charset="0"/>
                <a:cs typeface="Arial" pitchFamily="34" charset="0"/>
              </a:rPr>
              <a:t>Robótica</a:t>
            </a:r>
          </a:p>
          <a:p>
            <a:r>
              <a:rPr lang="es-ES_tradnl" sz="1800" dirty="0">
                <a:latin typeface="Calibri" panose="020F0502020204030204" pitchFamily="34" charset="0"/>
                <a:cs typeface="Calibri" panose="020F0502020204030204" pitchFamily="34" charset="0"/>
              </a:rPr>
              <a:t>Mayor carga horaria de:   Matemática                          e Inglés                                                  </a:t>
            </a:r>
          </a:p>
          <a:p>
            <a:endParaRPr lang="es-ES_tradnl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s-ES_tradnl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Gabinete - ¿quién conforma el equipo?  ROL</a:t>
            </a:r>
            <a:endParaRPr lang="es-ES_tradnl" sz="2400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32406AD-627E-400C-AFE5-BAF5B08F8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260" y="2039521"/>
            <a:ext cx="3797083" cy="22760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40E04CC-C7E2-4424-BA4B-0BB7D7CB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523" y="1556792"/>
            <a:ext cx="3478648" cy="242258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5E7CD3C-B47D-41C1-8D55-933DDCA5D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7056" y="4102168"/>
            <a:ext cx="4198728" cy="26392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836ED816-BF5C-434F-AE4A-852496B26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1769" y="4374581"/>
            <a:ext cx="847417" cy="84741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8C17F5F0-8DC0-4C65-A23B-65B4615081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484" y="4493462"/>
            <a:ext cx="1353429" cy="60965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9A4C30E-ED5A-4E77-9562-279A062DFC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7387" y="-162991"/>
            <a:ext cx="1896020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5940" y="836712"/>
            <a:ext cx="9143998" cy="102076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_tradnl" sz="5400" dirty="0">
                <a:latin typeface="Arial Rounded MT Bold" pitchFamily="34" charset="0"/>
              </a:rPr>
              <a:t>Para tener en cuenta…</a:t>
            </a:r>
            <a:r>
              <a:rPr lang="es-AR" sz="1800" dirty="0"/>
              <a:t/>
            </a:r>
            <a:br>
              <a:rPr lang="es-AR" sz="1800" dirty="0"/>
            </a:b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015C540-71D1-4C00-B8A3-033AEF913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2" y="38299"/>
            <a:ext cx="1390075" cy="159682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8B4A05A-5A5F-4806-83D4-58232AC6729A}"/>
              </a:ext>
            </a:extLst>
          </p:cNvPr>
          <p:cNvSpPr txBox="1"/>
          <p:nvPr/>
        </p:nvSpPr>
        <p:spPr>
          <a:xfrm rot="20144307">
            <a:off x="471260" y="2089795"/>
            <a:ext cx="24710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Acompañar en la organización de tiempos y espacio de estudio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C0B4937F-132E-4540-9DF6-270BA7D010D8}"/>
              </a:ext>
            </a:extLst>
          </p:cNvPr>
          <p:cNvSpPr txBox="1"/>
          <p:nvPr/>
        </p:nvSpPr>
        <p:spPr>
          <a:xfrm>
            <a:off x="4781053" y="2012563"/>
            <a:ext cx="2615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Reconocer y elogiar sus logros y trabajo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2EA999FD-A2C4-48E7-A12F-E16206916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066" y="2249470"/>
            <a:ext cx="243861" cy="23776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49C49FE9-D480-4054-ACC0-F270C1C2D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38936">
            <a:off x="333772" y="3167573"/>
            <a:ext cx="243861" cy="26289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2E50A85-3A0A-491F-9DA0-ED8B8C16B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065" y="3609130"/>
            <a:ext cx="243861" cy="23776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E64CADA2-C415-4FBC-9393-CDD31AE26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57728">
            <a:off x="9499089" y="2010277"/>
            <a:ext cx="185555" cy="23776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D81F11B3-C5AA-4EF7-B0EC-63F9121E17CB}"/>
              </a:ext>
            </a:extLst>
          </p:cNvPr>
          <p:cNvSpPr txBox="1"/>
          <p:nvPr/>
        </p:nvSpPr>
        <p:spPr>
          <a:xfrm rot="1201871">
            <a:off x="9718420" y="2366682"/>
            <a:ext cx="2543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Lo importancia de un buen desayuno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4EC74CEC-7E0C-4E02-B5AF-868AABA9228A}"/>
              </a:ext>
            </a:extLst>
          </p:cNvPr>
          <p:cNvSpPr txBox="1"/>
          <p:nvPr/>
        </p:nvSpPr>
        <p:spPr>
          <a:xfrm>
            <a:off x="6996401" y="3359324"/>
            <a:ext cx="3380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Establecer tiempos y dedicación a celular, videojuegos, televisión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4DC6987A-7D8E-45E3-B026-E7963FF85C22}"/>
              </a:ext>
            </a:extLst>
          </p:cNvPr>
          <p:cNvSpPr txBox="1"/>
          <p:nvPr/>
        </p:nvSpPr>
        <p:spPr>
          <a:xfrm rot="608982">
            <a:off x="2160780" y="3576937"/>
            <a:ext cx="33440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Asumir actitud de escucha frente a los logros, frustraciones, dificultades, sentimientos. 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C65233F4-E1E2-433F-BFE0-50B0DEF04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599" y="3800837"/>
            <a:ext cx="243861" cy="237765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8A4DCC44-D3D3-4A71-A9DA-C50196783EC0}"/>
              </a:ext>
            </a:extLst>
          </p:cNvPr>
          <p:cNvSpPr txBox="1"/>
          <p:nvPr/>
        </p:nvSpPr>
        <p:spPr>
          <a:xfrm rot="20657123">
            <a:off x="5325957" y="4762758"/>
            <a:ext cx="2736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De traer el material solicitado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670CE849-1444-40D2-8337-1441D3734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14306">
            <a:off x="4999683" y="5386940"/>
            <a:ext cx="243861" cy="237765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F7CC1678-DC3E-4C74-9256-001DA32133BF}"/>
              </a:ext>
            </a:extLst>
          </p:cNvPr>
          <p:cNvSpPr txBox="1"/>
          <p:nvPr/>
        </p:nvSpPr>
        <p:spPr>
          <a:xfrm>
            <a:off x="8848143" y="4468295"/>
            <a:ext cx="2809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Realizar a diario algo juntos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FCA4978A-410B-4DFF-B7C2-69965E105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769" y="4549926"/>
            <a:ext cx="243861" cy="237765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90228E7C-BB4E-462E-BF9E-732BB06C78AD}"/>
              </a:ext>
            </a:extLst>
          </p:cNvPr>
          <p:cNvSpPr txBox="1"/>
          <p:nvPr/>
        </p:nvSpPr>
        <p:spPr>
          <a:xfrm rot="20656426">
            <a:off x="1344349" y="5153971"/>
            <a:ext cx="2444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Seguir rutinas fijas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4D65A690-6D50-4708-85C7-45103BA9A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56345">
            <a:off x="1073512" y="5628419"/>
            <a:ext cx="243861" cy="237765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AFA71E5B-00C8-483E-AF44-4F313DD36522}"/>
              </a:ext>
            </a:extLst>
          </p:cNvPr>
          <p:cNvSpPr txBox="1"/>
          <p:nvPr/>
        </p:nvSpPr>
        <p:spPr>
          <a:xfrm rot="1022744">
            <a:off x="8129624" y="5650466"/>
            <a:ext cx="248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Preguntar mas allá del ¿Qué tal la escuela hoy?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7FE90CBD-DC4C-45C9-9238-9C2669A9E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68322">
            <a:off x="7876314" y="5434475"/>
            <a:ext cx="243861" cy="237765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2868308E-380F-4E89-9160-20607308E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0087" y="-36724"/>
            <a:ext cx="1741979" cy="17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sz="3200" dirty="0"/>
              <a:t>Fechas importantes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1BEA22A-E330-4B34-B430-559B5D80E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844" y="-269161"/>
            <a:ext cx="2139881" cy="2139881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xmlns="" id="{0FED92B6-E638-4841-8140-F0E0D2FB9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720085"/>
              </p:ext>
            </p:extLst>
          </p:nvPr>
        </p:nvGraphicFramePr>
        <p:xfrm>
          <a:off x="1989956" y="1700808"/>
          <a:ext cx="8064896" cy="4712643"/>
        </p:xfrm>
        <a:graphic>
          <a:graphicData uri="http://schemas.openxmlformats.org/drawingml/2006/table">
            <a:tbl>
              <a:tblPr firstRow="1" firstCol="1" bandRow="1"/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2682972001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474091328"/>
                    </a:ext>
                  </a:extLst>
                </a:gridCol>
              </a:tblGrid>
              <a:tr h="2834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5106889"/>
                  </a:ext>
                </a:extLst>
              </a:tr>
              <a:tr h="299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16/03 AL 01/06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PRIMER TRIMESTRE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5012421"/>
                  </a:ext>
                </a:extLst>
              </a:tr>
              <a:tr h="790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26/05 AL 01/06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PERIODO DE RECUPERACIÓN TRIMESTRAL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PRIMER TRIMESTRE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181487"/>
                  </a:ext>
                </a:extLst>
              </a:tr>
              <a:tr h="299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02/06 AL 16/09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SEGUNDO TRIMESTRE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3113133"/>
                  </a:ext>
                </a:extLst>
              </a:tr>
              <a:tr h="299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11/07 AL 22/07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RECESO INVERNAL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4313694"/>
                  </a:ext>
                </a:extLst>
              </a:tr>
              <a:tr h="613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12/09 AL 16/09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PERIODO DE RECUPERACIÓN TRIMESTRAL SEGUNDO TRIMESTRE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1021038"/>
                  </a:ext>
                </a:extLst>
              </a:tr>
              <a:tr h="299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19/09 AL 9/12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TERCER TRIMESTRE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7368599"/>
                  </a:ext>
                </a:extLst>
              </a:tr>
              <a:tr h="613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05/12 AL 09/12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PERIODO DE RECUPERACIÓN TRIMESTRAL TERCER TRIMESTRE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9525772"/>
                  </a:ext>
                </a:extLst>
              </a:tr>
              <a:tr h="299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12/12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FINALIZACIÓN DE CLASES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9968890"/>
                  </a:ext>
                </a:extLst>
              </a:tr>
              <a:tr h="613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13/12 AL 23/12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EVALUACIÓN DE ALUMNOS REGULARES DICIEMBRE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7419734"/>
                  </a:ext>
                </a:extLst>
              </a:tr>
              <a:tr h="299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26/12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Quire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 DE LIBRETAS- FECHA PROBABLE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4736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3200" dirty="0"/>
              <a:t>Información sobre cómo nos comunicamos</a:t>
            </a:r>
            <a:endParaRPr lang="es-ES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89756" y="1669430"/>
            <a:ext cx="12097344" cy="4913931"/>
          </a:xfrm>
        </p:spPr>
        <p:txBody>
          <a:bodyPr rtlCol="0">
            <a:normAutofit fontScale="25000" lnSpcReduction="20000"/>
          </a:bodyPr>
          <a:lstStyle/>
          <a:p>
            <a:pPr algn="l" rtl="0">
              <a:lnSpc>
                <a:spcPts val="2800"/>
              </a:lnSpc>
            </a:pPr>
            <a:r>
              <a:rPr lang="es-ES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Alumnos en Línea- AEL vinculado a NODOS</a:t>
            </a:r>
          </a:p>
          <a:p>
            <a:r>
              <a:rPr lang="es-AR" sz="8000" dirty="0">
                <a:latin typeface="Arial Black" panose="020B0A04020102020204" pitchFamily="34" charset="0"/>
              </a:rPr>
              <a:t>                       Notas en cada Espacio Curricular</a:t>
            </a:r>
          </a:p>
          <a:p>
            <a:r>
              <a:rPr lang="es-AR" sz="8000" dirty="0">
                <a:latin typeface="Arial Black" panose="020B0A04020102020204" pitchFamily="34" charset="0"/>
              </a:rPr>
              <a:t>                       Inasistencias </a:t>
            </a:r>
          </a:p>
          <a:p>
            <a:r>
              <a:rPr lang="es-AR" sz="8000" dirty="0">
                <a:latin typeface="Arial Black" panose="020B0A04020102020204" pitchFamily="34" charset="0"/>
              </a:rPr>
              <a:t>                       Llamados de atención- se comunicarán por medios de NODOS</a:t>
            </a:r>
          </a:p>
          <a:p>
            <a:r>
              <a:rPr lang="es-AR" sz="8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Continuaremos trabajando con </a:t>
            </a:r>
            <a:r>
              <a:rPr lang="es-AR" sz="80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Classroom</a:t>
            </a:r>
            <a:r>
              <a:rPr lang="es-AR" sz="8000" dirty="0">
                <a:latin typeface="Arial Black" panose="020B0A04020102020204" pitchFamily="34" charset="0"/>
              </a:rPr>
              <a:t>- Es importante acompañar y orientar</a:t>
            </a:r>
          </a:p>
          <a:p>
            <a:pPr marL="285750" indent="-28575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8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Comunicación por medio de NODOS  </a:t>
            </a:r>
            <a:r>
              <a:rPr lang="es-ES" sz="8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es-ES" sz="8000" dirty="0">
                <a:latin typeface="Arial Black" panose="020B0A04020102020204" pitchFamily="34" charset="0"/>
              </a:rPr>
              <a:t>Sistema de comunicación </a:t>
            </a:r>
            <a:r>
              <a:rPr lang="es-ES" sz="8000" dirty="0" err="1">
                <a:latin typeface="Arial Black" panose="020B0A04020102020204" pitchFamily="34" charset="0"/>
              </a:rPr>
              <a:t>on</a:t>
            </a:r>
            <a:r>
              <a:rPr lang="es-ES" sz="8000" dirty="0">
                <a:latin typeface="Arial Black" panose="020B0A04020102020204" pitchFamily="34" charset="0"/>
              </a:rPr>
              <a:t> line.</a:t>
            </a:r>
          </a:p>
          <a:p>
            <a:r>
              <a:rPr lang="es-ES" sz="8000" dirty="0">
                <a:latin typeface="Arial Black" panose="020B0A04020102020204" pitchFamily="34" charset="0"/>
              </a:rPr>
              <a:t>         Comunicación inmediata al celular: Directivos – Preceptores- Profesores</a:t>
            </a:r>
          </a:p>
          <a:p>
            <a:r>
              <a:rPr lang="es-ES" sz="8000" dirty="0">
                <a:latin typeface="Arial Black" panose="020B0A04020102020204" pitchFamily="34" charset="0"/>
              </a:rPr>
              <a:t>                                                                     Autorizaciones-Información-  </a:t>
            </a:r>
          </a:p>
          <a:p>
            <a:r>
              <a:rPr lang="es-ES" sz="8000" dirty="0">
                <a:latin typeface="Arial Black" panose="020B0A04020102020204" pitchFamily="34" charset="0"/>
              </a:rPr>
              <a:t>                                                                     Comunicaciones diarias</a:t>
            </a:r>
          </a:p>
          <a:p>
            <a:r>
              <a:rPr lang="es-ES" sz="8000" dirty="0">
                <a:latin typeface="Arial Black" panose="020B0A04020102020204" pitchFamily="34" charset="0"/>
              </a:rPr>
              <a:t>                                         soporte@e-nodos.com</a:t>
            </a:r>
          </a:p>
          <a:p>
            <a:pPr rtl="0"/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E24FFEE-1B8D-4E6F-8681-E932C909B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4300" y="-99392"/>
            <a:ext cx="1836713" cy="18367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36EE11B-7165-4671-88D9-D4B811DC8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884" y="2276872"/>
            <a:ext cx="1225402" cy="6401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84DA523-5A68-4578-AC69-07550AE33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48" y="4653136"/>
            <a:ext cx="615749" cy="6157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B951CF3-C018-4C18-9C82-D839D14B5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036279">
            <a:off x="10222398" y="-303622"/>
            <a:ext cx="144487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kumimoji="0" lang="es-E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/>
                <a:ea typeface="+mj-ea"/>
                <a:cs typeface="+mj-cs"/>
              </a:rPr>
              <a:t>Cómo trabajamos 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100EF95-66C5-4A81-BAE9-984540511218}"/>
              </a:ext>
            </a:extLst>
          </p:cNvPr>
          <p:cNvSpPr txBox="1"/>
          <p:nvPr/>
        </p:nvSpPr>
        <p:spPr>
          <a:xfrm>
            <a:off x="477788" y="1700808"/>
            <a:ext cx="35283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latin typeface="Arial Black" panose="020B0A04020102020204" pitchFamily="34" charset="0"/>
              </a:rPr>
              <a:t>Convivencia Escolar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DEC855E-0C0A-4141-9ECA-0D39215F758A}"/>
              </a:ext>
            </a:extLst>
          </p:cNvPr>
          <p:cNvSpPr txBox="1"/>
          <p:nvPr/>
        </p:nvSpPr>
        <p:spPr>
          <a:xfrm>
            <a:off x="2708973" y="1542559"/>
            <a:ext cx="6049735" cy="2217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Ser respetuoso.</a:t>
            </a:r>
          </a:p>
          <a:p>
            <a:pPr marL="800100" lvl="1" indent="-34290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Ser responsable.</a:t>
            </a:r>
          </a:p>
          <a:p>
            <a:pPr marL="800100" lvl="1" indent="-34290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Ser puntual.</a:t>
            </a:r>
          </a:p>
          <a:p>
            <a:pPr marL="800100" lvl="1" indent="-34290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Ser organizado.</a:t>
            </a:r>
          </a:p>
          <a:p>
            <a:pPr marL="800100" lvl="1" indent="-34290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Tener iniciativa.</a:t>
            </a:r>
          </a:p>
          <a:p>
            <a:pPr marL="800100" lvl="1" indent="-34290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Ser solidario cuando un compañero no asiste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BDFDBA3-2643-4CF9-A5A5-1CCBCC7F0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892" y="-99392"/>
            <a:ext cx="1656184" cy="165618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99A9551-DC60-4BED-9A5E-D0F8A5714216}"/>
              </a:ext>
            </a:extLst>
          </p:cNvPr>
          <p:cNvSpPr txBox="1"/>
          <p:nvPr/>
        </p:nvSpPr>
        <p:spPr>
          <a:xfrm>
            <a:off x="0" y="3760474"/>
            <a:ext cx="12287100" cy="3387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ts val="2800"/>
              </a:lnSpc>
            </a:pPr>
            <a:r>
              <a:rPr lang="es-ES" sz="2400" b="1" u="sng" dirty="0"/>
              <a:t>En caso de tener un problema de índole académico</a:t>
            </a:r>
          </a:p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chemeClr val="tx2">
                    <a:lumMod val="75000"/>
                  </a:schemeClr>
                </a:solidFill>
              </a:rPr>
              <a:t>1) </a:t>
            </a:r>
            <a:r>
              <a:rPr lang="es-E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Llamar a la escuela- Pedir entrevista                -                            TODA situación es </a:t>
            </a:r>
            <a:r>
              <a:rPr lang="es-E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IMPORTANTE</a:t>
            </a:r>
            <a:r>
              <a:rPr lang="es-E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En caso de ausentismo y cuando hay una situación de indisciplina. </a:t>
            </a:r>
            <a:endParaRPr lang="es-ES" sz="3000" dirty="0"/>
          </a:p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2400" b="1" u="sng" dirty="0">
                <a:solidFill>
                  <a:schemeClr val="accent2">
                    <a:lumMod val="75000"/>
                  </a:schemeClr>
                </a:solidFill>
              </a:rPr>
              <a:t>Parte académica</a:t>
            </a:r>
            <a:r>
              <a:rPr lang="es-ES" b="1" u="sng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s-ES_tradnl" dirty="0">
                <a:solidFill>
                  <a:srgbClr val="002060"/>
                </a:solidFill>
                <a:latin typeface="Calibri" panose="020F0502020204030204" pitchFamily="34" charset="0"/>
              </a:rPr>
              <a:t>   </a:t>
            </a:r>
            <a:r>
              <a:rPr lang="es-ES_tradnl" dirty="0">
                <a:latin typeface="Calibri" panose="020F0502020204030204" pitchFamily="34" charset="0"/>
              </a:rPr>
              <a:t>Cada Espacio Curricular se aprueba con 6 (seis)     </a:t>
            </a:r>
          </a:p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_tradnl" dirty="0">
                <a:latin typeface="Calibri" panose="020F0502020204030204" pitchFamily="34" charset="0"/>
              </a:rPr>
              <a:t>                                              Notificación escrita firmada por los papás para rendir. </a:t>
            </a:r>
          </a:p>
          <a:p>
            <a:pPr lvl="1"/>
            <a:r>
              <a:rPr lang="es-ES_tradnl" dirty="0">
                <a:latin typeface="Calibri" panose="020F0502020204030204" pitchFamily="34" charset="0"/>
              </a:rPr>
              <a:t>                                            Se tomará una integrativa en el último trimestre  </a:t>
            </a:r>
          </a:p>
          <a:p>
            <a:pPr lvl="1"/>
            <a:r>
              <a:rPr lang="es-ES_tradnl" dirty="0">
                <a:latin typeface="Calibri" panose="020F0502020204030204" pitchFamily="34" charset="0"/>
              </a:rPr>
              <a:t>                                            PRT del Tercer trimestre: Rinde la Integrativa</a:t>
            </a:r>
          </a:p>
          <a:p>
            <a:pPr lvl="1"/>
            <a:r>
              <a:rPr lang="es-ES_tradnl" sz="2000" b="1" u="sng" dirty="0">
                <a:solidFill>
                  <a:schemeClr val="accent4"/>
                </a:solidFill>
                <a:latin typeface="Calibri" panose="020F0502020204030204" pitchFamily="34" charset="0"/>
              </a:rPr>
              <a:t>Diciembre</a:t>
            </a:r>
            <a:r>
              <a:rPr lang="es-ES_tradnl" sz="2000" dirty="0">
                <a:latin typeface="Calibri" panose="020F0502020204030204" pitchFamily="34" charset="0"/>
              </a:rPr>
              <a:t> sólo se rinden trimestres no aprobados   - </a:t>
            </a:r>
            <a:r>
              <a:rPr lang="es-ES_tradnl" sz="20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Febrero</a:t>
            </a:r>
            <a:r>
              <a:rPr lang="es-ES_tradnl" sz="2000" dirty="0">
                <a:latin typeface="Calibri" panose="020F0502020204030204" pitchFamily="34" charset="0"/>
              </a:rPr>
              <a:t> es la instancia académica para rendir la materia  </a:t>
            </a:r>
          </a:p>
          <a:p>
            <a:pPr lvl="1"/>
            <a:r>
              <a:rPr lang="es-ES_tradnl" sz="2000" dirty="0">
                <a:latin typeface="Calibri" panose="020F0502020204030204" pitchFamily="34" charset="0"/>
              </a:rPr>
              <a:t>                                                                                                                 completa.</a:t>
            </a:r>
          </a:p>
          <a:p>
            <a:pPr lvl="1">
              <a:lnSpc>
                <a:spcPts val="28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08328DB-6000-4482-A4D9-3E6FDD964BEB}"/>
              </a:ext>
            </a:extLst>
          </p:cNvPr>
          <p:cNvSpPr txBox="1"/>
          <p:nvPr/>
        </p:nvSpPr>
        <p:spPr>
          <a:xfrm>
            <a:off x="6454452" y="2492896"/>
            <a:ext cx="60933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dirty="0"/>
              <a:t>¡MUCHAS GRACIAS!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5ABCE41-6A27-410C-8D29-CF5FC44B2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0" y="44624"/>
            <a:ext cx="6576391" cy="669674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E83DA6D-2FC9-4107-AFA3-FD22E1496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2255" y="5229200"/>
            <a:ext cx="1726775" cy="172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29500_TF02804846_TF02804846" id="{65FD6923-A55A-4D8A-AB6E-792F5126A260}" vid="{862C69AA-365A-4DD1-97BC-168A1699736E}"/>
    </a:ext>
  </a:extLst>
</a:theme>
</file>

<file path=ppt/theme/theme2.xml><?xml version="1.0" encoding="utf-8"?>
<a:theme xmlns:a="http://schemas.openxmlformats.org/drawingml/2006/main" name="Tema d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pizarra para el ámbito educativo (panorámica)</Template>
  <TotalTime>61</TotalTime>
  <Words>380</Words>
  <Application>Microsoft Office PowerPoint</Application>
  <PresentationFormat>Personalizado</PresentationFormat>
  <Paragraphs>87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Pizarra 16 x 9</vt:lpstr>
      <vt:lpstr>REUNIÓN DE SEGUNDO AÑO  A-B-C    2022 </vt:lpstr>
      <vt:lpstr>¡Bienvenidos!</vt:lpstr>
      <vt:lpstr>Horarios – Preceptor - Gabinete</vt:lpstr>
      <vt:lpstr>Para tener en cuenta… </vt:lpstr>
      <vt:lpstr>Fechas importantes</vt:lpstr>
      <vt:lpstr>Información sobre cómo nos comunicamos</vt:lpstr>
      <vt:lpstr>Cómo trabajamos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SEGUNDO AÑO  A-B-C    2022</dc:title>
  <dc:creator>Nano</dc:creator>
  <cp:lastModifiedBy>Luffi</cp:lastModifiedBy>
  <cp:revision>2</cp:revision>
  <dcterms:created xsi:type="dcterms:W3CDTF">2022-04-04T19:43:23Z</dcterms:created>
  <dcterms:modified xsi:type="dcterms:W3CDTF">2022-04-08T14:02:58Z</dcterms:modified>
</cp:coreProperties>
</file>