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182" autoAdjust="0"/>
  </p:normalViewPr>
  <p:slideViewPr>
    <p:cSldViewPr showGuides="1">
      <p:cViewPr varScale="1">
        <p:scale>
          <a:sx n="100" d="100"/>
          <a:sy n="100" d="100"/>
        </p:scale>
        <p:origin x="84" y="43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25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handoutMaster" Target="handoutMasters/handoutMaster1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Relationship Id="rId14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581445-4071-4DA6-807C-9B9D9EE2AFE0}" type="datetime1">
              <a:rPr lang="es-ES" smtClean="0">
                <a:solidFill>
                  <a:schemeClr val="tx2"/>
                </a:solidFill>
              </a:rPr>
              <a:t>22/04/2022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72B92B9-0BD8-4AB2-AA33-BC48A23B8A04}" type="datetime1">
              <a:rPr lang="es-ES" noProof="0" smtClean="0"/>
              <a:t>22/04/2022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84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402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24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326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agen 8" descr="Libros apilad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702738-2322-469A-B933-AE0528DCDF1B}" type="datetime1">
              <a:rPr lang="es-ES" noProof="0" smtClean="0"/>
              <a:t>22/04/2022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F88A1-5E51-4CC2-8EE5-868FD055FEFE}" type="datetime1">
              <a:rPr lang="es-ES" noProof="0" smtClean="0"/>
              <a:t>22/04/2022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A0803-D2E9-4E0C-BEA2-45E85428BC63}" type="datetime1">
              <a:rPr lang="es-ES" noProof="0" smtClean="0"/>
              <a:t>22/04/2022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59B34-6A7F-44E9-B09D-AB0102A7D0C8}" type="datetime1">
              <a:rPr lang="es-ES" noProof="0" smtClean="0"/>
              <a:t>22/04/2022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Libros apilad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33840-35B2-40B4-858E-99081AF3E99C}" type="datetime1">
              <a:rPr lang="es-ES" noProof="0" smtClean="0"/>
              <a:t>22/04/2022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8" rtl="0"/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67B639-8212-42BD-8C4D-B9F216AE9493}" type="datetime1">
              <a:rPr lang="es-ES" noProof="0" smtClean="0"/>
              <a:t>22/04/2022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D8850-0FEB-4D45-A71C-77139FFD196F}" type="datetime1">
              <a:rPr lang="es-ES" noProof="0" smtClean="0"/>
              <a:t>22/04/2022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1D217-6800-4023-BB72-23C2D8C44CAB}" type="datetime1">
              <a:rPr lang="es-ES" noProof="0" smtClean="0"/>
              <a:t>22/04/2022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3839D-3825-4B11-9F35-9863CC1E705D}" type="datetime1">
              <a:rPr lang="es-ES" noProof="0" smtClean="0"/>
              <a:t>22/04/2022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E77C8-ECB9-43A2-B866-9F93B70412AD}" type="datetime1">
              <a:rPr lang="es-ES" noProof="0" smtClean="0"/>
              <a:t>22/04/2022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EE502-D2E0-483E-B7B5-55E2E3202334}" type="datetime1">
              <a:rPr lang="es-ES" noProof="0" smtClean="0"/>
              <a:t>22/04/2022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9A194EE-8823-4C71-9F2B-FC48C0496596}" type="datetime1">
              <a:rPr lang="es-ES" noProof="0" smtClean="0"/>
              <a:t>22/04/2022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image" Target="../media/image9.emf" /><Relationship Id="rId4" Type="http://schemas.openxmlformats.org/officeDocument/2006/relationships/image" Target="../media/image8.em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sz="5400" b="1" dirty="0"/>
              <a:t>¡Bienvenidos!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654252" y="4927600"/>
            <a:ext cx="7488832" cy="124460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Escuela Modelo de San Juan Secundaria</a:t>
            </a:r>
            <a:br>
              <a:rPr lang="es-ES" dirty="0"/>
            </a:br>
            <a:r>
              <a:rPr lang="es-ES" dirty="0"/>
              <a:t>21 de Abril del 2022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72CA6F-582F-40F5-9A9F-2C716F8EB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805" y="0"/>
            <a:ext cx="1896020" cy="18960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F22306F-9D2A-4975-ACD5-6B040C153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26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Horarios – Preceptor - Gabinete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308600"/>
          </a:xfrm>
        </p:spPr>
        <p:txBody>
          <a:bodyPr rtlCol="0">
            <a:normAutofit fontScale="47500" lnSpcReduction="20000"/>
          </a:bodyPr>
          <a:lstStyle/>
          <a:p>
            <a:pPr lvl="1" rtl="0"/>
            <a:r>
              <a:rPr lang="es-ES" sz="4000" dirty="0"/>
              <a:t>Preceptor de tercer año es: Luciana Olivieri</a:t>
            </a:r>
          </a:p>
          <a:p>
            <a:pPr lvl="1" rtl="0"/>
            <a:r>
              <a:rPr lang="es-ES" sz="4000" dirty="0"/>
              <a:t>Horarios</a:t>
            </a:r>
          </a:p>
          <a:p>
            <a:pPr lvl="1" rtl="0"/>
            <a:endParaRPr lang="es-ES" sz="3400" dirty="0"/>
          </a:p>
          <a:p>
            <a:pPr lvl="1" rtl="0"/>
            <a:endParaRPr lang="es-ES" sz="3400" dirty="0"/>
          </a:p>
          <a:p>
            <a:pPr lvl="1" rtl="0"/>
            <a:endParaRPr lang="es-ES" sz="3400" dirty="0"/>
          </a:p>
          <a:p>
            <a:pPr lvl="1" rtl="0"/>
            <a:endParaRPr lang="es-ES" sz="3400" dirty="0"/>
          </a:p>
          <a:p>
            <a:pPr lvl="1" rtl="0"/>
            <a:endParaRPr lang="es-ES" sz="3400" dirty="0"/>
          </a:p>
          <a:p>
            <a:pPr lvl="1" rtl="0"/>
            <a:endParaRPr lang="es-ES" sz="3400" dirty="0"/>
          </a:p>
          <a:p>
            <a:pPr lvl="1" rtl="0"/>
            <a:endParaRPr lang="es-ES" sz="3400" dirty="0"/>
          </a:p>
          <a:p>
            <a:pPr marL="426645" lvl="1" indent="0" rtl="0">
              <a:buNone/>
            </a:pPr>
            <a:endParaRPr lang="es-ES" sz="3400" dirty="0"/>
          </a:p>
          <a:p>
            <a:pPr lvl="1" rtl="0"/>
            <a:r>
              <a:rPr lang="es-ES" sz="4000" dirty="0"/>
              <a:t>Horas extras en matemática e inglés- y </a:t>
            </a:r>
          </a:p>
          <a:p>
            <a:pPr marL="426645" lvl="1" indent="0" rtl="0">
              <a:buNone/>
            </a:pPr>
            <a:r>
              <a:rPr lang="es-ES" sz="4000" dirty="0"/>
              <a:t>               taller de gestión de opción institucional</a:t>
            </a:r>
          </a:p>
          <a:p>
            <a:pPr marL="426645" lvl="1" indent="0" rtl="0">
              <a:buNone/>
            </a:pPr>
            <a:endParaRPr lang="es-ES" sz="4000" dirty="0"/>
          </a:p>
          <a:p>
            <a:pPr lvl="1" rtl="0"/>
            <a:r>
              <a:rPr lang="es-419" sz="4000" dirty="0"/>
              <a:t>Gabinete - ¿quién conforma el equipo?  ROL</a:t>
            </a:r>
          </a:p>
          <a:p>
            <a:pPr marL="426645" lvl="1" indent="0" rtl="0">
              <a:buNone/>
            </a:pPr>
            <a:r>
              <a:rPr lang="es-ES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4C5351-28A0-4681-8CB1-634C4BDC8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54" y="2211152"/>
            <a:ext cx="3816861" cy="24356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07AC33-F602-4A84-8F0E-B693146D6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893" y="1778788"/>
            <a:ext cx="3887995" cy="2382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1C3B8A-654D-4E45-87E4-2D85F6DA5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131" y="4193419"/>
            <a:ext cx="3862620" cy="23827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53BDECF-1E6E-4B49-BBBF-4DF4EAF43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819" y="-68894"/>
            <a:ext cx="189602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2221" y="116632"/>
            <a:ext cx="9788763" cy="924520"/>
          </a:xfrm>
        </p:spPr>
        <p:txBody>
          <a:bodyPr rtlCol="0"/>
          <a:lstStyle/>
          <a:p>
            <a:pPr rtl="0"/>
            <a:r>
              <a:rPr lang="es-ES" sz="4400" dirty="0"/>
              <a:t>Fechas importantes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0239EC-35E9-4003-833E-5D844910CD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1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1402" y="1412776"/>
            <a:ext cx="7406020" cy="447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CBD4C3A-EDF7-4854-90C0-7F13DA797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844" y="0"/>
            <a:ext cx="189602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sz="4400" dirty="0"/>
              <a:t>Información sobre cómo nos comunicamos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9796" y="1556792"/>
            <a:ext cx="10724867" cy="5112568"/>
          </a:xfrm>
        </p:spPr>
        <p:txBody>
          <a:bodyPr rtlCol="0">
            <a:normAutofit fontScale="70000" lnSpcReduction="20000"/>
          </a:bodyPr>
          <a:lstStyle/>
          <a:p>
            <a:pPr algn="l" rtl="0">
              <a:lnSpc>
                <a:spcPts val="2800"/>
              </a:lnSpc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Alumnos en Línea- AEL vinculado </a:t>
            </a:r>
            <a:r>
              <a:rPr lang="es-E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 NODOS</a:t>
            </a:r>
          </a:p>
          <a:p>
            <a:r>
              <a:rPr lang="es-AR" sz="2400" dirty="0">
                <a:latin typeface="Arial Black" panose="020B0A04020102020204" pitchFamily="34" charset="0"/>
              </a:rPr>
              <a:t>                       Notas en cada Espacio Curricular</a:t>
            </a:r>
          </a:p>
          <a:p>
            <a:r>
              <a:rPr lang="es-AR" sz="2400" dirty="0">
                <a:latin typeface="Arial Black" panose="020B0A04020102020204" pitchFamily="34" charset="0"/>
              </a:rPr>
              <a:t>                       Inasistencias </a:t>
            </a:r>
          </a:p>
          <a:p>
            <a:r>
              <a:rPr lang="es-AR" sz="2400" dirty="0">
                <a:latin typeface="Arial Black" panose="020B0A04020102020204" pitchFamily="34" charset="0"/>
              </a:rPr>
              <a:t>                       Llamados de atención- se comunicarán por medios de NODOS</a:t>
            </a:r>
          </a:p>
          <a:p>
            <a:r>
              <a:rPr lang="es-A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Continuaremos trabajando con </a:t>
            </a:r>
            <a:r>
              <a:rPr lang="es-AR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Classroom</a:t>
            </a:r>
            <a:r>
              <a:rPr lang="es-A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AR" sz="2400" dirty="0">
                <a:latin typeface="Arial Black" panose="020B0A04020102020204" pitchFamily="34" charset="0"/>
              </a:rPr>
              <a:t>- Es importante acompañar y orientar</a:t>
            </a:r>
          </a:p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Comunicación por medio de NODOS 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s-ES" sz="2400" dirty="0">
                <a:latin typeface="Arial Black" panose="020B0A04020102020204" pitchFamily="34" charset="0"/>
              </a:rPr>
              <a:t>Sistema de comunicación </a:t>
            </a:r>
            <a:r>
              <a:rPr lang="es-ES" sz="2400" dirty="0" err="1">
                <a:latin typeface="Arial Black" panose="020B0A04020102020204" pitchFamily="34" charset="0"/>
              </a:rPr>
              <a:t>on</a:t>
            </a:r>
            <a:r>
              <a:rPr lang="es-ES" sz="2400" dirty="0">
                <a:latin typeface="Arial Black" panose="020B0A04020102020204" pitchFamily="34" charset="0"/>
              </a:rPr>
              <a:t> line.</a:t>
            </a:r>
          </a:p>
          <a:p>
            <a:r>
              <a:rPr lang="es-ES" sz="2400" dirty="0">
                <a:latin typeface="Arial Black" panose="020B0A04020102020204" pitchFamily="34" charset="0"/>
              </a:rPr>
              <a:t>         Comunicación inmediata al celular: Directivos – Preceptores - Profesores</a:t>
            </a:r>
          </a:p>
          <a:p>
            <a:r>
              <a:rPr lang="es-ES" sz="2400" dirty="0">
                <a:latin typeface="Arial Black" panose="020B0A04020102020204" pitchFamily="34" charset="0"/>
              </a:rPr>
              <a:t>                                                                     Autorizaciones - Información-  </a:t>
            </a:r>
          </a:p>
          <a:p>
            <a:r>
              <a:rPr lang="es-ES" sz="2400" dirty="0">
                <a:latin typeface="Arial Black" panose="020B0A04020102020204" pitchFamily="34" charset="0"/>
              </a:rPr>
              <a:t>                                                                     Comunicaciones diarias</a:t>
            </a:r>
          </a:p>
          <a:p>
            <a:r>
              <a:rPr lang="es-ES" sz="3400" dirty="0">
                <a:latin typeface="Arial Black" panose="020B0A04020102020204" pitchFamily="34" charset="0"/>
              </a:rPr>
              <a:t>           soporte@e-nodos.com</a:t>
            </a:r>
          </a:p>
          <a:p>
            <a:pPr rtl="0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3D7085-32A3-4EF8-96A2-2A7DCC9EE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884" y="2636912"/>
            <a:ext cx="615749" cy="6157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7D1821-20AB-427E-B079-736A57365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99" y="-173310"/>
            <a:ext cx="189602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5735" y="116632"/>
            <a:ext cx="10157354" cy="852512"/>
          </a:xfrm>
        </p:spPr>
        <p:txBody>
          <a:bodyPr rtlCol="0"/>
          <a:lstStyle/>
          <a:p>
            <a:pPr rtl="0"/>
            <a:r>
              <a:rPr lang="es-ES" sz="3600" dirty="0"/>
              <a:t>Información sobre cómo actuar en caso de: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9796" y="1052736"/>
            <a:ext cx="10724867" cy="5805264"/>
          </a:xfrm>
        </p:spPr>
        <p:txBody>
          <a:bodyPr rtlCol="0">
            <a:normAutofit/>
          </a:bodyPr>
          <a:lstStyle/>
          <a:p>
            <a:pPr marL="0" indent="0" rtl="0">
              <a:lnSpc>
                <a:spcPts val="2800"/>
              </a:lnSpc>
              <a:buNone/>
            </a:pPr>
            <a:r>
              <a:rPr lang="es-ES" b="1" u="sng" dirty="0"/>
              <a:t>T</a:t>
            </a:r>
            <a:r>
              <a:rPr lang="es-ES" sz="2400" b="1" u="sng" dirty="0"/>
              <a:t>ener un problema de índole académico</a:t>
            </a:r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Llamar a la escuela- Pedir entrevista</a:t>
            </a:r>
            <a:r>
              <a:rPr lang="es-E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</a:t>
            </a:r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TODA situación es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IMPORTANTE</a:t>
            </a:r>
            <a:r>
              <a:rPr lang="es-E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 rtl="0">
              <a:lnSpc>
                <a:spcPts val="2800"/>
              </a:lnSpc>
              <a:buNone/>
            </a:pPr>
            <a:r>
              <a:rPr lang="es-ES" sz="2400" b="1" u="sng" dirty="0"/>
              <a:t>En caso de ausentismo y cuando hay una situación de indisciplina. </a:t>
            </a:r>
            <a:endParaRPr lang="es-ES" sz="3000" b="1" u="sng" dirty="0"/>
          </a:p>
          <a:p>
            <a:pPr marL="0" indent="0" rtl="0">
              <a:lnSpc>
                <a:spcPts val="2800"/>
              </a:lnSpc>
              <a:buNone/>
            </a:pPr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</a:rPr>
              <a:t>Parte académica</a:t>
            </a:r>
            <a:r>
              <a:rPr lang="es-ES" b="1" u="sng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s-ES_tradnl" dirty="0">
                <a:solidFill>
                  <a:srgbClr val="002060"/>
                </a:solidFill>
                <a:latin typeface="Calibri" panose="020F0502020204030204" pitchFamily="34" charset="0"/>
              </a:rPr>
              <a:t>   </a:t>
            </a:r>
            <a:r>
              <a:rPr lang="es-ES_tradnl" dirty="0">
                <a:latin typeface="Calibri" panose="020F0502020204030204" pitchFamily="34" charset="0"/>
              </a:rPr>
              <a:t>Cada Espacio Curricular se aprueba con 6 (seis)     </a:t>
            </a:r>
          </a:p>
          <a:p>
            <a:pPr marL="0" indent="0" rtl="0">
              <a:lnSpc>
                <a:spcPts val="2800"/>
              </a:lnSpc>
              <a:buNone/>
            </a:pPr>
            <a:r>
              <a:rPr lang="es-ES_tradnl" dirty="0">
                <a:latin typeface="Calibri" panose="020F0502020204030204" pitchFamily="34" charset="0"/>
              </a:rPr>
              <a:t>     Notificación escrita firmada por los papás para rendir. </a:t>
            </a:r>
          </a:p>
          <a:p>
            <a:pPr lvl="1"/>
            <a:r>
              <a:rPr lang="es-ES_tradnl" dirty="0">
                <a:latin typeface="Calibri" panose="020F0502020204030204" pitchFamily="34" charset="0"/>
              </a:rPr>
              <a:t>                                            Se tomará una integrativa en el último trimestre  </a:t>
            </a:r>
          </a:p>
          <a:p>
            <a:pPr lvl="1"/>
            <a:r>
              <a:rPr lang="es-ES_tradnl" dirty="0">
                <a:latin typeface="Calibri" panose="020F0502020204030204" pitchFamily="34" charset="0"/>
              </a:rPr>
              <a:t>                                            PRT del Tercer trimestre: Rinde la Integrativa</a:t>
            </a:r>
          </a:p>
          <a:p>
            <a:pPr marL="426645" lvl="1" indent="0">
              <a:buNone/>
            </a:pPr>
            <a:r>
              <a:rPr lang="es-ES_tradnl" sz="2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Diciembre</a:t>
            </a:r>
            <a:r>
              <a:rPr lang="es-ES_tradnl" sz="2000" dirty="0">
                <a:latin typeface="Calibri" panose="020F0502020204030204" pitchFamily="34" charset="0"/>
              </a:rPr>
              <a:t> sólo se rinden trimestres no aprobados   - </a:t>
            </a:r>
            <a:r>
              <a:rPr lang="es-ES_tradnl" sz="20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Febrero</a:t>
            </a:r>
            <a:r>
              <a:rPr lang="es-ES_tradnl" sz="2000" dirty="0">
                <a:latin typeface="Calibri" panose="020F0502020204030204" pitchFamily="34" charset="0"/>
              </a:rPr>
              <a:t> es la instancia académica para </a:t>
            </a:r>
          </a:p>
          <a:p>
            <a:pPr marL="426645" lvl="1" indent="0">
              <a:buNone/>
            </a:pPr>
            <a:r>
              <a:rPr lang="es-ES_tradnl" dirty="0">
                <a:latin typeface="Calibri" panose="020F0502020204030204" pitchFamily="34" charset="0"/>
              </a:rPr>
              <a:t>                                                                                                                </a:t>
            </a:r>
            <a:r>
              <a:rPr lang="es-ES_tradnl" sz="2000" dirty="0">
                <a:latin typeface="Calibri" panose="020F0502020204030204" pitchFamily="34" charset="0"/>
              </a:rPr>
              <a:t>rendir la materia completa.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D0A232-F017-4AC1-88DE-24587A7E4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673" y="5389861"/>
            <a:ext cx="1535980" cy="15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3892" y="1859707"/>
            <a:ext cx="9361040" cy="1584176"/>
          </a:xfrm>
        </p:spPr>
        <p:txBody>
          <a:bodyPr rtlCol="0">
            <a:noAutofit/>
          </a:bodyPr>
          <a:lstStyle/>
          <a:p>
            <a:pPr rtl="0"/>
            <a:r>
              <a:rPr lang="es-ES" sz="7200" dirty="0"/>
              <a:t>¿Alguna pregunta?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DF6548-C4EF-400E-B687-779F768F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892" y="17909"/>
            <a:ext cx="1536325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DC9E2-28C1-4628-A5ED-264FB0EE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05" y="152636"/>
            <a:ext cx="5760640" cy="65527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6DA174-8EED-4747-BDDD-833258580F00}"/>
              </a:ext>
            </a:extLst>
          </p:cNvPr>
          <p:cNvSpPr txBox="1"/>
          <p:nvPr/>
        </p:nvSpPr>
        <p:spPr>
          <a:xfrm>
            <a:off x="6125245" y="2924944"/>
            <a:ext cx="5760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/>
              <a:t>¡MUCHAS GRACIAS!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FF18E0-D024-485F-B827-94D8799E7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25" y="152264"/>
            <a:ext cx="1542422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ción de la inauguración de la cl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607_TF03460507.potx" id="{978D668A-BDEA-4F1E-861A-D5C14E1146B1}" vid="{DFF3A27C-A7BB-42EB-81B2-D360AF170E9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puertas abiertas de clase</Template>
  <TotalTime>54</TotalTime>
  <Words>242</Words>
  <Application>Microsoft Office PowerPoint</Application>
  <PresentationFormat>Personalizado</PresentationFormat>
  <Paragraphs>49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Presentación de la inauguración de la clase</vt:lpstr>
      <vt:lpstr>¡Bienvenidos!</vt:lpstr>
      <vt:lpstr>Horarios – Preceptor - Gabinete</vt:lpstr>
      <vt:lpstr>Fechas importantes</vt:lpstr>
      <vt:lpstr>Información sobre cómo nos comunicamos</vt:lpstr>
      <vt:lpstr>Información sobre cómo actuar en caso de:</vt:lpstr>
      <vt:lpstr>¿Alguna pregunta?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¡Bienvenidos!</dc:title>
  <dc:creator>Nano</dc:creator>
  <cp:lastModifiedBy>cintiaraigon@escuelamodelo.edu.ar</cp:lastModifiedBy>
  <cp:revision>3</cp:revision>
  <dcterms:created xsi:type="dcterms:W3CDTF">2022-04-19T19:35:56Z</dcterms:created>
  <dcterms:modified xsi:type="dcterms:W3CDTF">2022-04-22T11:02:29Z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