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sldIdLst>
    <p:sldId id="256" r:id="rId2"/>
    <p:sldId id="292" r:id="rId3"/>
    <p:sldId id="257" r:id="rId4"/>
    <p:sldId id="268" r:id="rId5"/>
    <p:sldId id="258" r:id="rId6"/>
    <p:sldId id="276" r:id="rId7"/>
    <p:sldId id="269" r:id="rId8"/>
    <p:sldId id="259" r:id="rId9"/>
    <p:sldId id="288" r:id="rId10"/>
    <p:sldId id="289" r:id="rId11"/>
    <p:sldId id="290" r:id="rId12"/>
    <p:sldId id="277" r:id="rId13"/>
    <p:sldId id="291" r:id="rId14"/>
    <p:sldId id="282" r:id="rId15"/>
    <p:sldId id="260" r:id="rId16"/>
    <p:sldId id="285" r:id="rId17"/>
    <p:sldId id="286" r:id="rId18"/>
    <p:sldId id="287" r:id="rId19"/>
    <p:sldId id="293" r:id="rId20"/>
    <p:sldId id="294" r:id="rId21"/>
    <p:sldId id="261" r:id="rId22"/>
    <p:sldId id="262" r:id="rId23"/>
    <p:sldId id="263" r:id="rId24"/>
    <p:sldId id="264" r:id="rId25"/>
    <p:sldId id="295" r:id="rId26"/>
    <p:sldId id="272" r:id="rId27"/>
    <p:sldId id="273" r:id="rId28"/>
    <p:sldId id="274" r:id="rId29"/>
    <p:sldId id="275" r:id="rId30"/>
    <p:sldId id="296" r:id="rId31"/>
    <p:sldId id="265" r:id="rId32"/>
    <p:sldId id="278" r:id="rId33"/>
    <p:sldId id="279" r:id="rId34"/>
    <p:sldId id="280" r:id="rId35"/>
    <p:sldId id="281" r:id="rId3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7727E-3B36-47BF-8919-80F6B952157D}" type="datetimeFigureOut">
              <a:rPr lang="es-AR" smtClean="0"/>
              <a:pPr/>
              <a:t>28/04/2022</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98F54-FD6C-4870-96C8-33565CA8A6C9}" type="slidenum">
              <a:rPr lang="es-AR" smtClean="0"/>
              <a:pPr/>
              <a:t>‹Nº›</a:t>
            </a:fld>
            <a:endParaRPr lang="es-AR" dirty="0"/>
          </a:p>
        </p:txBody>
      </p:sp>
    </p:spTree>
    <p:extLst>
      <p:ext uri="{BB962C8B-B14F-4D97-AF65-F5344CB8AC3E}">
        <p14:creationId xmlns:p14="http://schemas.microsoft.com/office/powerpoint/2010/main" val="300152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8A698F54-FD6C-4870-96C8-33565CA8A6C9}" type="slidenum">
              <a:rPr lang="es-AR" smtClean="0"/>
              <a:pPr/>
              <a:t>3</a:t>
            </a:fld>
            <a:endParaRPr lang="es-AR" dirty="0"/>
          </a:p>
        </p:txBody>
      </p:sp>
    </p:spTree>
    <p:extLst>
      <p:ext uri="{BB962C8B-B14F-4D97-AF65-F5344CB8AC3E}">
        <p14:creationId xmlns:p14="http://schemas.microsoft.com/office/powerpoint/2010/main" val="416420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8A698F54-FD6C-4870-96C8-33565CA8A6C9}" type="slidenum">
              <a:rPr lang="es-AR" smtClean="0"/>
              <a:pPr/>
              <a:t>8</a:t>
            </a:fld>
            <a:endParaRPr lang="es-AR" dirty="0"/>
          </a:p>
        </p:txBody>
      </p:sp>
    </p:spTree>
    <p:extLst>
      <p:ext uri="{BB962C8B-B14F-4D97-AF65-F5344CB8AC3E}">
        <p14:creationId xmlns:p14="http://schemas.microsoft.com/office/powerpoint/2010/main" val="3489800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31436CE-8533-4A9C-9EF7-3BB19A6C37F7}" type="datetimeFigureOut">
              <a:rPr lang="es-AR" smtClean="0"/>
              <a:pPr/>
              <a:t>28/04/2022</a:t>
            </a:fld>
            <a:endParaRPr lang="es-AR" dirty="0"/>
          </a:p>
        </p:txBody>
      </p:sp>
      <p:sp>
        <p:nvSpPr>
          <p:cNvPr id="5" name="Footer Placeholder 4"/>
          <p:cNvSpPr>
            <a:spLocks noGrp="1"/>
          </p:cNvSpPr>
          <p:nvPr>
            <p:ph type="ftr" sz="quarter" idx="11"/>
          </p:nvPr>
        </p:nvSpPr>
        <p:spPr>
          <a:xfrm>
            <a:off x="1174044" y="5357592"/>
            <a:ext cx="5034845" cy="365125"/>
          </a:xfrm>
        </p:spPr>
        <p:txBody>
          <a:bodyPr/>
          <a:lstStyle/>
          <a:p>
            <a:endParaRPr lang="es-AR"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88B147C9-1865-47DB-9F49-664D95332575}" type="slidenum">
              <a:rPr lang="es-AR" smtClean="0"/>
              <a:pPr/>
              <a:t>‹Nº›</a:t>
            </a:fld>
            <a:endParaRPr lang="es-AR"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checke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88B147C9-1865-47DB-9F49-664D95332575}" type="slidenum">
              <a:rPr lang="es-AR" smtClean="0"/>
              <a:pPr/>
              <a:t>‹Nº›</a:t>
            </a:fld>
            <a:endParaRPr lang="es-AR"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checke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436CE-8533-4A9C-9EF7-3BB19A6C37F7}" type="datetimeFigureOut">
              <a:rPr lang="es-AR" smtClean="0"/>
              <a:pPr/>
              <a:t>28/04/2022</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731436CE-8533-4A9C-9EF7-3BB19A6C37F7}" type="datetimeFigureOut">
              <a:rPr lang="es-AR" smtClean="0"/>
              <a:pPr/>
              <a:t>28/04/2022</a:t>
            </a:fld>
            <a:endParaRPr lang="es-AR" dirty="0"/>
          </a:p>
        </p:txBody>
      </p:sp>
      <p:sp>
        <p:nvSpPr>
          <p:cNvPr id="6" name="Footer Placeholder 5"/>
          <p:cNvSpPr>
            <a:spLocks noGrp="1"/>
          </p:cNvSpPr>
          <p:nvPr>
            <p:ph type="ftr" sz="quarter" idx="11"/>
          </p:nvPr>
        </p:nvSpPr>
        <p:spPr>
          <a:xfrm rot="-60000">
            <a:off x="914554" y="5829261"/>
            <a:ext cx="3522607" cy="365125"/>
          </a:xfrm>
        </p:spPr>
        <p:txBody>
          <a:bodyPr/>
          <a:lstStyle/>
          <a:p>
            <a:endParaRPr lang="es-AR" dirty="0"/>
          </a:p>
        </p:txBody>
      </p:sp>
      <p:sp>
        <p:nvSpPr>
          <p:cNvPr id="7" name="Slide Number Placeholder 6"/>
          <p:cNvSpPr>
            <a:spLocks noGrp="1"/>
          </p:cNvSpPr>
          <p:nvPr>
            <p:ph type="sldNum" sz="quarter" idx="12"/>
          </p:nvPr>
        </p:nvSpPr>
        <p:spPr>
          <a:xfrm rot="60000">
            <a:off x="7557313" y="5896961"/>
            <a:ext cx="554023" cy="365125"/>
          </a:xfrm>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731436CE-8533-4A9C-9EF7-3BB19A6C37F7}" type="datetimeFigureOut">
              <a:rPr lang="es-AR" smtClean="0"/>
              <a:pPr/>
              <a:t>28/04/2022</a:t>
            </a:fld>
            <a:endParaRPr lang="es-AR" dirty="0"/>
          </a:p>
        </p:txBody>
      </p:sp>
      <p:sp>
        <p:nvSpPr>
          <p:cNvPr id="6" name="Footer Placeholder 5"/>
          <p:cNvSpPr>
            <a:spLocks noGrp="1"/>
          </p:cNvSpPr>
          <p:nvPr>
            <p:ph type="ftr" sz="quarter" idx="11"/>
          </p:nvPr>
        </p:nvSpPr>
        <p:spPr>
          <a:xfrm rot="-60000">
            <a:off x="914569" y="5831037"/>
            <a:ext cx="3319043" cy="365125"/>
          </a:xfrm>
        </p:spPr>
        <p:txBody>
          <a:bodyPr/>
          <a:lstStyle/>
          <a:p>
            <a:endParaRPr lang="es-AR" dirty="0"/>
          </a:p>
        </p:txBody>
      </p:sp>
      <p:sp>
        <p:nvSpPr>
          <p:cNvPr id="7" name="Slide Number Placeholder 6"/>
          <p:cNvSpPr>
            <a:spLocks noGrp="1"/>
          </p:cNvSpPr>
          <p:nvPr>
            <p:ph type="sldNum" sz="quarter" idx="12"/>
          </p:nvPr>
        </p:nvSpPr>
        <p:spPr>
          <a:xfrm rot="60000">
            <a:off x="7562089" y="5900026"/>
            <a:ext cx="554023" cy="365125"/>
          </a:xfrm>
        </p:spPr>
        <p:txBody>
          <a:bodyPr/>
          <a:lstStyle/>
          <a:p>
            <a:fld id="{88B147C9-1865-47DB-9F49-664D95332575}" type="slidenum">
              <a:rPr lang="es-AR" smtClean="0"/>
              <a:pPr/>
              <a:t>‹Nº›</a:t>
            </a:fld>
            <a:endParaRPr lang="es-AR" dirty="0"/>
          </a:p>
        </p:txBody>
      </p:sp>
    </p:spTree>
  </p:cSld>
  <p:clrMapOvr>
    <a:masterClrMapping/>
  </p:clrMapOvr>
  <p:transition>
    <p:checke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31436CE-8533-4A9C-9EF7-3BB19A6C37F7}" type="datetimeFigureOut">
              <a:rPr lang="es-AR" smtClean="0"/>
              <a:pPr/>
              <a:t>28/04/2022</a:t>
            </a:fld>
            <a:endParaRPr lang="es-AR"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AR"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88B147C9-1865-47DB-9F49-664D95332575}" type="slidenum">
              <a:rPr lang="es-AR" smtClean="0"/>
              <a:pPr/>
              <a:t>‹Nº›</a:t>
            </a:fld>
            <a:endParaRPr lang="es-AR"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checker dir="ver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lidesfy.com/todas-las-caracteristicas-de-power-point.html" TargetMode="External"/><Relationship Id="rId2" Type="http://schemas.openxmlformats.org/officeDocument/2006/relationships/hyperlink" Target="https://www.ajrmexico.com/app/LIGIE/files/02-2008/manualPowerPoint.pdf" TargetMode="External"/><Relationship Id="rId1" Type="http://schemas.openxmlformats.org/officeDocument/2006/relationships/slideLayout" Target="../slideLayouts/slideLayout2.xml"/><Relationship Id="rId5" Type="http://schemas.openxmlformats.org/officeDocument/2006/relationships/hyperlink" Target="https://support.microsoft.com/es-es/office/elegir-la-vista-adecuada-para-una-tarea-en-powerpoint-21332d8d-adbc-4717-a2c6-e25a697b40e9" TargetMode="External"/><Relationship Id="rId4" Type="http://schemas.openxmlformats.org/officeDocument/2006/relationships/hyperlink" Target="https://edu.gcfglobal.org/es/power-point-2016/interfaz-powerpoint-2016/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upport.microsoft.com/es-es/office/conceptos-b%C3%A1sicos-de-animaci%C3%B3n-para-una-presentaci%C3%B3n-4fbc7d35-3548-431a-a871-709945f9352c" TargetMode="External"/><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upport.microsoft.com/es-es/office/conceptos-b%C3%A1sicos-de-animaci%C3%B3n-para-una-presentaci%C3%B3n-4fbc7d35-3548-431a-a871-709945f9352c" TargetMode="External"/><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upport.microsoft.com/es-es/office/conceptos-b%C3%A1sicos-de-animaci%C3%B3n-para-una-presentaci%C3%B3n-4fbc7d35-3548-431a-a871-709945f9352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lidesfy.com/power-po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79066" y="260649"/>
            <a:ext cx="6478488" cy="792087"/>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s-A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COLEGIO DEL PRADO</a:t>
            </a:r>
            <a:endParaRPr lang="es-AR" dirty="0"/>
          </a:p>
        </p:txBody>
      </p:sp>
      <p:sp>
        <p:nvSpPr>
          <p:cNvPr id="3" name="2 Subtítulo"/>
          <p:cNvSpPr>
            <a:spLocks noGrp="1"/>
          </p:cNvSpPr>
          <p:nvPr>
            <p:ph type="subTitle" idx="1"/>
          </p:nvPr>
        </p:nvSpPr>
        <p:spPr>
          <a:xfrm>
            <a:off x="-1" y="1412776"/>
            <a:ext cx="9144001" cy="5486788"/>
          </a:xfrm>
        </p:spPr>
        <p:txBody>
          <a:bodyPr>
            <a:normAutofit lnSpcReduction="10000"/>
          </a:bodyPr>
          <a:lstStyle/>
          <a:p>
            <a:r>
              <a:rPr lang="es-AR" dirty="0" smtClean="0"/>
              <a:t>1*A</a:t>
            </a:r>
          </a:p>
          <a:p>
            <a:endParaRPr lang="es-AR" dirty="0" smtClean="0"/>
          </a:p>
          <a:p>
            <a:r>
              <a:rPr lang="es-AR" dirty="0" smtClean="0"/>
              <a:t>AÑO:2022</a:t>
            </a:r>
          </a:p>
          <a:p>
            <a:endParaRPr lang="es-AR" dirty="0" smtClean="0"/>
          </a:p>
          <a:p>
            <a:r>
              <a:rPr lang="es-AR" dirty="0" smtClean="0"/>
              <a:t>POWER POINT</a:t>
            </a:r>
          </a:p>
          <a:p>
            <a:endParaRPr lang="es-AR" dirty="0" smtClean="0"/>
          </a:p>
          <a:p>
            <a:r>
              <a:rPr lang="es-AR" dirty="0" smtClean="0"/>
              <a:t>ALUMNA: ZOE PAEZ</a:t>
            </a:r>
          </a:p>
          <a:p>
            <a:endParaRPr lang="es-AR" dirty="0"/>
          </a:p>
          <a:p>
            <a:r>
              <a:rPr lang="es-AR" dirty="0" smtClean="0"/>
              <a:t>COLEGIO DEL PRADO.</a:t>
            </a:r>
          </a:p>
          <a:p>
            <a:endParaRPr lang="es-AR" dirty="0"/>
          </a:p>
          <a:p>
            <a:r>
              <a:rPr lang="es-AR" dirty="0" smtClean="0"/>
              <a:t>LABORATORIO DE INFORMÁTICA</a:t>
            </a:r>
          </a:p>
          <a:p>
            <a:endParaRPr lang="es-AR" dirty="0" smtClean="0"/>
          </a:p>
          <a:p>
            <a:r>
              <a:rPr lang="es-AR"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66850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t>
            </a:r>
            <a:endParaRPr lang="es-AR" dirty="0"/>
          </a:p>
        </p:txBody>
      </p:sp>
      <p:sp>
        <p:nvSpPr>
          <p:cNvPr id="3" name="2 Marcador de contenido"/>
          <p:cNvSpPr>
            <a:spLocks noGrp="1"/>
          </p:cNvSpPr>
          <p:nvPr>
            <p:ph idx="1"/>
          </p:nvPr>
        </p:nvSpPr>
        <p:spPr/>
        <p:txBody>
          <a:bodyPr>
            <a:normAutofit fontScale="85000" lnSpcReduction="20000"/>
          </a:bodyPr>
          <a:lstStyle/>
          <a:p>
            <a:r>
              <a:rPr lang="es-AR" dirty="0"/>
              <a:t>PESTAÑA REVISAR</a:t>
            </a:r>
          </a:p>
          <a:p>
            <a:r>
              <a:rPr lang="es-AR" dirty="0"/>
              <a:t>Dentro de esta sección se encuentra el acceso a las herramientas básicas de corrección. Podremos corregir la ortografía, sinónimos y traducciones. Además, también podremos agregar y editar notas.</a:t>
            </a:r>
          </a:p>
          <a:p>
            <a:endParaRPr lang="es-AR" dirty="0"/>
          </a:p>
          <a:p>
            <a:r>
              <a:rPr lang="es-AR" dirty="0"/>
              <a:t>PESTAÑA VISTA</a:t>
            </a:r>
          </a:p>
          <a:p>
            <a:r>
              <a:rPr lang="es-AR" dirty="0"/>
              <a:t>En la pestaña Vista se encuentran las opciones referidas a la pantalla que visualizamos. Desde allí podremos cambiar las vistas de la presentación, el zoom, mostrar u ocultar la regla, etc. También nos permite acceder a los macros.</a:t>
            </a:r>
          </a:p>
        </p:txBody>
      </p:sp>
    </p:spTree>
    <p:extLst>
      <p:ext uri="{BB962C8B-B14F-4D97-AF65-F5344CB8AC3E}">
        <p14:creationId xmlns:p14="http://schemas.microsoft.com/office/powerpoint/2010/main" val="3910316399"/>
      </p:ext>
    </p:extLst>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t>
            </a:r>
            <a:endParaRPr lang="es-AR" dirty="0"/>
          </a:p>
        </p:txBody>
      </p:sp>
      <p:sp>
        <p:nvSpPr>
          <p:cNvPr id="3" name="2 Marcador de contenido"/>
          <p:cNvSpPr>
            <a:spLocks noGrp="1"/>
          </p:cNvSpPr>
          <p:nvPr>
            <p:ph idx="1"/>
          </p:nvPr>
        </p:nvSpPr>
        <p:spPr/>
        <p:txBody>
          <a:bodyPr>
            <a:normAutofit fontScale="70000" lnSpcReduction="20000"/>
          </a:bodyPr>
          <a:lstStyle/>
          <a:p>
            <a:r>
              <a:rPr lang="es-AR" dirty="0"/>
              <a:t>PESTAÑA INICIO</a:t>
            </a:r>
          </a:p>
          <a:p>
            <a:r>
              <a:rPr lang="es-AR" dirty="0"/>
              <a:t>En esta pestaña se encuentran las herramientas principales. Son las más utilizadas y están visibles por defecto al abrir el programa.</a:t>
            </a:r>
          </a:p>
          <a:p>
            <a:endParaRPr lang="es-AR" dirty="0"/>
          </a:p>
          <a:p>
            <a:r>
              <a:rPr lang="es-AR" dirty="0"/>
              <a:t>Entre ellas podemos encontrar opciones referentes al porta papeles, las opciones básicas de diapositivas, estilos de fuente y tipografía, párrafo, herramientas de dibujo y diseño.</a:t>
            </a:r>
          </a:p>
          <a:p>
            <a:endParaRPr lang="es-AR" dirty="0"/>
          </a:p>
          <a:p>
            <a:r>
              <a:rPr lang="es-AR" dirty="0"/>
              <a:t>PESTAÑA INSERTAR</a:t>
            </a:r>
          </a:p>
          <a:p>
            <a:r>
              <a:rPr lang="es-AR" dirty="0"/>
              <a:t>Dentro de este apartado vamos a tener a disposición todas las opciones para insertar elementos en nuestras diapositivas. Estos elementos pueden ser tablas, hipervínculos, imágenes, gráficos, formas, texto, clips multimedia e incluso archivos flash..</a:t>
            </a:r>
          </a:p>
          <a:p>
            <a:endParaRPr lang="es-AR" dirty="0"/>
          </a:p>
        </p:txBody>
      </p:sp>
    </p:spTree>
    <p:extLst>
      <p:ext uri="{BB962C8B-B14F-4D97-AF65-F5344CB8AC3E}">
        <p14:creationId xmlns:p14="http://schemas.microsoft.com/office/powerpoint/2010/main" val="947369547"/>
      </p:ext>
    </p:extLst>
  </p:cSld>
  <p:clrMapOvr>
    <a:masterClrMapping/>
  </p:clrMapOvr>
  <p:transition>
    <p:checke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399032"/>
          </a:xfrm>
        </p:spPr>
        <p:txBody>
          <a:bodyPr/>
          <a:lstStyle/>
          <a:p>
            <a:r>
              <a:rPr lang="es-AR" dirty="0" smtClean="0"/>
              <a:t>.</a:t>
            </a:r>
            <a:endParaRPr lang="es-AR" dirty="0"/>
          </a:p>
        </p:txBody>
      </p:sp>
      <p:sp>
        <p:nvSpPr>
          <p:cNvPr id="3" name="2 Marcador de contenido"/>
          <p:cNvSpPr>
            <a:spLocks noGrp="1"/>
          </p:cNvSpPr>
          <p:nvPr>
            <p:ph idx="1"/>
          </p:nvPr>
        </p:nvSpPr>
        <p:spPr>
          <a:xfrm>
            <a:off x="467544" y="188640"/>
            <a:ext cx="8229600" cy="6669360"/>
          </a:xfrm>
        </p:spPr>
        <p:txBody>
          <a:bodyPr>
            <a:normAutofit/>
          </a:bodyPr>
          <a:lstStyle/>
          <a:p>
            <a:pPr fontAlgn="base">
              <a:buFont typeface="Wingdings" pitchFamily="2" charset="2"/>
              <a:buChar char="v"/>
            </a:pPr>
            <a:r>
              <a:rPr lang="es-ES" sz="2800" dirty="0" smtClean="0">
                <a:solidFill>
                  <a:schemeClr val="accent1">
                    <a:lumMod val="75000"/>
                  </a:schemeClr>
                </a:solidFill>
                <a:effectLst>
                  <a:glow rad="63500">
                    <a:schemeClr val="accent1">
                      <a:satMod val="175000"/>
                      <a:alpha val="40000"/>
                    </a:schemeClr>
                  </a:glow>
                </a:effectLst>
              </a:rPr>
              <a:t> </a:t>
            </a:r>
            <a:r>
              <a:rPr lang="es-ES" sz="2800" b="1" dirty="0" smtClean="0">
                <a:solidFill>
                  <a:schemeClr val="accent1">
                    <a:lumMod val="75000"/>
                  </a:schemeClr>
                </a:solidFill>
                <a:effectLst>
                  <a:glow rad="63500">
                    <a:schemeClr val="accent1">
                      <a:satMod val="175000"/>
                      <a:alpha val="40000"/>
                    </a:schemeClr>
                  </a:glow>
                </a:effectLst>
              </a:rPr>
              <a:t>Notas: </a:t>
            </a:r>
            <a:r>
              <a:rPr lang="es-ES" sz="2800" dirty="0" smtClean="0">
                <a:solidFill>
                  <a:schemeClr val="accent1">
                    <a:lumMod val="75000"/>
                  </a:schemeClr>
                </a:solidFill>
                <a:effectLst>
                  <a:glow rad="63500">
                    <a:schemeClr val="accent1">
                      <a:satMod val="175000"/>
                      <a:alpha val="40000"/>
                    </a:schemeClr>
                  </a:glow>
                </a:effectLst>
              </a:rPr>
              <a:t>Cuando hagas clic en esta opción podrás agregar notas en la diapositiva que te pueden ayudar cuando estés realizando tu presentación en público. </a:t>
            </a:r>
          </a:p>
          <a:p>
            <a:pPr fontAlgn="base">
              <a:buFont typeface="Wingdings" pitchFamily="2" charset="2"/>
              <a:buChar char="v"/>
            </a:pPr>
            <a:r>
              <a:rPr lang="es-ES" sz="2800" b="1" dirty="0" smtClean="0">
                <a:solidFill>
                  <a:schemeClr val="accent1">
                    <a:lumMod val="75000"/>
                  </a:schemeClr>
                </a:solidFill>
                <a:effectLst>
                  <a:glow rad="63500">
                    <a:schemeClr val="accent1">
                      <a:satMod val="175000"/>
                      <a:alpha val="40000"/>
                    </a:schemeClr>
                  </a:glow>
                </a:effectLst>
              </a:rPr>
              <a:t>Animaciones: </a:t>
            </a:r>
            <a:r>
              <a:rPr lang="es-ES" sz="2800" dirty="0" smtClean="0">
                <a:solidFill>
                  <a:schemeClr val="accent1">
                    <a:lumMod val="75000"/>
                  </a:schemeClr>
                </a:solidFill>
                <a:effectLst>
                  <a:glow rad="63500">
                    <a:schemeClr val="accent1">
                      <a:satMod val="175000"/>
                      <a:alpha val="40000"/>
                    </a:schemeClr>
                  </a:glow>
                </a:effectLst>
              </a:rPr>
              <a:t>Para destacar un elemento introducido en la diapositiva </a:t>
            </a:r>
            <a:r>
              <a:rPr lang="es-ES" sz="2800" dirty="0" err="1" smtClean="0">
                <a:solidFill>
                  <a:schemeClr val="accent1">
                    <a:lumMod val="75000"/>
                  </a:schemeClr>
                </a:solidFill>
                <a:effectLst>
                  <a:glow rad="63500">
                    <a:schemeClr val="accent1">
                      <a:satMod val="175000"/>
                      <a:alpha val="40000"/>
                    </a:schemeClr>
                  </a:glow>
                </a:effectLst>
              </a:rPr>
              <a:t>Power</a:t>
            </a:r>
            <a:r>
              <a:rPr lang="es-ES" sz="2800" dirty="0" smtClean="0">
                <a:solidFill>
                  <a:schemeClr val="accent1">
                    <a:lumMod val="75000"/>
                  </a:schemeClr>
                </a:solidFill>
                <a:effectLst>
                  <a:glow rad="63500">
                    <a:schemeClr val="accent1">
                      <a:satMod val="175000"/>
                      <a:alpha val="40000"/>
                    </a:schemeClr>
                  </a:glow>
                </a:effectLst>
              </a:rPr>
              <a:t> Point ofrece diferentes animaciones. Este recurso ayuda a hacer más dinámicas las presentaciones. Existen 3 tipos diferentes de animaciones, de entrada, de salida y de énfasis. Todas ellas se pueden controlar y que aparezcan automáticamente, al hacer </a:t>
            </a:r>
            <a:r>
              <a:rPr lang="es-ES" sz="2800" dirty="0" err="1" smtClean="0">
                <a:solidFill>
                  <a:schemeClr val="accent1">
                    <a:lumMod val="75000"/>
                  </a:schemeClr>
                </a:solidFill>
                <a:effectLst>
                  <a:glow rad="63500">
                    <a:schemeClr val="accent1">
                      <a:satMod val="175000"/>
                      <a:alpha val="40000"/>
                    </a:schemeClr>
                  </a:glow>
                </a:effectLst>
              </a:rPr>
              <a:t>click</a:t>
            </a:r>
            <a:r>
              <a:rPr lang="es-ES" sz="2800" dirty="0" smtClean="0">
                <a:solidFill>
                  <a:schemeClr val="accent1">
                    <a:lumMod val="75000"/>
                  </a:schemeClr>
                </a:solidFill>
                <a:effectLst>
                  <a:glow rad="63500">
                    <a:schemeClr val="accent1">
                      <a:satMod val="175000"/>
                      <a:alpha val="40000"/>
                    </a:schemeClr>
                  </a:glow>
                </a:effectLst>
              </a:rPr>
              <a:t> o después de la anterior.</a:t>
            </a:r>
            <a:endParaRPr lang="es-ES" sz="2800" b="1" dirty="0" smtClean="0">
              <a:solidFill>
                <a:schemeClr val="accent1">
                  <a:lumMod val="75000"/>
                </a:schemeClr>
              </a:solidFill>
              <a:effectLst>
                <a:glow rad="63500">
                  <a:schemeClr val="accent1">
                    <a:satMod val="175000"/>
                    <a:alpha val="40000"/>
                  </a:schemeClr>
                </a:glow>
              </a:effectLst>
            </a:endParaRPr>
          </a:p>
          <a:p>
            <a:endParaRPr lang="es-AR" sz="2800" dirty="0" smtClean="0"/>
          </a:p>
          <a:p>
            <a:endParaRPr lang="es-AR" sz="2800" dirty="0" smtClean="0"/>
          </a:p>
        </p:txBody>
      </p:sp>
    </p:spTree>
    <p:extLst>
      <p:ext uri="{BB962C8B-B14F-4D97-AF65-F5344CB8AC3E}">
        <p14:creationId xmlns:p14="http://schemas.microsoft.com/office/powerpoint/2010/main" val="91011564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
            </a:r>
            <a:br>
              <a:rPr lang="es-AR" dirty="0"/>
            </a:br>
            <a:r>
              <a:rPr lang="es-AR" dirty="0" smtClean="0"/>
              <a:t> </a:t>
            </a:r>
            <a:endParaRPr lang="es-AR" dirty="0"/>
          </a:p>
        </p:txBody>
      </p:sp>
      <p:sp>
        <p:nvSpPr>
          <p:cNvPr id="3" name="2 Marcador de contenido"/>
          <p:cNvSpPr>
            <a:spLocks noGrp="1"/>
          </p:cNvSpPr>
          <p:nvPr>
            <p:ph idx="1"/>
          </p:nvPr>
        </p:nvSpPr>
        <p:spPr>
          <a:xfrm>
            <a:off x="1463040" y="980728"/>
            <a:ext cx="6196405" cy="5328592"/>
          </a:xfrm>
        </p:spPr>
        <p:txBody>
          <a:bodyPr>
            <a:normAutofit fontScale="70000" lnSpcReduction="20000"/>
          </a:bodyPr>
          <a:lstStyle/>
          <a:p>
            <a:r>
              <a:rPr lang="es-AR" dirty="0"/>
              <a:t>PESTAÑA PROGRAMADOR</a:t>
            </a:r>
          </a:p>
          <a:p>
            <a:r>
              <a:rPr lang="es-AR" dirty="0"/>
              <a:t>Aquí encontraremos las herramientas necesarias para automatizar procesos y tareas de Power Point. Son de un uso más avanzado que el resto de las herramientas, y dependiendo de lo que queramos lograr, puede que necesitemos tener conocimientos de programación.</a:t>
            </a:r>
          </a:p>
          <a:p>
            <a:endParaRPr lang="es-AR" dirty="0"/>
          </a:p>
          <a:p>
            <a:r>
              <a:rPr lang="es-AR" dirty="0"/>
              <a:t>COMO PERFECCIONAR EL USO DE POWER POINT</a:t>
            </a:r>
          </a:p>
          <a:p>
            <a:r>
              <a:rPr lang="es-AR" dirty="0"/>
              <a:t>Si bien conocer la ubicación y la funcionalidad de las herramientas de Power Point puede ayudarnos a tener mayor compresión del programa y crear producciones de mayor calidad, si queremos lograr más profesionalidad debemos practicar.</a:t>
            </a:r>
          </a:p>
          <a:p>
            <a:endParaRPr lang="es-AR" dirty="0"/>
          </a:p>
          <a:p>
            <a:r>
              <a:rPr lang="es-AR" dirty="0"/>
              <a:t>La práctica nos permitirá perfeccionarnos y poco a poco podremos ver como avanzamos en cuanto a calidad y creatividad en nuestras presentaciones.</a:t>
            </a:r>
          </a:p>
          <a:p>
            <a:endParaRPr lang="es-AR" dirty="0"/>
          </a:p>
          <a:p>
            <a:r>
              <a:rPr lang="es-AR" dirty="0"/>
              <a:t>En el siguiente video se explica el uso de la interfaz completa de Power Point. Si estás iniciando con este programa te recomendamos que lo mires, porque podrás aprender muchas cosas útiles y conocer mejor cada una de sus opciones.</a:t>
            </a:r>
          </a:p>
          <a:p>
            <a:endParaRPr lang="es-AR" dirty="0"/>
          </a:p>
        </p:txBody>
      </p:sp>
    </p:spTree>
    <p:extLst>
      <p:ext uri="{BB962C8B-B14F-4D97-AF65-F5344CB8AC3E}">
        <p14:creationId xmlns:p14="http://schemas.microsoft.com/office/powerpoint/2010/main" val="2189666544"/>
      </p:ext>
    </p:extLst>
  </p:cSld>
  <p:clrMapOvr>
    <a:masterClrMapping/>
  </p:clrMapOvr>
  <p:transition>
    <p:checke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t>
            </a:r>
            <a:endParaRPr lang="es-ES" dirty="0"/>
          </a:p>
        </p:txBody>
      </p:sp>
      <p:pic>
        <p:nvPicPr>
          <p:cNvPr id="4" name="3 Marcador de contenido" descr="pantalla_powerpoint_2013.gif"/>
          <p:cNvPicPr>
            <a:picLocks noGrp="1" noChangeAspect="1"/>
          </p:cNvPicPr>
          <p:nvPr>
            <p:ph idx="1"/>
          </p:nvPr>
        </p:nvPicPr>
        <p:blipFill>
          <a:blip r:embed="rId2"/>
          <a:stretch>
            <a:fillRect/>
          </a:stretch>
        </p:blipFill>
        <p:spPr>
          <a:xfrm>
            <a:off x="1463675" y="2334342"/>
            <a:ext cx="6196013" cy="3173567"/>
          </a:xfrm>
          <a:prstGeom prst="rect">
            <a:avLst/>
          </a:prstGeom>
          <a:ln>
            <a:solidFill>
              <a:schemeClr val="accent1">
                <a:lumMod val="75000"/>
              </a:schemeClr>
            </a:solidFill>
          </a:ln>
          <a:effectLst>
            <a:outerShdw blurRad="190500" algn="tl" rotWithShape="0">
              <a:srgbClr val="000000">
                <a:alpha val="70000"/>
              </a:srgbClr>
            </a:outerShdw>
          </a:effectLst>
        </p:spPr>
      </p:pic>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1124744"/>
            <a:ext cx="6965245" cy="72008"/>
          </a:xfrm>
        </p:spPr>
        <p:txBody>
          <a:bodyPr>
            <a:normAutofit fontScale="90000"/>
          </a:bodyPr>
          <a:lstStyle/>
          <a:p>
            <a:r>
              <a:rPr lang="es-AR" dirty="0" smtClean="0"/>
              <a:t>Tipos </a:t>
            </a:r>
            <a:r>
              <a:rPr lang="es-AR" dirty="0"/>
              <a:t>de Vistas, explique cada </a:t>
            </a:r>
            <a:r>
              <a:rPr lang="es-AR" dirty="0" smtClean="0"/>
              <a:t>unidad</a:t>
            </a:r>
            <a:r>
              <a:rPr lang="es-AR" dirty="0"/>
              <a:t>) Tipos de Vistas, explique cada una</a:t>
            </a:r>
          </a:p>
        </p:txBody>
      </p:sp>
      <p:sp>
        <p:nvSpPr>
          <p:cNvPr id="3" name="2 Marcador de contenido"/>
          <p:cNvSpPr>
            <a:spLocks noGrp="1"/>
          </p:cNvSpPr>
          <p:nvPr>
            <p:ph idx="1"/>
          </p:nvPr>
        </p:nvSpPr>
        <p:spPr>
          <a:xfrm>
            <a:off x="-1692695" y="2060848"/>
            <a:ext cx="10081120" cy="4797152"/>
          </a:xfrm>
        </p:spPr>
        <p:txBody>
          <a:bodyPr>
            <a:normAutofit/>
          </a:bodyPr>
          <a:lstStyle/>
          <a:p>
            <a:pPr lvl="8"/>
            <a:r>
              <a:rPr lang="es-AR" dirty="0"/>
              <a:t>Vista Normal </a:t>
            </a:r>
          </a:p>
          <a:p>
            <a:pPr lvl="8"/>
            <a:r>
              <a:rPr lang="es-AR" dirty="0"/>
              <a:t>Esta es la vista predeterminada, en la que se crean y editan las diapositivas. Allí, también puedes mover las diapositivas en el panel de navegación de diapositivas ubicado al lado izquierdo de </a:t>
            </a:r>
            <a:r>
              <a:rPr lang="es-AR" dirty="0" smtClean="0"/>
              <a:t>la pantalla</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355" y="3284984"/>
            <a:ext cx="4461322" cy="264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14520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t>
            </a:r>
            <a:br>
              <a:rPr lang="es-ES" dirty="0" smtClean="0"/>
            </a:br>
            <a:endParaRPr lang="es-ES" dirty="0"/>
          </a:p>
        </p:txBody>
      </p:sp>
      <p:sp>
        <p:nvSpPr>
          <p:cNvPr id="3" name="2 Marcador de contenido"/>
          <p:cNvSpPr>
            <a:spLocks noGrp="1"/>
          </p:cNvSpPr>
          <p:nvPr>
            <p:ph idx="1"/>
          </p:nvPr>
        </p:nvSpPr>
        <p:spPr>
          <a:xfrm>
            <a:off x="1463040" y="548680"/>
            <a:ext cx="6196405" cy="5174389"/>
          </a:xfrm>
        </p:spPr>
        <p:txBody>
          <a:bodyPr>
            <a:normAutofit/>
          </a:bodyPr>
          <a:lstStyle/>
          <a:p>
            <a:pPr fontAlgn="base"/>
            <a:r>
              <a:rPr lang="es-AR" b="1" dirty="0"/>
              <a:t>Clasificador de diapositivas</a:t>
            </a:r>
            <a:endParaRPr lang="es-AR" dirty="0"/>
          </a:p>
          <a:p>
            <a:pPr fontAlgn="base"/>
            <a:r>
              <a:rPr lang="es-AR" dirty="0"/>
              <a:t>En esta vista verás una versión en miniatura de cada diapositiva. Puedes arrastrar y soltar las diapositivas para reordenarlas rápidamente. </a:t>
            </a:r>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36912"/>
            <a:ext cx="6065290"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t>
            </a:r>
            <a:br>
              <a:rPr lang="es-ES" dirty="0" smtClean="0"/>
            </a:br>
            <a:endParaRPr lang="es-ES" dirty="0"/>
          </a:p>
        </p:txBody>
      </p:sp>
      <p:sp>
        <p:nvSpPr>
          <p:cNvPr id="3" name="2 Marcador de contenido"/>
          <p:cNvSpPr>
            <a:spLocks noGrp="1"/>
          </p:cNvSpPr>
          <p:nvPr>
            <p:ph idx="1"/>
          </p:nvPr>
        </p:nvSpPr>
        <p:spPr>
          <a:xfrm>
            <a:off x="1463040" y="764705"/>
            <a:ext cx="6196405" cy="2736303"/>
          </a:xfrm>
        </p:spPr>
        <p:txBody>
          <a:bodyPr>
            <a:normAutofit lnSpcReduction="10000"/>
          </a:bodyPr>
          <a:lstStyle/>
          <a:p>
            <a:pPr fontAlgn="base"/>
            <a:r>
              <a:rPr lang="es-AR" b="1" dirty="0"/>
              <a:t>Vista de lectura </a:t>
            </a:r>
            <a:endParaRPr lang="es-AR" dirty="0"/>
          </a:p>
          <a:p>
            <a:pPr fontAlgn="base"/>
            <a:r>
              <a:rPr lang="es-AR" dirty="0"/>
              <a:t> </a:t>
            </a:r>
          </a:p>
          <a:p>
            <a:pPr fontAlgn="base"/>
            <a:r>
              <a:rPr lang="es-AR" dirty="0"/>
              <a:t>En este tipo de vista se llena la ventana de PowerPoint con una vista previa de tu presentación. Incluye botones de fácil acceso para la navegación en la parte inferior derecha. </a:t>
            </a:r>
          </a:p>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56992"/>
            <a:ext cx="597666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
            </a:r>
            <a:br>
              <a:rPr lang="es-ES" dirty="0"/>
            </a:br>
            <a:r>
              <a:rPr lang="es-ES" dirty="0" smtClean="0"/>
              <a:t/>
            </a:r>
            <a:br>
              <a:rPr lang="es-ES" dirty="0" smtClean="0"/>
            </a:br>
            <a:endParaRPr lang="es-ES" dirty="0"/>
          </a:p>
        </p:txBody>
      </p:sp>
      <p:sp>
        <p:nvSpPr>
          <p:cNvPr id="3" name="2 Marcador de contenido"/>
          <p:cNvSpPr>
            <a:spLocks noGrp="1"/>
          </p:cNvSpPr>
          <p:nvPr>
            <p:ph idx="1"/>
          </p:nvPr>
        </p:nvSpPr>
        <p:spPr>
          <a:xfrm>
            <a:off x="1463040" y="692696"/>
            <a:ext cx="6196405" cy="5760640"/>
          </a:xfrm>
        </p:spPr>
        <p:txBody>
          <a:bodyPr>
            <a:normAutofit/>
          </a:bodyPr>
          <a:lstStyle/>
          <a:p>
            <a:pPr marL="0" indent="0" fontAlgn="base">
              <a:buNone/>
            </a:pPr>
            <a:r>
              <a:rPr lang="es-AR" b="1" dirty="0" smtClean="0"/>
              <a:t>Reproducción </a:t>
            </a:r>
            <a:r>
              <a:rPr lang="es-AR" b="1" dirty="0"/>
              <a:t>de la presentación </a:t>
            </a:r>
            <a:endParaRPr lang="es-AR" dirty="0"/>
          </a:p>
          <a:p>
            <a:pPr fontAlgn="base"/>
            <a:r>
              <a:rPr lang="es-AR" dirty="0"/>
              <a:t>Con este comando podrás iniciar la presentación de la diapositiva actual. </a:t>
            </a:r>
          </a:p>
          <a:p>
            <a:r>
              <a:rPr lang="es-AR" dirty="0"/>
              <a:t/>
            </a:r>
            <a:br>
              <a:rPr lang="es-AR" dirty="0"/>
            </a:br>
            <a:endParaRPr lang="es-A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6336704" cy="159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a:t>.</a:t>
            </a:r>
          </a:p>
        </p:txBody>
      </p:sp>
      <p:sp>
        <p:nvSpPr>
          <p:cNvPr id="3" name="2 Marcador de contenido"/>
          <p:cNvSpPr>
            <a:spLocks noGrp="1"/>
          </p:cNvSpPr>
          <p:nvPr>
            <p:ph idx="1"/>
          </p:nvPr>
        </p:nvSpPr>
        <p:spPr>
          <a:xfrm>
            <a:off x="1463040" y="620689"/>
            <a:ext cx="6196405" cy="3456383"/>
          </a:xfrm>
        </p:spPr>
        <p:txBody>
          <a:bodyPr>
            <a:normAutofit/>
          </a:bodyPr>
          <a:lstStyle/>
          <a:p>
            <a:r>
              <a:rPr lang="es-AR" dirty="0"/>
              <a:t>También puedes presionar F5 en tu teclado para iniciar la </a:t>
            </a:r>
            <a:r>
              <a:rPr lang="es-AR" dirty="0" smtClean="0"/>
              <a:t>presentación:</a:t>
            </a:r>
            <a:endParaRPr lang="es-AR" dirty="0"/>
          </a:p>
          <a:p>
            <a:pPr marL="0" indent="0">
              <a:buNone/>
            </a:pPr>
            <a:r>
              <a:rPr lang="es-AR" dirty="0" smtClean="0"/>
              <a:t>Un </a:t>
            </a:r>
            <a:r>
              <a:rPr lang="es-AR" dirty="0"/>
              <a:t>menú aparecerá al pasar el cursor en la esquina inferior izquierda. Estos comandos te permitirán navegar por las diapositivas y acceder a otras funciones, como la pluma o el marcador de resaltador .</a:t>
            </a:r>
          </a:p>
        </p:txBody>
      </p:sp>
    </p:spTree>
    <p:extLst>
      <p:ext uri="{BB962C8B-B14F-4D97-AF65-F5344CB8AC3E}">
        <p14:creationId xmlns:p14="http://schemas.microsoft.com/office/powerpoint/2010/main" val="1324369187"/>
      </p:ext>
    </p:extLst>
  </p:cSld>
  <p:clrMapOvr>
    <a:masterClrMapping/>
  </p:clrMapOvr>
  <p:transition>
    <p:checke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196013" cy="309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908546"/>
      </p:ext>
    </p:extLst>
  </p:cSld>
  <p:clrMapOvr>
    <a:masterClrMapping/>
  </p:clrMapOvr>
  <p:transition>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764704"/>
            <a:ext cx="7632848" cy="491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58933"/>
      </p:ext>
    </p:extLst>
  </p:cSld>
  <p:clrMapOvr>
    <a:masterClrMapping/>
  </p:clrMapOvr>
  <p:transition>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848872" cy="1793354"/>
          </a:xfrm>
        </p:spPr>
        <p:txBody>
          <a:bodyPr>
            <a:normAutofit/>
          </a:bodyPr>
          <a:lstStyle/>
          <a:p>
            <a:r>
              <a:rPr lang="es-AR" dirty="0" smtClean="0"/>
              <a:t> </a:t>
            </a:r>
            <a:r>
              <a:rPr lang="es-AR" dirty="0"/>
              <a:t>Animación y Transición explique </a:t>
            </a:r>
            <a:r>
              <a:rPr lang="es-AR" dirty="0" smtClean="0"/>
              <a:t>c/u) </a:t>
            </a:r>
            <a:endParaRPr lang="es-AR" dirty="0"/>
          </a:p>
        </p:txBody>
      </p:sp>
      <p:sp>
        <p:nvSpPr>
          <p:cNvPr id="3" name="2 Marcador de contenido"/>
          <p:cNvSpPr>
            <a:spLocks noGrp="1"/>
          </p:cNvSpPr>
          <p:nvPr>
            <p:ph idx="1"/>
          </p:nvPr>
        </p:nvSpPr>
        <p:spPr>
          <a:xfrm>
            <a:off x="457200" y="2132856"/>
            <a:ext cx="8229600" cy="5113070"/>
          </a:xfrm>
        </p:spPr>
        <p:txBody>
          <a:bodyPr/>
          <a:lstStyle/>
          <a:p>
            <a:pPr lvl="1"/>
            <a:r>
              <a:rPr lang="es-AR" dirty="0" smtClean="0"/>
              <a:t>La animación es un proceso, utilizado por uno o más animadores, para dar la sensación de movimiento a imágenes, dibujos u otro tipo de objetos inanimados.​ Se considera, normalmente, una ilusión óptica. Existen numerosas técnicas para realizar una animación que van más allá de los familiares dibujos animados. </a:t>
            </a:r>
            <a:endParaRPr lang="es-AR" dirty="0"/>
          </a:p>
        </p:txBody>
      </p:sp>
    </p:spTree>
    <p:extLst>
      <p:ext uri="{BB962C8B-B14F-4D97-AF65-F5344CB8AC3E}">
        <p14:creationId xmlns:p14="http://schemas.microsoft.com/office/powerpoint/2010/main" val="328804244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Cual es la funcion de la animacion</a:t>
            </a:r>
            <a:endParaRPr lang="es-AR" dirty="0"/>
          </a:p>
        </p:txBody>
      </p:sp>
      <p:sp>
        <p:nvSpPr>
          <p:cNvPr id="3" name="2 Marcador de contenido"/>
          <p:cNvSpPr>
            <a:spLocks noGrp="1"/>
          </p:cNvSpPr>
          <p:nvPr>
            <p:ph idx="1"/>
          </p:nvPr>
        </p:nvSpPr>
        <p:spPr/>
        <p:txBody>
          <a:bodyPr/>
          <a:lstStyle/>
          <a:p>
            <a:r>
              <a:rPr lang="es-AR" dirty="0"/>
              <a:t>La animación puede ayudar a que una </a:t>
            </a:r>
            <a:r>
              <a:rPr lang="es-AR" b="1" dirty="0"/>
              <a:t>PowerPoint</a:t>
            </a:r>
            <a:r>
              <a:rPr lang="es-AR" dirty="0"/>
              <a:t> presentación sea más dinámica y ayudar a que la información sea más memorable. Los tipos más comunes de efectos de animación incluyen entradas y salidas. También puede agregar sonido para aumentar la intensidad de los efectos de animación.</a:t>
            </a:r>
          </a:p>
        </p:txBody>
      </p:sp>
    </p:spTree>
    <p:extLst>
      <p:ext uri="{BB962C8B-B14F-4D97-AF65-F5344CB8AC3E}">
        <p14:creationId xmlns:p14="http://schemas.microsoft.com/office/powerpoint/2010/main" val="408005859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nodeType="clickEffect">
                                  <p:stCondLst>
                                    <p:cond delay="0"/>
                                  </p:stCondLst>
                                  <p:childTnLst>
                                    <p:animEffect transition="out" filter="wipe(down)">
                                      <p:cBhvr>
                                        <p:cTn id="13" dur="180" accel="50000">
                                          <p:stCondLst>
                                            <p:cond delay="1820"/>
                                          </p:stCondLst>
                                        </p:cTn>
                                        <p:tgtEl>
                                          <p:spTgt spid="3">
                                            <p:txEl>
                                              <p:pRg st="0" end="0"/>
                                            </p:txEl>
                                          </p:spTgt>
                                        </p:tgtEl>
                                      </p:cBhvr>
                                    </p:animEffect>
                                    <p:anim calcmode="lin" valueType="num">
                                      <p:cBhvr>
                                        <p:cTn id="14"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21" dur="26">
                                          <p:stCondLst>
                                            <p:cond delay="620"/>
                                          </p:stCondLst>
                                        </p:cTn>
                                        <p:tgtEl>
                                          <p:spTgt spid="3">
                                            <p:txEl>
                                              <p:pRg st="0" end="0"/>
                                            </p:txEl>
                                          </p:spTgt>
                                        </p:tgtEl>
                                      </p:cBhvr>
                                      <p:to x="100000" y="60000"/>
                                    </p:animScale>
                                    <p:animScale>
                                      <p:cBhvr>
                                        <p:cTn id="22" dur="166" decel="50000">
                                          <p:stCondLst>
                                            <p:cond delay="64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set>
                                      <p:cBhvr>
                                        <p:cTn id="2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Cual es el uso de la animacion</a:t>
            </a:r>
            <a:endParaRPr lang="es-AR" dirty="0"/>
          </a:p>
        </p:txBody>
      </p:sp>
      <p:sp>
        <p:nvSpPr>
          <p:cNvPr id="3" name="2 Marcador de contenido"/>
          <p:cNvSpPr>
            <a:spLocks noGrp="1"/>
          </p:cNvSpPr>
          <p:nvPr>
            <p:ph idx="1"/>
          </p:nvPr>
        </p:nvSpPr>
        <p:spPr/>
        <p:txBody>
          <a:bodyPr/>
          <a:lstStyle/>
          <a:p>
            <a:r>
              <a:rPr lang="es-AR" dirty="0"/>
              <a:t>La animación puede ayudar a que una </a:t>
            </a:r>
            <a:r>
              <a:rPr lang="es-AR" b="1" dirty="0"/>
              <a:t>PowerPoint</a:t>
            </a:r>
            <a:r>
              <a:rPr lang="es-AR" dirty="0"/>
              <a:t> presentación sea más dinámica y ayudar a que la información sea más memorable. Los tipos más comunes de efectos de animación incluyen entradas y salidas. También puede agregar sonido para aumentar la intensidad de los efectos de animación</a:t>
            </a:r>
          </a:p>
        </p:txBody>
      </p:sp>
    </p:spTree>
    <p:extLst>
      <p:ext uri="{BB962C8B-B14F-4D97-AF65-F5344CB8AC3E}">
        <p14:creationId xmlns:p14="http://schemas.microsoft.com/office/powerpoint/2010/main" val="1684032926"/>
      </p:ext>
    </p:extLst>
  </p:cSld>
  <p:clrMapOvr>
    <a:masterClrMapping/>
  </p:clrMapOvr>
  <p:transition>
    <p:checke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93681"/>
            <a:ext cx="8229600" cy="1399032"/>
          </a:xfrm>
        </p:spPr>
        <p:txBody>
          <a:bodyPr/>
          <a:lstStyle/>
          <a:p>
            <a:r>
              <a:rPr lang="es-AR" dirty="0" smtClean="0"/>
              <a:t>Para que sirve la animacion</a:t>
            </a:r>
            <a:endParaRPr lang="es-AR" dirty="0"/>
          </a:p>
        </p:txBody>
      </p:sp>
      <p:sp>
        <p:nvSpPr>
          <p:cNvPr id="3" name="2 Marcador de contenido"/>
          <p:cNvSpPr>
            <a:spLocks noGrp="1"/>
          </p:cNvSpPr>
          <p:nvPr>
            <p:ph idx="1"/>
          </p:nvPr>
        </p:nvSpPr>
        <p:spPr/>
        <p:txBody>
          <a:bodyPr>
            <a:normAutofit/>
          </a:bodyPr>
          <a:lstStyle/>
          <a:p>
            <a:r>
              <a:rPr lang="es-AR" dirty="0"/>
              <a:t>La animación puede ayudar a que una PowerPoint presentación sea más dinámica y ayudar a que la información sea más memorable. Los tipos más comunes de efectos de animación incluyen entradas y salidas. También puede agregar sonido para aumentar la intensidad de los efectos de animación.</a:t>
            </a:r>
          </a:p>
        </p:txBody>
      </p:sp>
    </p:spTree>
    <p:extLst>
      <p:ext uri="{BB962C8B-B14F-4D97-AF65-F5344CB8AC3E}">
        <p14:creationId xmlns:p14="http://schemas.microsoft.com/office/powerpoint/2010/main" val="422509596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717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5" y="692696"/>
            <a:ext cx="7488832"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119425"/>
      </p:ext>
    </p:extLst>
  </p:cSld>
  <p:clrMapOvr>
    <a:masterClrMapping/>
  </p:clrMapOvr>
  <p:transition>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Que es la transición </a:t>
            </a:r>
            <a:endParaRPr lang="es-AR" dirty="0"/>
          </a:p>
        </p:txBody>
      </p:sp>
      <p:sp>
        <p:nvSpPr>
          <p:cNvPr id="4" name="3 Marcador de contenido"/>
          <p:cNvSpPr>
            <a:spLocks noGrp="1"/>
          </p:cNvSpPr>
          <p:nvPr>
            <p:ph idx="1"/>
          </p:nvPr>
        </p:nvSpPr>
        <p:spPr/>
        <p:txBody>
          <a:bodyPr/>
          <a:lstStyle/>
          <a:p>
            <a:r>
              <a:rPr lang="es-AR" dirty="0"/>
              <a:t>La transición es un efecto especial que se usa para indicar la aparición de una diapositiva durante una presentación con diapositivas. Generalmente esta técnica se pone en práctica durante el proceso de posproducción. Comúnmente se utiliza un corte normal y se añade la siguiente imagen.</a:t>
            </a:r>
          </a:p>
        </p:txBody>
      </p:sp>
    </p:spTree>
    <p:extLst>
      <p:ext uri="{BB962C8B-B14F-4D97-AF65-F5344CB8AC3E}">
        <p14:creationId xmlns:p14="http://schemas.microsoft.com/office/powerpoint/2010/main" val="271490546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4">
                                            <p:txEl>
                                              <p:pRg st="0" end="0"/>
                                            </p:txEl>
                                          </p:spTgt>
                                        </p:tgtEl>
                                        <p:attrNameLst>
                                          <p:attrName>style.color</p:attrName>
                                        </p:attrNameLst>
                                      </p:cBhvr>
                                      <p:to>
                                        <p:clrVal>
                                          <a:schemeClr val="accent2"/>
                                        </p:clrVal>
                                      </p:to>
                                    </p:set>
                                    <p:set>
                                      <p:cBhvr>
                                        <p:cTn id="14" dur="500" fill="hold"/>
                                        <p:tgtEl>
                                          <p:spTgt spid="4">
                                            <p:txEl>
                                              <p:pRg st="0" end="0"/>
                                            </p:txEl>
                                          </p:spTgt>
                                        </p:tgtEl>
                                        <p:attrNameLst>
                                          <p:attrName>fillcolor</p:attrName>
                                        </p:attrNameLst>
                                      </p:cBhvr>
                                      <p:to>
                                        <p:clrVal>
                                          <a:schemeClr val="accent2"/>
                                        </p:clrVal>
                                      </p:to>
                                    </p:set>
                                    <p:set>
                                      <p:cBhvr>
                                        <p:cTn id="15"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Cual es la funcion de la transicion</a:t>
            </a:r>
            <a:endParaRPr lang="es-AR" dirty="0"/>
          </a:p>
        </p:txBody>
      </p:sp>
      <p:sp>
        <p:nvSpPr>
          <p:cNvPr id="4" name="3 Marcador de contenido"/>
          <p:cNvSpPr>
            <a:spLocks noGrp="1"/>
          </p:cNvSpPr>
          <p:nvPr>
            <p:ph idx="1"/>
          </p:nvPr>
        </p:nvSpPr>
        <p:spPr/>
        <p:txBody>
          <a:bodyPr/>
          <a:lstStyle/>
          <a:p>
            <a:r>
              <a:rPr lang="es-AR" dirty="0"/>
              <a:t>La transición de diapositivas es el efecto visual que se reproduce al pasar de una diapositiva a la siguiente durante una presentación. Puede controlar la velocidad, agregar sonido y personalizar las propiedades de los efectos de transición.</a:t>
            </a:r>
          </a:p>
        </p:txBody>
      </p:sp>
    </p:spTree>
    <p:extLst>
      <p:ext uri="{BB962C8B-B14F-4D97-AF65-F5344CB8AC3E}">
        <p14:creationId xmlns:p14="http://schemas.microsoft.com/office/powerpoint/2010/main" val="2478204072"/>
      </p:ext>
    </p:extLst>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Cual es el uso de la trnsicion</a:t>
            </a:r>
            <a:endParaRPr lang="es-AR" dirty="0"/>
          </a:p>
        </p:txBody>
      </p:sp>
      <p:sp>
        <p:nvSpPr>
          <p:cNvPr id="4" name="3 Marcador de contenido"/>
          <p:cNvSpPr>
            <a:spLocks noGrp="1"/>
          </p:cNvSpPr>
          <p:nvPr>
            <p:ph idx="1"/>
          </p:nvPr>
        </p:nvSpPr>
        <p:spPr/>
        <p:txBody>
          <a:bodyPr/>
          <a:lstStyle/>
          <a:p>
            <a:r>
              <a:rPr lang="es-AR" dirty="0"/>
              <a:t>La transición de diapositivas es el efecto visual que se reproduce al pasar de una diapositiva a la siguiente durante una presentación. Puede controlar la velocidad, agregar sonido y personalizar las propiedades de los efectos de transición</a:t>
            </a:r>
            <a:r>
              <a:rPr lang="es-AR" dirty="0" smtClean="0"/>
              <a:t>.</a:t>
            </a:r>
            <a:endParaRPr lang="es-AR" dirty="0"/>
          </a:p>
        </p:txBody>
      </p:sp>
    </p:spTree>
    <p:extLst>
      <p:ext uri="{BB962C8B-B14F-4D97-AF65-F5344CB8AC3E}">
        <p14:creationId xmlns:p14="http://schemas.microsoft.com/office/powerpoint/2010/main" val="58923704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Para que sirve la transicion</a:t>
            </a:r>
            <a:endParaRPr lang="es-AR" dirty="0"/>
          </a:p>
        </p:txBody>
      </p:sp>
      <p:sp>
        <p:nvSpPr>
          <p:cNvPr id="4" name="3 Marcador de contenido"/>
          <p:cNvSpPr>
            <a:spLocks noGrp="1"/>
          </p:cNvSpPr>
          <p:nvPr>
            <p:ph idx="1"/>
          </p:nvPr>
        </p:nvSpPr>
        <p:spPr/>
        <p:txBody>
          <a:bodyPr/>
          <a:lstStyle/>
          <a:p>
            <a:r>
              <a:rPr lang="es-AR" dirty="0"/>
              <a:t>La </a:t>
            </a:r>
            <a:r>
              <a:rPr lang="es-AR" b="1" dirty="0"/>
              <a:t>transición</a:t>
            </a:r>
            <a:r>
              <a:rPr lang="es-AR" dirty="0"/>
              <a:t> de diapositivas es el efecto visual </a:t>
            </a:r>
            <a:r>
              <a:rPr lang="es-AR" b="1" dirty="0"/>
              <a:t>que</a:t>
            </a:r>
            <a:r>
              <a:rPr lang="es-AR" dirty="0"/>
              <a:t> se reproduce al pasar de una diapositiva a la siguiente durante una presentación. Puede controlar la velocidad, agregar sonido y personalizar las propiedades de los efectos de </a:t>
            </a:r>
            <a:r>
              <a:rPr lang="es-AR" b="1" dirty="0"/>
              <a:t>transición</a:t>
            </a:r>
            <a:r>
              <a:rPr lang="es-AR" dirty="0"/>
              <a:t>.</a:t>
            </a:r>
          </a:p>
        </p:txBody>
      </p:sp>
    </p:spTree>
    <p:extLst>
      <p:ext uri="{BB962C8B-B14F-4D97-AF65-F5344CB8AC3E}">
        <p14:creationId xmlns:p14="http://schemas.microsoft.com/office/powerpoint/2010/main" val="1108016887"/>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xEl>
                                              <p:pRg st="0" end="0"/>
                                            </p:txEl>
                                          </p:spTgt>
                                        </p:tgtEl>
                                      </p:cBhvr>
                                    </p:animEffect>
                                    <p:anim calcmode="lin" valueType="num">
                                      <p:cBhvr>
                                        <p:cTn id="7" dur="1822" tmFilter="0,0; 0.14,0.31; 0.43,0.73; 0.71,0.91; 1.0,1.0">
                                          <p:stCondLst>
                                            <p:cond delay="0"/>
                                          </p:stCondLst>
                                        </p:cTn>
                                        <p:tgtEl>
                                          <p:spTgt spid="4">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4">
                                            <p:txEl>
                                              <p:pRg st="0" end="0"/>
                                            </p:txEl>
                                          </p:spTgt>
                                        </p:tgtEl>
                                      </p:cBhvr>
                                      <p:to x="100000" y="60000"/>
                                    </p:animScale>
                                    <p:animScale>
                                      <p:cBhvr>
                                        <p:cTn id="15" dur="166" decel="50000">
                                          <p:stCondLst>
                                            <p:cond delay="646"/>
                                          </p:stCondLst>
                                        </p:cTn>
                                        <p:tgtEl>
                                          <p:spTgt spid="4">
                                            <p:txEl>
                                              <p:pRg st="0" end="0"/>
                                            </p:txEl>
                                          </p:spTgt>
                                        </p:tgtEl>
                                      </p:cBhvr>
                                      <p:to x="100000" y="100000"/>
                                    </p:animScale>
                                    <p:animScale>
                                      <p:cBhvr>
                                        <p:cTn id="16" dur="26">
                                          <p:stCondLst>
                                            <p:cond delay="1312"/>
                                          </p:stCondLst>
                                        </p:cTn>
                                        <p:tgtEl>
                                          <p:spTgt spid="4">
                                            <p:txEl>
                                              <p:pRg st="0" end="0"/>
                                            </p:txEl>
                                          </p:spTgt>
                                        </p:tgtEl>
                                      </p:cBhvr>
                                      <p:to x="100000" y="80000"/>
                                    </p:animScale>
                                    <p:animScale>
                                      <p:cBhvr>
                                        <p:cTn id="17" dur="166" decel="50000">
                                          <p:stCondLst>
                                            <p:cond delay="1338"/>
                                          </p:stCondLst>
                                        </p:cTn>
                                        <p:tgtEl>
                                          <p:spTgt spid="4">
                                            <p:txEl>
                                              <p:pRg st="0" end="0"/>
                                            </p:txEl>
                                          </p:spTgt>
                                        </p:tgtEl>
                                      </p:cBhvr>
                                      <p:to x="100000" y="100000"/>
                                    </p:animScale>
                                    <p:animScale>
                                      <p:cBhvr>
                                        <p:cTn id="18" dur="26">
                                          <p:stCondLst>
                                            <p:cond delay="1642"/>
                                          </p:stCondLst>
                                        </p:cTn>
                                        <p:tgtEl>
                                          <p:spTgt spid="4">
                                            <p:txEl>
                                              <p:pRg st="0" end="0"/>
                                            </p:txEl>
                                          </p:spTgt>
                                        </p:tgtEl>
                                      </p:cBhvr>
                                      <p:to x="100000" y="90000"/>
                                    </p:animScale>
                                    <p:animScale>
                                      <p:cBhvr>
                                        <p:cTn id="19" dur="166" decel="50000">
                                          <p:stCondLst>
                                            <p:cond delay="1668"/>
                                          </p:stCondLst>
                                        </p:cTn>
                                        <p:tgtEl>
                                          <p:spTgt spid="4">
                                            <p:txEl>
                                              <p:pRg st="0" end="0"/>
                                            </p:txEl>
                                          </p:spTgt>
                                        </p:tgtEl>
                                      </p:cBhvr>
                                      <p:to x="100000" y="100000"/>
                                    </p:animScale>
                                    <p:animScale>
                                      <p:cBhvr>
                                        <p:cTn id="20" dur="26">
                                          <p:stCondLst>
                                            <p:cond delay="1808"/>
                                          </p:stCondLst>
                                        </p:cTn>
                                        <p:tgtEl>
                                          <p:spTgt spid="4">
                                            <p:txEl>
                                              <p:pRg st="0" end="0"/>
                                            </p:txEl>
                                          </p:spTgt>
                                        </p:tgtEl>
                                      </p:cBhvr>
                                      <p:to x="100000" y="95000"/>
                                    </p:animScale>
                                    <p:animScale>
                                      <p:cBhvr>
                                        <p:cTn id="21" dur="166" decel="50000">
                                          <p:stCondLst>
                                            <p:cond delay="1834"/>
                                          </p:stCondLst>
                                        </p:cTn>
                                        <p:tgtEl>
                                          <p:spTgt spid="4">
                                            <p:txEl>
                                              <p:pRg st="0" end="0"/>
                                            </p:txEl>
                                          </p:spTgt>
                                        </p:tgtEl>
                                      </p:cBhvr>
                                      <p:to x="100000" y="100000"/>
                                    </p:animScale>
                                    <p:set>
                                      <p:cBhvr>
                                        <p:cTn id="22"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Definición de Power Point y su utilidad </a:t>
            </a:r>
            <a:endParaRPr lang="es-AR" dirty="0"/>
          </a:p>
        </p:txBody>
      </p:sp>
      <p:sp>
        <p:nvSpPr>
          <p:cNvPr id="3" name="2 Marcador de contenido"/>
          <p:cNvSpPr>
            <a:spLocks noGrp="1"/>
          </p:cNvSpPr>
          <p:nvPr>
            <p:ph idx="1"/>
          </p:nvPr>
        </p:nvSpPr>
        <p:spPr>
          <a:xfrm>
            <a:off x="500034" y="2071678"/>
            <a:ext cx="8229600" cy="4572000"/>
          </a:xfrm>
        </p:spPr>
        <p:txBody>
          <a:bodyPr/>
          <a:lstStyle/>
          <a:p>
            <a:r>
              <a:rPr lang="es-AR" dirty="0" smtClean="0"/>
              <a:t>Es un programa diseñado para hacer presentaciones prácticas con texto esquematizado, fácil de entender, animaciones de texto e imágenes, imágenes prediseñadas o importadas desde imágenes de la computadora. Se le pueden aplicar distintos diseños de fuente, plantilla y animación.</a:t>
            </a:r>
          </a:p>
          <a:p>
            <a:endParaRPr lang="es-AR" dirty="0"/>
          </a:p>
        </p:txBody>
      </p:sp>
    </p:spTree>
    <p:extLst>
      <p:ext uri="{BB962C8B-B14F-4D97-AF65-F5344CB8AC3E}">
        <p14:creationId xmlns:p14="http://schemas.microsoft.com/office/powerpoint/2010/main" val="7465210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48883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325501"/>
      </p:ext>
    </p:extLst>
  </p:cSld>
  <p:clrMapOvr>
    <a:masterClrMapping/>
  </p:clrMapOvr>
  <p:transition>
    <p:checke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a:t>3. Bibliografía (Colocar el link de cada página web encontrada</a:t>
            </a:r>
            <a:r>
              <a:rPr lang="es-AR" dirty="0" smtClean="0"/>
              <a:t>)</a:t>
            </a:r>
            <a:endParaRPr lang="es-AR" dirty="0"/>
          </a:p>
        </p:txBody>
      </p:sp>
      <p:sp>
        <p:nvSpPr>
          <p:cNvPr id="3" name="2 Marcador de contenido"/>
          <p:cNvSpPr>
            <a:spLocks noGrp="1"/>
          </p:cNvSpPr>
          <p:nvPr>
            <p:ph idx="1"/>
          </p:nvPr>
        </p:nvSpPr>
        <p:spPr/>
        <p:txBody>
          <a:bodyPr>
            <a:normAutofit lnSpcReduction="10000"/>
          </a:bodyPr>
          <a:lstStyle/>
          <a:p>
            <a:r>
              <a:rPr lang="es-AR" dirty="0">
                <a:hlinkClick r:id="rId2"/>
              </a:rPr>
              <a:t>https://</a:t>
            </a:r>
            <a:r>
              <a:rPr lang="es-AR" dirty="0" smtClean="0">
                <a:hlinkClick r:id="rId2"/>
              </a:rPr>
              <a:t>www.ajrmexico.com/app/LIGIE/files/02-2008/manualPowerPoint.pdf</a:t>
            </a:r>
            <a:r>
              <a:rPr lang="es-AR" dirty="0" smtClean="0"/>
              <a:t> </a:t>
            </a:r>
          </a:p>
          <a:p>
            <a:r>
              <a:rPr lang="es-AR" dirty="0">
                <a:hlinkClick r:id="rId3"/>
              </a:rPr>
              <a:t>https://</a:t>
            </a:r>
            <a:r>
              <a:rPr lang="es-AR" dirty="0" smtClean="0">
                <a:hlinkClick r:id="rId3"/>
              </a:rPr>
              <a:t>slidesfy.com/todas-las-caracteristicas-de-power-point.html</a:t>
            </a:r>
            <a:r>
              <a:rPr lang="es-AR" dirty="0" smtClean="0"/>
              <a:t> </a:t>
            </a:r>
          </a:p>
          <a:p>
            <a:r>
              <a:rPr lang="es-AR" dirty="0">
                <a:hlinkClick r:id="rId4"/>
              </a:rPr>
              <a:t>https://edu.gcfglobal.org/es/power-point-2016/interfaz-powerpoint-2016/1</a:t>
            </a:r>
            <a:r>
              <a:rPr lang="es-AR" dirty="0" smtClean="0">
                <a:hlinkClick r:id="rId4"/>
              </a:rPr>
              <a:t>/</a:t>
            </a:r>
            <a:r>
              <a:rPr lang="es-AR" dirty="0" smtClean="0"/>
              <a:t> </a:t>
            </a:r>
          </a:p>
          <a:p>
            <a:r>
              <a:rPr lang="es-AR" dirty="0">
                <a:hlinkClick r:id="rId5"/>
              </a:rPr>
              <a:t>https://</a:t>
            </a:r>
            <a:r>
              <a:rPr lang="es-AR" dirty="0" smtClean="0">
                <a:hlinkClick r:id="rId5"/>
              </a:rPr>
              <a:t>support.microsoft.com/es-es/office/elegir-la-vista-adecuada-para-una-tarea-en-powerpoint-21332d8d-adbc-4717-a2c6-e25a697b40e9</a:t>
            </a:r>
            <a:r>
              <a:rPr lang="es-AR" dirty="0" smtClean="0"/>
              <a:t> </a:t>
            </a:r>
            <a:endParaRPr lang="es-AR" dirty="0"/>
          </a:p>
        </p:txBody>
      </p:sp>
    </p:spTree>
    <p:extLst>
      <p:ext uri="{BB962C8B-B14F-4D97-AF65-F5344CB8AC3E}">
        <p14:creationId xmlns:p14="http://schemas.microsoft.com/office/powerpoint/2010/main" val="67617114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nodeType="clickEffect">
                                  <p:stCondLst>
                                    <p:cond delay="0"/>
                                  </p:stCondLst>
                                  <p:iterate type="lt">
                                    <p:tmPct val="4000"/>
                                  </p:iterate>
                                  <p:childTnLst>
                                    <p:set>
                                      <p:cBhvr override="childStyle">
                                        <p:cTn id="10" dur="500" fill="hold"/>
                                        <p:tgtEl>
                                          <p:spTgt spid="3">
                                            <p:txEl>
                                              <p:pRg st="0" end="0"/>
                                            </p:txEl>
                                          </p:spTgt>
                                        </p:tgtEl>
                                        <p:attrNameLst>
                                          <p:attrName>style.color</p:attrName>
                                        </p:attrNameLst>
                                      </p:cBhvr>
                                      <p:to>
                                        <p:clrVal>
                                          <a:schemeClr val="accent2"/>
                                        </p:clrVal>
                                      </p:to>
                                    </p:set>
                                    <p:set>
                                      <p:cBhvr>
                                        <p:cTn id="11" dur="500" fill="hold"/>
                                        <p:tgtEl>
                                          <p:spTgt spid="3">
                                            <p:txEl>
                                              <p:pRg st="0" end="0"/>
                                            </p:txEl>
                                          </p:spTgt>
                                        </p:tgtEl>
                                        <p:attrNameLst>
                                          <p:attrName>fillcolor</p:attrName>
                                        </p:attrNameLst>
                                      </p:cBhvr>
                                      <p:to>
                                        <p:clrVal>
                                          <a:schemeClr val="accent2"/>
                                        </p:clrVal>
                                      </p:to>
                                    </p:set>
                                    <p:set>
                                      <p:cBhvr>
                                        <p:cTn id="12" dur="500" fill="hold"/>
                                        <p:tgtEl>
                                          <p:spTgt spid="3">
                                            <p:txEl>
                                              <p:pRg st="0" end="0"/>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3">
                                            <p:txEl>
                                              <p:pRg st="1" end="1"/>
                                            </p:txEl>
                                          </p:spTgt>
                                        </p:tgtEl>
                                        <p:attrNameLst>
                                          <p:attrName>style.color</p:attrName>
                                        </p:attrNameLst>
                                      </p:cBhvr>
                                      <p:to>
                                        <p:clrVal>
                                          <a:schemeClr val="accent2"/>
                                        </p:clrVal>
                                      </p:to>
                                    </p:set>
                                    <p:set>
                                      <p:cBhvr>
                                        <p:cTn id="15" dur="500" fill="hold"/>
                                        <p:tgtEl>
                                          <p:spTgt spid="3">
                                            <p:txEl>
                                              <p:pRg st="1" end="1"/>
                                            </p:txEl>
                                          </p:spTgt>
                                        </p:tgtEl>
                                        <p:attrNameLst>
                                          <p:attrName>fillcolor</p:attrName>
                                        </p:attrNameLst>
                                      </p:cBhvr>
                                      <p:to>
                                        <p:clrVal>
                                          <a:schemeClr val="accent2"/>
                                        </p:clrVal>
                                      </p:to>
                                    </p:set>
                                    <p:set>
                                      <p:cBhvr>
                                        <p:cTn id="16" dur="500" fill="hold"/>
                                        <p:tgtEl>
                                          <p:spTgt spid="3">
                                            <p:txEl>
                                              <p:pRg st="1" end="1"/>
                                            </p:txEl>
                                          </p:spTgt>
                                        </p:tgtEl>
                                        <p:attrNameLst>
                                          <p:attrName>fill.type</p:attrName>
                                        </p:attrNameLst>
                                      </p:cBhvr>
                                      <p:to>
                                        <p:strVal val="solid"/>
                                      </p:to>
                                    </p:set>
                                  </p:childTnLst>
                                </p:cTn>
                              </p:par>
                              <p:par>
                                <p:cTn id="17" presetID="16" presetClass="emph" presetSubtype="0" fill="hold" nodeType="with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chemeClr val="accent2"/>
                                        </p:clrVal>
                                      </p:to>
                                    </p:set>
                                    <p:set>
                                      <p:cBhvr>
                                        <p:cTn id="19" dur="500" fill="hold"/>
                                        <p:tgtEl>
                                          <p:spTgt spid="3">
                                            <p:txEl>
                                              <p:pRg st="2" end="2"/>
                                            </p:txEl>
                                          </p:spTgt>
                                        </p:tgtEl>
                                        <p:attrNameLst>
                                          <p:attrName>fillcolor</p:attrName>
                                        </p:attrNameLst>
                                      </p:cBhvr>
                                      <p:to>
                                        <p:clrVal>
                                          <a:schemeClr val="accent2"/>
                                        </p:clrVal>
                                      </p:to>
                                    </p:set>
                                    <p:set>
                                      <p:cBhvr>
                                        <p:cTn id="20" dur="500" fill="hold"/>
                                        <p:tgtEl>
                                          <p:spTgt spid="3">
                                            <p:txEl>
                                              <p:pRg st="2" end="2"/>
                                            </p:txEl>
                                          </p:spTgt>
                                        </p:tgtEl>
                                        <p:attrNameLst>
                                          <p:attrName>fill.type</p:attrName>
                                        </p:attrNameLst>
                                      </p:cBhvr>
                                      <p:to>
                                        <p:strVal val="solid"/>
                                      </p:to>
                                    </p:set>
                                  </p:childTnLst>
                                </p:cTn>
                              </p:par>
                              <p:par>
                                <p:cTn id="21" presetID="16" presetClass="emph" presetSubtype="0" fill="hold" nodeType="withEffect">
                                  <p:stCondLst>
                                    <p:cond delay="0"/>
                                  </p:stCondLst>
                                  <p:iterate type="lt">
                                    <p:tmPct val="4000"/>
                                  </p:iterate>
                                  <p:childTnLst>
                                    <p:set>
                                      <p:cBhvr override="childStyle">
                                        <p:cTn id="22" dur="500" fill="hold"/>
                                        <p:tgtEl>
                                          <p:spTgt spid="3">
                                            <p:txEl>
                                              <p:pRg st="3" end="3"/>
                                            </p:txEl>
                                          </p:spTgt>
                                        </p:tgtEl>
                                        <p:attrNameLst>
                                          <p:attrName>style.color</p:attrName>
                                        </p:attrNameLst>
                                      </p:cBhvr>
                                      <p:to>
                                        <p:clrVal>
                                          <a:schemeClr val="accent2"/>
                                        </p:clrVal>
                                      </p:to>
                                    </p:set>
                                    <p:set>
                                      <p:cBhvr>
                                        <p:cTn id="23" dur="500" fill="hold"/>
                                        <p:tgtEl>
                                          <p:spTgt spid="3">
                                            <p:txEl>
                                              <p:pRg st="3" end="3"/>
                                            </p:txEl>
                                          </p:spTgt>
                                        </p:tgtEl>
                                        <p:attrNameLst>
                                          <p:attrName>fillcolor</p:attrName>
                                        </p:attrNameLst>
                                      </p:cBhvr>
                                      <p:to>
                                        <p:clrVal>
                                          <a:schemeClr val="accent2"/>
                                        </p:clrVal>
                                      </p:to>
                                    </p:set>
                                    <p:set>
                                      <p:cBhvr>
                                        <p:cTn id="24"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3.</a:t>
            </a:r>
            <a:endParaRPr lang="es-AR" dirty="0"/>
          </a:p>
        </p:txBody>
      </p:sp>
      <p:sp>
        <p:nvSpPr>
          <p:cNvPr id="3" name="2 Marcador de contenido"/>
          <p:cNvSpPr>
            <a:spLocks noGrp="1"/>
          </p:cNvSpPr>
          <p:nvPr>
            <p:ph idx="1"/>
          </p:nvPr>
        </p:nvSpPr>
        <p:spPr/>
        <p:txBody>
          <a:bodyPr>
            <a:normAutofit fontScale="85000" lnSpcReduction="20000"/>
          </a:bodyPr>
          <a:lstStyle/>
          <a:p>
            <a:r>
              <a:rPr lang="es-AR" dirty="0">
                <a:hlinkClick r:id="rId2"/>
              </a:rPr>
              <a:t>https://support.microsoft.com/es-es/office/agregar-transiciones-entre-diapositivas-3f8244bf-f893-4efd-a7eb-3a4845c9c971#:~:</a:t>
            </a:r>
            <a:r>
              <a:rPr lang="es-AR" dirty="0" smtClean="0">
                <a:hlinkClick r:id="rId2"/>
              </a:rPr>
              <a:t>text=La%20transici%C3%B3n%20de%20diapositivas%20es,de%20los%20efectos%20de%20transici%C3%B3n</a:t>
            </a:r>
            <a:r>
              <a:rPr lang="es-AR" dirty="0"/>
              <a:t> </a:t>
            </a:r>
            <a:endParaRPr lang="es-AR" dirty="0" smtClean="0"/>
          </a:p>
          <a:p>
            <a:r>
              <a:rPr lang="es-AR" dirty="0">
                <a:hlinkClick r:id="rId3"/>
              </a:rPr>
              <a:t>https://support.microsoft.com/es-es/office/conceptos-b%C3%A1sicos-de-animaci%C3%B3n-para-una-presentaci%C3%B3n-4fbc7d35-3548-431a-a871-709945f9352c#:~:text=La%20animaci%C3%B3n%20puede%20ayudar%20a,de%20los%20efectos%20de%20animaci%C3%B3n</a:t>
            </a:r>
            <a:r>
              <a:rPr lang="es-AR" dirty="0" smtClean="0"/>
              <a:t>. </a:t>
            </a:r>
            <a:endParaRPr lang="es-AR" dirty="0"/>
          </a:p>
        </p:txBody>
      </p:sp>
    </p:spTree>
    <p:extLst>
      <p:ext uri="{BB962C8B-B14F-4D97-AF65-F5344CB8AC3E}">
        <p14:creationId xmlns:p14="http://schemas.microsoft.com/office/powerpoint/2010/main" val="84618849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3.</a:t>
            </a:r>
            <a:endParaRPr lang="es-AR" dirty="0"/>
          </a:p>
        </p:txBody>
      </p:sp>
      <p:sp>
        <p:nvSpPr>
          <p:cNvPr id="3" name="2 Marcador de contenido"/>
          <p:cNvSpPr>
            <a:spLocks noGrp="1"/>
          </p:cNvSpPr>
          <p:nvPr>
            <p:ph idx="1"/>
          </p:nvPr>
        </p:nvSpPr>
        <p:spPr/>
        <p:txBody>
          <a:bodyPr>
            <a:normAutofit fontScale="92500" lnSpcReduction="20000"/>
          </a:bodyPr>
          <a:lstStyle/>
          <a:p>
            <a:r>
              <a:rPr lang="es-AR" dirty="0">
                <a:hlinkClick r:id="rId2"/>
              </a:rPr>
              <a:t>https://</a:t>
            </a:r>
            <a:r>
              <a:rPr lang="es-AR" dirty="0" smtClean="0">
                <a:hlinkClick r:id="rId2"/>
              </a:rPr>
              <a:t>support.microsoft.com/es-es/office/agregar-transiciones-entre-diapositivas-3f8244bf-f893-4efd-a7eb-3a4845c9c971</a:t>
            </a:r>
            <a:r>
              <a:rPr lang="es-AR" dirty="0" smtClean="0"/>
              <a:t> </a:t>
            </a:r>
          </a:p>
          <a:p>
            <a:r>
              <a:rPr lang="es-AR" dirty="0">
                <a:hlinkClick r:id="rId3"/>
              </a:rPr>
              <a:t>https://support.microsoft.com/es-es/office/conceptos-b%C3%A1sicos-de-animaci%C3%B3n-para-una-presentaci%C3%B3n-4fbc7d35-3548-431a-a871-709945f9352c#:~:text=La%20animaci%C3%B3n%20puede%20ayudar%20a,de%20los%20efectos%20de%20animaci%C3%B3n</a:t>
            </a:r>
            <a:r>
              <a:rPr lang="es-AR" dirty="0" smtClean="0"/>
              <a:t>. </a:t>
            </a:r>
            <a:endParaRPr lang="es-AR" dirty="0"/>
          </a:p>
        </p:txBody>
      </p:sp>
    </p:spTree>
    <p:extLst>
      <p:ext uri="{BB962C8B-B14F-4D97-AF65-F5344CB8AC3E}">
        <p14:creationId xmlns:p14="http://schemas.microsoft.com/office/powerpoint/2010/main" val="157487516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70588" l="0"/>
                                      </p:by>
                                    </p:animClr>
                                    <p:animClr clrSpc="hsl" dir="cw">
                                      <p:cBhvr>
                                        <p:cTn id="7" dur="500" fill="hold"/>
                                        <p:tgtEl>
                                          <p:spTgt spid="3">
                                            <p:txEl>
                                              <p:pRg st="0" end="0"/>
                                            </p:txEl>
                                          </p:spTgt>
                                        </p:tgtEl>
                                        <p:attrNameLst>
                                          <p:attrName>fillcolor</p:attrName>
                                        </p:attrNameLst>
                                      </p:cBhvr>
                                      <p:by>
                                        <p:hsl h="0" s="-70588" l="0"/>
                                      </p:by>
                                    </p:animClr>
                                    <p:animClr clrSpc="hsl" dir="cw">
                                      <p:cBhvr>
                                        <p:cTn id="8" dur="500" fill="hold"/>
                                        <p:tgtEl>
                                          <p:spTgt spid="3">
                                            <p:txEl>
                                              <p:pRg st="0" end="0"/>
                                            </p:txEl>
                                          </p:spTgt>
                                        </p:tgtEl>
                                        <p:attrNameLst>
                                          <p:attrName>stroke.color</p:attrName>
                                        </p:attrNameLst>
                                      </p:cBhvr>
                                      <p:by>
                                        <p:hsl h="0" s="-70588" l="0"/>
                                      </p:by>
                                    </p:animClr>
                                    <p:set>
                                      <p:cBhvr>
                                        <p:cTn id="9" dur="500" fill="hold"/>
                                        <p:tgtEl>
                                          <p:spTgt spid="3">
                                            <p:txEl>
                                              <p:pRg st="0" end="0"/>
                                            </p:txEl>
                                          </p:spTgt>
                                        </p:tgtEl>
                                        <p:attrNameLst>
                                          <p:attrName>fill.type</p:attrName>
                                        </p:attrNameLst>
                                      </p:cBhvr>
                                      <p:to>
                                        <p:strVal val="solid"/>
                                      </p:to>
                                    </p:set>
                                  </p:childTnLst>
                                </p:cTn>
                              </p:par>
                              <p:par>
                                <p:cTn id="10" presetID="25"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0" s="-70588" l="0"/>
                                      </p:by>
                                    </p:animClr>
                                    <p:animClr clrSpc="hsl" dir="cw">
                                      <p:cBhvr>
                                        <p:cTn id="12" dur="500" fill="hold"/>
                                        <p:tgtEl>
                                          <p:spTgt spid="3">
                                            <p:txEl>
                                              <p:pRg st="1" end="1"/>
                                            </p:txEl>
                                          </p:spTgt>
                                        </p:tgtEl>
                                        <p:attrNameLst>
                                          <p:attrName>fillcolor</p:attrName>
                                        </p:attrNameLst>
                                      </p:cBhvr>
                                      <p:by>
                                        <p:hsl h="0" s="-70588" l="0"/>
                                      </p:by>
                                    </p:animClr>
                                    <p:animClr clrSpc="hsl" dir="cw">
                                      <p:cBhvr>
                                        <p:cTn id="13" dur="500" fill="hold"/>
                                        <p:tgtEl>
                                          <p:spTgt spid="3">
                                            <p:txEl>
                                              <p:pRg st="1" end="1"/>
                                            </p:txEl>
                                          </p:spTgt>
                                        </p:tgtEl>
                                        <p:attrNameLst>
                                          <p:attrName>stroke.color</p:attrName>
                                        </p:attrNameLst>
                                      </p:cBhvr>
                                      <p:by>
                                        <p:hsl h="0" s="-70588" l="0"/>
                                      </p:by>
                                    </p:animClr>
                                    <p:set>
                                      <p:cBhvr>
                                        <p:cTn id="14"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3.</a:t>
            </a:r>
            <a:endParaRPr lang="es-AR" dirty="0"/>
          </a:p>
        </p:txBody>
      </p:sp>
      <p:sp>
        <p:nvSpPr>
          <p:cNvPr id="3" name="2 Marcador de contenido"/>
          <p:cNvSpPr>
            <a:spLocks noGrp="1"/>
          </p:cNvSpPr>
          <p:nvPr>
            <p:ph idx="1"/>
          </p:nvPr>
        </p:nvSpPr>
        <p:spPr/>
        <p:txBody>
          <a:bodyPr/>
          <a:lstStyle/>
          <a:p>
            <a:r>
              <a:rPr lang="es-AR" dirty="0">
                <a:hlinkClick r:id="rId2"/>
              </a:rPr>
              <a:t>https://support.microsoft.com/es-es/office/agregar-transiciones-entre-diapositivas-3f8244bf-f893-4efd-a7eb-3a4845c9c971#:~:text=La%20transici%C3%B3n%20de%20diapositivas%20es,de%20los%20efectos%20de%20transici%C3%B3n</a:t>
            </a:r>
            <a:r>
              <a:rPr lang="es-AR" dirty="0" smtClean="0"/>
              <a:t>. </a:t>
            </a:r>
          </a:p>
          <a:p>
            <a:endParaRPr lang="es-AR" dirty="0"/>
          </a:p>
        </p:txBody>
      </p:sp>
    </p:spTree>
    <p:extLst>
      <p:ext uri="{BB962C8B-B14F-4D97-AF65-F5344CB8AC3E}">
        <p14:creationId xmlns:p14="http://schemas.microsoft.com/office/powerpoint/2010/main" val="220278804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3.</a:t>
            </a:r>
            <a:endParaRPr lang="es-AR" dirty="0"/>
          </a:p>
        </p:txBody>
      </p:sp>
      <p:sp>
        <p:nvSpPr>
          <p:cNvPr id="3" name="2 Marcador de contenido"/>
          <p:cNvSpPr>
            <a:spLocks noGrp="1"/>
          </p:cNvSpPr>
          <p:nvPr>
            <p:ph idx="1"/>
          </p:nvPr>
        </p:nvSpPr>
        <p:spPr/>
        <p:txBody>
          <a:bodyPr/>
          <a:lstStyle/>
          <a:p>
            <a:r>
              <a:rPr lang="es-AR" dirty="0">
                <a:hlinkClick r:id="rId2"/>
              </a:rPr>
              <a:t>https://</a:t>
            </a:r>
            <a:r>
              <a:rPr lang="es-AR" dirty="0" smtClean="0">
                <a:hlinkClick r:id="rId2"/>
              </a:rPr>
              <a:t>support.microsoft.com/es-es/office/conceptos-b%C3%A1sicos-de-animaci%C3%B3n-para-una-presentaci%C3%B3n-4fbc7d35-3548-431a-a871-709945f9352c</a:t>
            </a:r>
            <a:r>
              <a:rPr lang="es-AR" dirty="0" smtClean="0"/>
              <a:t> </a:t>
            </a:r>
          </a:p>
          <a:p>
            <a:endParaRPr lang="es-AR" dirty="0"/>
          </a:p>
        </p:txBody>
      </p:sp>
    </p:spTree>
    <p:extLst>
      <p:ext uri="{BB962C8B-B14F-4D97-AF65-F5344CB8AC3E}">
        <p14:creationId xmlns:p14="http://schemas.microsoft.com/office/powerpoint/2010/main" val="3761914235"/>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xit" presetSubtype="0" fill="hold" grpId="0" nodeType="clickEffect">
                                  <p:stCondLst>
                                    <p:cond delay="0"/>
                                  </p:stCondLst>
                                  <p:childTnLst>
                                    <p:animEffect transition="out" filter="wipe(down)">
                                      <p:cBhvr>
                                        <p:cTn id="13" dur="180" accel="50000">
                                          <p:stCondLst>
                                            <p:cond delay="1820"/>
                                          </p:stCondLst>
                                        </p:cTn>
                                        <p:tgtEl>
                                          <p:spTgt spid="2"/>
                                        </p:tgtEl>
                                      </p:cBhvr>
                                    </p:animEffect>
                                    <p:anim calcmode="lin" valueType="num">
                                      <p:cBhvr>
                                        <p:cTn id="14"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21" dur="26">
                                          <p:stCondLst>
                                            <p:cond delay="620"/>
                                          </p:stCondLst>
                                        </p:cTn>
                                        <p:tgtEl>
                                          <p:spTgt spid="2"/>
                                        </p:tgtEl>
                                      </p:cBhvr>
                                      <p:to x="100000" y="60000"/>
                                    </p:animScale>
                                    <p:animScale>
                                      <p:cBhvr>
                                        <p:cTn id="22" dur="166" decel="50000">
                                          <p:stCondLst>
                                            <p:cond delay="64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set>
                                      <p:cBhvr>
                                        <p:cTn id="2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t>
            </a:r>
            <a:endParaRPr lang="es-A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889" y="476672"/>
            <a:ext cx="3635896" cy="330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114567"/>
            <a:ext cx="4235851" cy="325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349283"/>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Características </a:t>
            </a:r>
            <a:r>
              <a:rPr lang="es-AR" dirty="0"/>
              <a:t>más importantes </a:t>
            </a:r>
          </a:p>
        </p:txBody>
      </p:sp>
      <p:sp>
        <p:nvSpPr>
          <p:cNvPr id="3" name="2 Marcador de contenido"/>
          <p:cNvSpPr>
            <a:spLocks noGrp="1"/>
          </p:cNvSpPr>
          <p:nvPr>
            <p:ph idx="1"/>
          </p:nvPr>
        </p:nvSpPr>
        <p:spPr/>
        <p:txBody>
          <a:bodyPr>
            <a:normAutofit fontScale="92500" lnSpcReduction="20000"/>
          </a:bodyPr>
          <a:lstStyle/>
          <a:p>
            <a:pPr fontAlgn="base"/>
            <a:r>
              <a:rPr lang="es-AR" dirty="0">
                <a:hlinkClick r:id="rId2"/>
              </a:rPr>
              <a:t>Power Point</a:t>
            </a:r>
            <a:r>
              <a:rPr lang="es-AR" dirty="0"/>
              <a:t> permite introducir textos de colores y tipografías diferentes. También es posible cambiar los encabezados de los textos (cuerpo de texto, título H1, subtítulo H2…)</a:t>
            </a:r>
          </a:p>
          <a:p>
            <a:pPr fontAlgn="base"/>
            <a:r>
              <a:rPr lang="es-AR" b="1" dirty="0"/>
              <a:t>Añadir Word Art</a:t>
            </a:r>
            <a:r>
              <a:rPr lang="es-AR" dirty="0"/>
              <a:t> para titulares o destacados.</a:t>
            </a:r>
          </a:p>
          <a:p>
            <a:pPr fontAlgn="base"/>
            <a:r>
              <a:rPr lang="es-AR" dirty="0"/>
              <a:t>Insertar imágenes, tanto personalizadas como de la base de datos del proprio programa.</a:t>
            </a:r>
          </a:p>
          <a:p>
            <a:pPr fontAlgn="base"/>
            <a:r>
              <a:rPr lang="es-AR" dirty="0"/>
              <a:t>Se pueden </a:t>
            </a:r>
            <a:r>
              <a:rPr lang="es-AR" b="1" dirty="0"/>
              <a:t>editar las imágenes que subimos al Power Point</a:t>
            </a:r>
            <a:r>
              <a:rPr lang="es-AR" dirty="0"/>
              <a:t>. Cambiando el tamaño, saturación, quitando el fondo y mucho más.</a:t>
            </a:r>
          </a:p>
          <a:p>
            <a:pPr fontAlgn="base"/>
            <a:r>
              <a:rPr lang="es-AR" dirty="0"/>
              <a:t>También es posible añadir formas, símbolos e iconos.</a:t>
            </a:r>
          </a:p>
          <a:p>
            <a:endParaRPr lang="es-AR" dirty="0"/>
          </a:p>
        </p:txBody>
      </p:sp>
    </p:spTree>
    <p:extLst>
      <p:ext uri="{BB962C8B-B14F-4D97-AF65-F5344CB8AC3E}">
        <p14:creationId xmlns:p14="http://schemas.microsoft.com/office/powerpoint/2010/main" val="1648523410"/>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Caracteristicas importantes</a:t>
            </a:r>
            <a:endParaRPr lang="es-AR" dirty="0"/>
          </a:p>
        </p:txBody>
      </p:sp>
      <p:sp>
        <p:nvSpPr>
          <p:cNvPr id="3" name="2 Marcador de contenido"/>
          <p:cNvSpPr>
            <a:spLocks noGrp="1"/>
          </p:cNvSpPr>
          <p:nvPr>
            <p:ph idx="1"/>
          </p:nvPr>
        </p:nvSpPr>
        <p:spPr>
          <a:xfrm>
            <a:off x="457200" y="1882808"/>
            <a:ext cx="8229600" cy="5218600"/>
          </a:xfrm>
        </p:spPr>
        <p:txBody>
          <a:bodyPr>
            <a:normAutofit/>
          </a:bodyPr>
          <a:lstStyle/>
          <a:p>
            <a:r>
              <a:rPr lang="es-AR" dirty="0"/>
              <a:t>Tiene un sistema multimedia donde se puede añadir vídeos, tanto desde el ordenador como utilizando una URL de referencia. Así como audio o gifs.</a:t>
            </a:r>
          </a:p>
          <a:p>
            <a:r>
              <a:rPr lang="es-AR" dirty="0"/>
              <a:t>Cuenta con herramientas de animación para dotar de movimiento a los elementos incluidos en las diapositivas.</a:t>
            </a:r>
          </a:p>
          <a:p>
            <a:r>
              <a:rPr lang="es-AR" dirty="0"/>
              <a:t>Permite abrir documentos con diferentes formatos como ppt o pps.</a:t>
            </a:r>
          </a:p>
          <a:p>
            <a:r>
              <a:rPr lang="es-AR" dirty="0"/>
              <a:t>Tiene una gran variedad de plantillas de presentación disponibles que se pueden editar.</a:t>
            </a:r>
          </a:p>
          <a:p>
            <a:r>
              <a:rPr lang="es-AR" dirty="0"/>
              <a:t>También dispone de temas para personalizar el diseño de las presentaciones.</a:t>
            </a:r>
          </a:p>
          <a:p>
            <a:endParaRPr lang="es-AR" dirty="0"/>
          </a:p>
        </p:txBody>
      </p:sp>
    </p:spTree>
    <p:extLst>
      <p:ext uri="{BB962C8B-B14F-4D97-AF65-F5344CB8AC3E}">
        <p14:creationId xmlns:p14="http://schemas.microsoft.com/office/powerpoint/2010/main" val="649880225"/>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8939514" cy="6913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88674"/>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08" y="267494"/>
            <a:ext cx="6830290" cy="951706"/>
          </a:xfrm>
        </p:spPr>
        <p:txBody>
          <a:bodyPr>
            <a:normAutofit fontScale="90000"/>
          </a:bodyPr>
          <a:lstStyle/>
          <a:p>
            <a:r>
              <a:rPr lang="es-AR" dirty="0" smtClean="0"/>
              <a:t> </a:t>
            </a:r>
            <a:r>
              <a:rPr lang="es-AR" dirty="0"/>
              <a:t>Elementos de Power Point-Funciones que cumple cada elemento</a:t>
            </a:r>
          </a:p>
        </p:txBody>
      </p:sp>
      <p:sp>
        <p:nvSpPr>
          <p:cNvPr id="3" name="2 Marcador de contenido"/>
          <p:cNvSpPr>
            <a:spLocks noGrp="1"/>
          </p:cNvSpPr>
          <p:nvPr>
            <p:ph idx="1"/>
          </p:nvPr>
        </p:nvSpPr>
        <p:spPr>
          <a:xfrm>
            <a:off x="457200" y="1285860"/>
            <a:ext cx="8229600" cy="6072230"/>
          </a:xfrm>
        </p:spPr>
        <p:txBody>
          <a:bodyPr>
            <a:normAutofit/>
          </a:bodyPr>
          <a:lstStyle/>
          <a:p>
            <a:endParaRPr lang="es-AR" sz="2000" dirty="0" smtClean="0"/>
          </a:p>
          <a:p>
            <a:endParaRPr lang="es-AR" sz="3200" dirty="0" smtClean="0"/>
          </a:p>
          <a:p>
            <a:pPr fontAlgn="base">
              <a:buFont typeface="Wingdings" pitchFamily="2" charset="2"/>
              <a:buChar char="v"/>
            </a:pPr>
            <a:r>
              <a:rPr lang="es-ES" sz="3200" b="1" dirty="0" smtClean="0">
                <a:solidFill>
                  <a:schemeClr val="accent1">
                    <a:lumMod val="75000"/>
                  </a:schemeClr>
                </a:solidFill>
                <a:effectLst>
                  <a:glow rad="63500">
                    <a:schemeClr val="accent1">
                      <a:satMod val="175000"/>
                      <a:alpha val="40000"/>
                    </a:schemeClr>
                  </a:glow>
                </a:effectLst>
              </a:rPr>
              <a:t>Panel de diapositiva: </a:t>
            </a:r>
            <a:r>
              <a:rPr lang="es-ES" sz="3200" dirty="0" smtClean="0">
                <a:solidFill>
                  <a:schemeClr val="accent1">
                    <a:lumMod val="75000"/>
                  </a:schemeClr>
                </a:solidFill>
                <a:effectLst>
                  <a:glow rad="63500">
                    <a:schemeClr val="accent1">
                      <a:satMod val="175000"/>
                      <a:alpha val="40000"/>
                    </a:schemeClr>
                  </a:glow>
                </a:effectLst>
              </a:rPr>
              <a:t>Aquí puedes ver y editar la diapositiva seleccionada en el panel de navegación de diapositivas. </a:t>
            </a:r>
          </a:p>
          <a:p>
            <a:pPr fontAlgn="base">
              <a:buFont typeface="Wingdings" pitchFamily="2" charset="2"/>
              <a:buChar char="v"/>
            </a:pPr>
            <a:r>
              <a:rPr lang="es-ES" sz="3200" b="1" dirty="0" smtClean="0">
                <a:solidFill>
                  <a:schemeClr val="accent1">
                    <a:lumMod val="75000"/>
                  </a:schemeClr>
                </a:solidFill>
                <a:effectLst>
                  <a:glow rad="63500">
                    <a:schemeClr val="accent1">
                      <a:satMod val="175000"/>
                      <a:alpha val="40000"/>
                    </a:schemeClr>
                  </a:glow>
                </a:effectLst>
              </a:rPr>
              <a:t>Número de diapositiva:</a:t>
            </a:r>
            <a:r>
              <a:rPr lang="es-ES" sz="3200" dirty="0" smtClean="0">
                <a:solidFill>
                  <a:schemeClr val="accent1">
                    <a:lumMod val="75000"/>
                  </a:schemeClr>
                </a:solidFill>
                <a:effectLst>
                  <a:glow rad="63500">
                    <a:schemeClr val="accent1">
                      <a:satMod val="175000"/>
                      <a:alpha val="40000"/>
                    </a:schemeClr>
                  </a:glow>
                </a:effectLst>
              </a:rPr>
              <a:t> Puedes ver rápidamente el número de diapositivas que tiene la presentación y en cuál de ellas estás trabajando. </a:t>
            </a:r>
          </a:p>
          <a:p>
            <a:pPr fontAlgn="base">
              <a:buFont typeface="Wingdings" pitchFamily="2" charset="2"/>
              <a:buChar char="v"/>
            </a:pPr>
            <a:r>
              <a:rPr lang="es-ES" sz="3200" dirty="0" smtClean="0">
                <a:solidFill>
                  <a:schemeClr val="accent1">
                    <a:lumMod val="75000"/>
                  </a:schemeClr>
                </a:solidFill>
                <a:effectLst>
                  <a:glow rad="63500">
                    <a:schemeClr val="accent1">
                      <a:satMod val="175000"/>
                      <a:alpha val="40000"/>
                    </a:schemeClr>
                  </a:glow>
                </a:effectLst>
              </a:rPr>
              <a:t> </a:t>
            </a:r>
            <a:endParaRPr lang="es-AR" sz="3200" dirty="0" smtClean="0"/>
          </a:p>
          <a:p>
            <a:pPr fontAlgn="base">
              <a:buNone/>
            </a:pPr>
            <a:endParaRPr lang="es-AR" dirty="0" smtClean="0"/>
          </a:p>
        </p:txBody>
      </p:sp>
    </p:spTree>
    <p:extLst>
      <p:ext uri="{BB962C8B-B14F-4D97-AF65-F5344CB8AC3E}">
        <p14:creationId xmlns:p14="http://schemas.microsoft.com/office/powerpoint/2010/main" val="269431403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t>
            </a:r>
            <a:endParaRPr lang="es-AR" dirty="0"/>
          </a:p>
        </p:txBody>
      </p:sp>
      <p:sp>
        <p:nvSpPr>
          <p:cNvPr id="3" name="2 Marcador de contenido"/>
          <p:cNvSpPr>
            <a:spLocks noGrp="1"/>
          </p:cNvSpPr>
          <p:nvPr>
            <p:ph idx="1"/>
          </p:nvPr>
        </p:nvSpPr>
        <p:spPr/>
        <p:txBody>
          <a:bodyPr>
            <a:normAutofit fontScale="85000" lnSpcReduction="20000"/>
          </a:bodyPr>
          <a:lstStyle/>
          <a:p>
            <a:r>
              <a:rPr lang="es-AR" dirty="0"/>
              <a:t>PESTAÑA DISEÑO</a:t>
            </a:r>
          </a:p>
          <a:p>
            <a:r>
              <a:rPr lang="es-AR" dirty="0"/>
              <a:t>Aquí se encuentran las herramientas relacionadas con el diseño de la presentación. Vamos a poder elegir el estilo de las diapositivas, configurar la página y editar los fondos.</a:t>
            </a:r>
          </a:p>
          <a:p>
            <a:endParaRPr lang="es-AR" dirty="0"/>
          </a:p>
          <a:p>
            <a:r>
              <a:rPr lang="es-AR" dirty="0"/>
              <a:t>PESTAÑA ANIMACIONES</a:t>
            </a:r>
          </a:p>
          <a:p>
            <a:r>
              <a:rPr lang="es-AR" dirty="0"/>
              <a:t>Esta pestaña contiene herramientas de Power Point que nos permitirán añadir animaciones y transiciones entre diapositivas. Esto genera una fluidez más amena en el cambio de diapositivas, logrando un acabado más profesional</a:t>
            </a:r>
            <a:endParaRPr lang="es-ES" dirty="0"/>
          </a:p>
          <a:p>
            <a:endParaRPr lang="es-AR" dirty="0"/>
          </a:p>
        </p:txBody>
      </p:sp>
    </p:spTree>
    <p:extLst>
      <p:ext uri="{BB962C8B-B14F-4D97-AF65-F5344CB8AC3E}">
        <p14:creationId xmlns:p14="http://schemas.microsoft.com/office/powerpoint/2010/main" val="845385422"/>
      </p:ext>
    </p:extLst>
  </p:cSld>
  <p:clrMapOvr>
    <a:masterClrMapping/>
  </p:clrMapOvr>
  <p:transition>
    <p:checker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280</TotalTime>
  <Words>1005</Words>
  <Application>Microsoft Office PowerPoint</Application>
  <PresentationFormat>Presentación en pantalla (4:3)</PresentationFormat>
  <Paragraphs>119</Paragraphs>
  <Slides>35</Slides>
  <Notes>2</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Chincheta</vt:lpstr>
      <vt:lpstr>COLEGIO DEL PRADO</vt:lpstr>
      <vt:lpstr>Presentación de PowerPoint</vt:lpstr>
      <vt:lpstr>Definición de Power Point y su utilidad </vt:lpstr>
      <vt:lpstr>.</vt:lpstr>
      <vt:lpstr>Características más importantes </vt:lpstr>
      <vt:lpstr>Caracteristicas importantes</vt:lpstr>
      <vt:lpstr>Presentación de PowerPoint</vt:lpstr>
      <vt:lpstr> Elementos de Power Point-Funciones que cumple cada elemento</vt:lpstr>
      <vt:lpstr>.</vt:lpstr>
      <vt:lpstr>.</vt:lpstr>
      <vt:lpstr>.</vt:lpstr>
      <vt:lpstr>.</vt:lpstr>
      <vt:lpstr>  </vt:lpstr>
      <vt:lpstr>.</vt:lpstr>
      <vt:lpstr>Tipos de Vistas, explique cada unidad) Tipos de Vistas, explique cada una</vt:lpstr>
      <vt:lpstr>. </vt:lpstr>
      <vt:lpstr>. </vt:lpstr>
      <vt:lpstr>  </vt:lpstr>
      <vt:lpstr>.</vt:lpstr>
      <vt:lpstr>Presentación de PowerPoint</vt:lpstr>
      <vt:lpstr> Animación y Transición explique c/u) </vt:lpstr>
      <vt:lpstr>Cual es la funcion de la animacion</vt:lpstr>
      <vt:lpstr>Cual es el uso de la animacion</vt:lpstr>
      <vt:lpstr>Para que sirve la animacion</vt:lpstr>
      <vt:lpstr>Presentación de PowerPoint</vt:lpstr>
      <vt:lpstr>Que es la transición </vt:lpstr>
      <vt:lpstr>Cual es la funcion de la transicion</vt:lpstr>
      <vt:lpstr>Cual es el uso de la trnsicion</vt:lpstr>
      <vt:lpstr>Para que sirve la transicion</vt:lpstr>
      <vt:lpstr>Presentación de PowerPoint</vt:lpstr>
      <vt:lpstr>3. Bibliografía (Colocar el link de cada página web encontrada)</vt:lpstr>
      <vt:lpstr>3.</vt:lpstr>
      <vt:lpstr>3.</vt:lpstr>
      <vt:lpstr>3.</vt:lpstr>
      <vt:lpstr>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INFORMÁTICA</dc:title>
  <dc:creator>Secundaria</dc:creator>
  <cp:lastModifiedBy>Secundaria</cp:lastModifiedBy>
  <cp:revision>36</cp:revision>
  <dcterms:created xsi:type="dcterms:W3CDTF">2022-04-18T18:54:30Z</dcterms:created>
  <dcterms:modified xsi:type="dcterms:W3CDTF">2022-04-28T18:23:20Z</dcterms:modified>
</cp:coreProperties>
</file>