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9"/>
  </p:notesMasterIdLst>
  <p:sldIdLst>
    <p:sldId id="256" r:id="rId2"/>
    <p:sldId id="257" r:id="rId3"/>
    <p:sldId id="258" r:id="rId4"/>
    <p:sldId id="259" r:id="rId5"/>
    <p:sldId id="260" r:id="rId6"/>
    <p:sldId id="261" r:id="rId7"/>
    <p:sldId id="262" r:id="rId8"/>
    <p:sldId id="263" r:id="rId9"/>
    <p:sldId id="265" r:id="rId10"/>
    <p:sldId id="270" r:id="rId11"/>
    <p:sldId id="271" r:id="rId12"/>
    <p:sldId id="272" r:id="rId13"/>
    <p:sldId id="273" r:id="rId14"/>
    <p:sldId id="266" r:id="rId15"/>
    <p:sldId id="267" r:id="rId16"/>
    <p:sldId id="269" r:id="rId17"/>
    <p:sldId id="274" r:id="rId18"/>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6913" autoAdjust="0"/>
    <p:restoredTop sz="94624" autoAdjust="0"/>
  </p:normalViewPr>
  <p:slideViewPr>
    <p:cSldViewPr>
      <p:cViewPr varScale="1">
        <p:scale>
          <a:sx n="69" d="100"/>
          <a:sy n="69" d="100"/>
        </p:scale>
        <p:origin x="-5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B157E-A4E5-46B4-AEFF-2569504DD35E}" type="datetimeFigureOut">
              <a:rPr lang="es-AR" smtClean="0"/>
              <a:pPr/>
              <a:t>28/04/2022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2D1E37-3A80-4FCB-B579-5D446AEDD968}"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a:t>
            </a:r>
            <a:endParaRPr lang="es-AR" dirty="0"/>
          </a:p>
        </p:txBody>
      </p:sp>
      <p:sp>
        <p:nvSpPr>
          <p:cNvPr id="4" name="3 Marcador de número de diapositiva"/>
          <p:cNvSpPr>
            <a:spLocks noGrp="1"/>
          </p:cNvSpPr>
          <p:nvPr>
            <p:ph type="sldNum" sz="quarter" idx="10"/>
          </p:nvPr>
        </p:nvSpPr>
        <p:spPr/>
        <p:txBody>
          <a:bodyPr/>
          <a:lstStyle/>
          <a:p>
            <a:fld id="{D42D1E37-3A80-4FCB-B579-5D446AEDD968}" type="slidenum">
              <a:rPr lang="es-AR" smtClean="0"/>
              <a:pPr/>
              <a:t>1</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71DFEA46-6386-4AF9-BD43-1D37A5D0C342}" type="datetimeFigureOut">
              <a:rPr lang="es-AR" smtClean="0"/>
              <a:pPr/>
              <a:t>28/04/2022</a:t>
            </a:fld>
            <a:endParaRPr lang="es-AR"/>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AR"/>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B7E49033-64EB-4489-9BD9-0A0CC3FF8C02}" type="slidenum">
              <a:rPr lang="es-AR" smtClean="0"/>
              <a:pPr/>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1DFEA46-6386-4AF9-BD43-1D37A5D0C342}" type="datetimeFigureOut">
              <a:rPr lang="es-AR" smtClean="0"/>
              <a:pPr/>
              <a:t>28/04/2022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B7E49033-64EB-4489-9BD9-0A0CC3FF8C02}"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1DFEA46-6386-4AF9-BD43-1D37A5D0C342}" type="datetimeFigureOut">
              <a:rPr lang="es-AR" smtClean="0"/>
              <a:pPr/>
              <a:t>28/04/2022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B7E49033-64EB-4489-9BD9-0A0CC3FF8C02}"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71DFEA46-6386-4AF9-BD43-1D37A5D0C342}" type="datetimeFigureOut">
              <a:rPr lang="es-AR" smtClean="0"/>
              <a:pPr/>
              <a:t>28/04/2022</a:t>
            </a:fld>
            <a:endParaRPr lang="es-AR"/>
          </a:p>
        </p:txBody>
      </p:sp>
      <p:sp>
        <p:nvSpPr>
          <p:cNvPr id="9" name="8 Marcador de número de diapositiva"/>
          <p:cNvSpPr>
            <a:spLocks noGrp="1"/>
          </p:cNvSpPr>
          <p:nvPr>
            <p:ph type="sldNum" sz="quarter" idx="15"/>
          </p:nvPr>
        </p:nvSpPr>
        <p:spPr/>
        <p:txBody>
          <a:bodyPr rtlCol="0"/>
          <a:lstStyle/>
          <a:p>
            <a:fld id="{B7E49033-64EB-4489-9BD9-0A0CC3FF8C02}" type="slidenum">
              <a:rPr lang="es-AR" smtClean="0"/>
              <a:pPr/>
              <a:t>‹Nº›</a:t>
            </a:fld>
            <a:endParaRPr lang="es-AR"/>
          </a:p>
        </p:txBody>
      </p:sp>
      <p:sp>
        <p:nvSpPr>
          <p:cNvPr id="10" name="9 Marcador de pie de página"/>
          <p:cNvSpPr>
            <a:spLocks noGrp="1"/>
          </p:cNvSpPr>
          <p:nvPr>
            <p:ph type="ftr" sz="quarter" idx="16"/>
          </p:nvPr>
        </p:nvSpPr>
        <p:spPr/>
        <p:txBody>
          <a:bodyPr rtlCol="0"/>
          <a:lstStyle/>
          <a:p>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71DFEA46-6386-4AF9-BD43-1D37A5D0C342}" type="datetimeFigureOut">
              <a:rPr lang="es-AR" smtClean="0"/>
              <a:pPr/>
              <a:t>28/04/2022</a:t>
            </a:fld>
            <a:endParaRPr lang="es-AR"/>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AR"/>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B7E49033-64EB-4489-9BD9-0A0CC3FF8C02}"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1DFEA46-6386-4AF9-BD43-1D37A5D0C342}" type="datetimeFigureOut">
              <a:rPr lang="es-AR" smtClean="0"/>
              <a:pPr/>
              <a:t>28/04/2022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B7E49033-64EB-4489-9BD9-0A0CC3FF8C02}" type="slidenum">
              <a:rPr lang="es-AR" smtClean="0"/>
              <a:pPr/>
              <a:t>‹Nº›</a:t>
            </a:fld>
            <a:endParaRPr lang="es-AR"/>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71DFEA46-6386-4AF9-BD43-1D37A5D0C342}" type="datetimeFigureOut">
              <a:rPr lang="es-AR" smtClean="0"/>
              <a:pPr/>
              <a:t>28/04/2022</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B7E49033-64EB-4489-9BD9-0A0CC3FF8C02}" type="slidenum">
              <a:rPr lang="es-AR" smtClean="0"/>
              <a:pPr/>
              <a:t>‹Nº›</a:t>
            </a:fld>
            <a:endParaRPr lang="es-AR"/>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71DFEA46-6386-4AF9-BD43-1D37A5D0C342}" type="datetimeFigureOut">
              <a:rPr lang="es-AR" smtClean="0"/>
              <a:pPr/>
              <a:t>28/04/2022</a:t>
            </a:fld>
            <a:endParaRPr lang="es-AR"/>
          </a:p>
        </p:txBody>
      </p:sp>
      <p:sp>
        <p:nvSpPr>
          <p:cNvPr id="7" name="6 Marcador de número de diapositiva"/>
          <p:cNvSpPr>
            <a:spLocks noGrp="1"/>
          </p:cNvSpPr>
          <p:nvPr>
            <p:ph type="sldNum" sz="quarter" idx="11"/>
          </p:nvPr>
        </p:nvSpPr>
        <p:spPr/>
        <p:txBody>
          <a:bodyPr rtlCol="0"/>
          <a:lstStyle/>
          <a:p>
            <a:fld id="{B7E49033-64EB-4489-9BD9-0A0CC3FF8C02}" type="slidenum">
              <a:rPr lang="es-AR" smtClean="0"/>
              <a:pPr/>
              <a:t>‹Nº›</a:t>
            </a:fld>
            <a:endParaRPr lang="es-AR"/>
          </a:p>
        </p:txBody>
      </p:sp>
      <p:sp>
        <p:nvSpPr>
          <p:cNvPr id="8" name="7 Marcador de pie de página"/>
          <p:cNvSpPr>
            <a:spLocks noGrp="1"/>
          </p:cNvSpPr>
          <p:nvPr>
            <p:ph type="ftr" sz="quarter" idx="12"/>
          </p:nvPr>
        </p:nvSpPr>
        <p:spPr/>
        <p:txBody>
          <a:bodyPr rtlCol="0"/>
          <a:lstStyle/>
          <a:p>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1DFEA46-6386-4AF9-BD43-1D37A5D0C342}" type="datetimeFigureOut">
              <a:rPr lang="es-AR" smtClean="0"/>
              <a:pPr/>
              <a:t>28/04/2022</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B7E49033-64EB-4489-9BD9-0A0CC3FF8C02}"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71DFEA46-6386-4AF9-BD43-1D37A5D0C342}" type="datetimeFigureOut">
              <a:rPr lang="es-AR" smtClean="0"/>
              <a:pPr/>
              <a:t>28/04/2022</a:t>
            </a:fld>
            <a:endParaRPr lang="es-AR"/>
          </a:p>
        </p:txBody>
      </p:sp>
      <p:sp>
        <p:nvSpPr>
          <p:cNvPr id="22" name="21 Marcador de número de diapositiva"/>
          <p:cNvSpPr>
            <a:spLocks noGrp="1"/>
          </p:cNvSpPr>
          <p:nvPr>
            <p:ph type="sldNum" sz="quarter" idx="15"/>
          </p:nvPr>
        </p:nvSpPr>
        <p:spPr/>
        <p:txBody>
          <a:bodyPr rtlCol="0"/>
          <a:lstStyle/>
          <a:p>
            <a:fld id="{B7E49033-64EB-4489-9BD9-0A0CC3FF8C02}" type="slidenum">
              <a:rPr lang="es-AR" smtClean="0"/>
              <a:pPr/>
              <a:t>‹Nº›</a:t>
            </a:fld>
            <a:endParaRPr lang="es-AR"/>
          </a:p>
        </p:txBody>
      </p:sp>
      <p:sp>
        <p:nvSpPr>
          <p:cNvPr id="23" name="22 Marcador de pie de página"/>
          <p:cNvSpPr>
            <a:spLocks noGrp="1"/>
          </p:cNvSpPr>
          <p:nvPr>
            <p:ph type="ftr" sz="quarter" idx="16"/>
          </p:nvPr>
        </p:nvSpPr>
        <p:spPr/>
        <p:txBody>
          <a:bodyPr rtlCol="0"/>
          <a:lstStyle/>
          <a:p>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71DFEA46-6386-4AF9-BD43-1D37A5D0C342}" type="datetimeFigureOut">
              <a:rPr lang="es-AR" smtClean="0"/>
              <a:pPr/>
              <a:t>28/04/2022</a:t>
            </a:fld>
            <a:endParaRPr lang="es-AR"/>
          </a:p>
        </p:txBody>
      </p:sp>
      <p:sp>
        <p:nvSpPr>
          <p:cNvPr id="18" name="17 Marcador de número de diapositiva"/>
          <p:cNvSpPr>
            <a:spLocks noGrp="1"/>
          </p:cNvSpPr>
          <p:nvPr>
            <p:ph type="sldNum" sz="quarter" idx="11"/>
          </p:nvPr>
        </p:nvSpPr>
        <p:spPr/>
        <p:txBody>
          <a:bodyPr rtlCol="0"/>
          <a:lstStyle/>
          <a:p>
            <a:fld id="{B7E49033-64EB-4489-9BD9-0A0CC3FF8C02}" type="slidenum">
              <a:rPr lang="es-AR" smtClean="0"/>
              <a:pPr/>
              <a:t>‹Nº›</a:t>
            </a:fld>
            <a:endParaRPr lang="es-AR"/>
          </a:p>
        </p:txBody>
      </p:sp>
      <p:sp>
        <p:nvSpPr>
          <p:cNvPr id="21" name="20 Marcador de pie de página"/>
          <p:cNvSpPr>
            <a:spLocks noGrp="1"/>
          </p:cNvSpPr>
          <p:nvPr>
            <p:ph type="ftr" sz="quarter" idx="12"/>
          </p:nvPr>
        </p:nvSpPr>
        <p:spPr/>
        <p:txBody>
          <a:bodyPr rtlCol="0"/>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1DFEA46-6386-4AF9-BD43-1D37A5D0C342}" type="datetimeFigureOut">
              <a:rPr lang="es-AR" smtClean="0"/>
              <a:pPr/>
              <a:t>28/04/2022</a:t>
            </a:fld>
            <a:endParaRPr lang="es-AR"/>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AR"/>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7E49033-64EB-4489-9BD9-0A0CC3FF8C02}"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idx="4294967295"/>
          </p:nvPr>
        </p:nvSpPr>
        <p:spPr>
          <a:xfrm>
            <a:off x="0" y="274638"/>
            <a:ext cx="8229600" cy="1143000"/>
          </a:xfrm>
        </p:spPr>
        <p:txBody>
          <a:bodyPr>
            <a:normAutofit/>
          </a:bodyPr>
          <a:lstStyle/>
          <a:p>
            <a:r>
              <a:rPr lang="es-AR" dirty="0" smtClean="0"/>
              <a:t/>
            </a:r>
            <a:br>
              <a:rPr lang="es-AR" dirty="0" smtClean="0"/>
            </a:br>
            <a:endParaRPr lang="es-AR" dirty="0"/>
          </a:p>
        </p:txBody>
      </p:sp>
      <p:sp>
        <p:nvSpPr>
          <p:cNvPr id="6" name="5 Marcador de contenido"/>
          <p:cNvSpPr>
            <a:spLocks noGrp="1"/>
          </p:cNvSpPr>
          <p:nvPr>
            <p:ph idx="4294967295"/>
          </p:nvPr>
        </p:nvSpPr>
        <p:spPr>
          <a:xfrm>
            <a:off x="0" y="0"/>
            <a:ext cx="9144000" cy="6858000"/>
          </a:xfrm>
        </p:spPr>
        <p:txBody>
          <a:bodyPr>
            <a:normAutofit/>
          </a:bodyPr>
          <a:lstStyle/>
          <a:p>
            <a:pPr>
              <a:buNone/>
            </a:pPr>
            <a:r>
              <a:rPr lang="es-AR" sz="3600" dirty="0" smtClean="0">
                <a:latin typeface="Arial Rounded MT Bold" pitchFamily="34" charset="0"/>
              </a:rPr>
              <a:t>            </a:t>
            </a:r>
          </a:p>
          <a:p>
            <a:pPr>
              <a:buNone/>
            </a:pPr>
            <a:r>
              <a:rPr lang="es-AR" sz="3600" dirty="0">
                <a:latin typeface="Arial Rounded MT Bold" pitchFamily="34" charset="0"/>
              </a:rPr>
              <a:t> </a:t>
            </a:r>
            <a:r>
              <a:rPr lang="es-AR" sz="3600" dirty="0" smtClean="0">
                <a:latin typeface="Arial Rounded MT Bold" pitchFamily="34" charset="0"/>
              </a:rPr>
              <a:t>                   </a:t>
            </a:r>
            <a:r>
              <a:rPr lang="es-AR" sz="3600" dirty="0">
                <a:latin typeface="Arial Rounded MT Bold" pitchFamily="34" charset="0"/>
              </a:rPr>
              <a:t>“Practico N° </a:t>
            </a:r>
            <a:r>
              <a:rPr lang="es-AR" sz="3600" dirty="0" smtClean="0">
                <a:latin typeface="Arial Rounded MT Bold" pitchFamily="34" charset="0"/>
              </a:rPr>
              <a:t>4” </a:t>
            </a:r>
          </a:p>
          <a:p>
            <a:pPr>
              <a:buNone/>
            </a:pPr>
            <a:r>
              <a:rPr lang="es-AR" sz="3600" dirty="0" smtClean="0">
                <a:latin typeface="Arial Rounded MT Bold" pitchFamily="34" charset="0"/>
              </a:rPr>
              <a:t> </a:t>
            </a:r>
            <a:endParaRPr lang="es-AR" sz="3600" dirty="0">
              <a:latin typeface="Arial Rounded MT Bold" pitchFamily="34" charset="0"/>
            </a:endParaRPr>
          </a:p>
          <a:p>
            <a:pPr>
              <a:buNone/>
            </a:pPr>
            <a:r>
              <a:rPr lang="es-AR" sz="3600" dirty="0">
                <a:latin typeface="Arial Rounded MT Bold" pitchFamily="34" charset="0"/>
              </a:rPr>
              <a:t>   </a:t>
            </a:r>
            <a:r>
              <a:rPr lang="es-AR" sz="3600" dirty="0" smtClean="0">
                <a:latin typeface="Arial Rounded MT Bold" pitchFamily="34" charset="0"/>
              </a:rPr>
              <a:t>                 </a:t>
            </a:r>
            <a:r>
              <a:rPr lang="es-AR" sz="3200" dirty="0" smtClean="0">
                <a:latin typeface="Arial Rounded MT Bold" pitchFamily="34" charset="0"/>
              </a:rPr>
              <a:t> </a:t>
            </a:r>
            <a:r>
              <a:rPr lang="es-AR" sz="3200" dirty="0">
                <a:latin typeface="Arial Rounded MT Bold" pitchFamily="34" charset="0"/>
              </a:rPr>
              <a:t>Angelina Navarro</a:t>
            </a:r>
            <a:endParaRPr lang="es-AR" sz="3600" dirty="0">
              <a:latin typeface="Arial Rounded MT Bold" pitchFamily="34" charset="0"/>
            </a:endParaRPr>
          </a:p>
          <a:p>
            <a:pPr>
              <a:buNone/>
            </a:pPr>
            <a:r>
              <a:rPr lang="es-AR" sz="3600" dirty="0">
                <a:latin typeface="Arial Rounded MT Bold" pitchFamily="34" charset="0"/>
              </a:rPr>
              <a:t>           </a:t>
            </a:r>
          </a:p>
          <a:p>
            <a:pPr>
              <a:buNone/>
            </a:pPr>
            <a:r>
              <a:rPr lang="es-AR" sz="3200" dirty="0" smtClean="0">
                <a:latin typeface="Arial Rounded MT Bold" pitchFamily="34" charset="0"/>
              </a:rPr>
              <a:t>             “Laboratorio  </a:t>
            </a:r>
            <a:r>
              <a:rPr lang="es-AR" sz="3200" dirty="0">
                <a:latin typeface="Arial Rounded MT Bold" pitchFamily="34" charset="0"/>
              </a:rPr>
              <a:t>de  </a:t>
            </a:r>
            <a:r>
              <a:rPr lang="es-AR" sz="3200" dirty="0" smtClean="0">
                <a:latin typeface="Arial Rounded MT Bold" pitchFamily="34" charset="0"/>
              </a:rPr>
              <a:t>Informática”</a:t>
            </a:r>
            <a:endParaRPr lang="es-AR" sz="3200" dirty="0">
              <a:latin typeface="Arial Rounded MT Bold" pitchFamily="34" charset="0"/>
            </a:endParaRPr>
          </a:p>
          <a:p>
            <a:pPr>
              <a:buNone/>
            </a:pPr>
            <a:r>
              <a:rPr lang="es-AR" sz="3600" dirty="0">
                <a:latin typeface="Arial Rounded MT Bold" pitchFamily="34" charset="0"/>
              </a:rPr>
              <a:t> </a:t>
            </a:r>
          </a:p>
          <a:p>
            <a:pPr>
              <a:buNone/>
            </a:pPr>
            <a:r>
              <a:rPr lang="es-AR" sz="3200" dirty="0" smtClean="0">
                <a:latin typeface="Arial Rounded MT Bold" pitchFamily="34" charset="0"/>
              </a:rPr>
              <a:t>    Curso</a:t>
            </a:r>
            <a:r>
              <a:rPr lang="es-AR" sz="3200" dirty="0">
                <a:latin typeface="Arial Rounded MT Bold" pitchFamily="34" charset="0"/>
              </a:rPr>
              <a:t>: 1 “A”                        Año: </a:t>
            </a:r>
            <a:r>
              <a:rPr lang="es-AR" sz="3200" dirty="0" smtClean="0">
                <a:latin typeface="Arial Rounded MT Bold" pitchFamily="34" charset="0"/>
              </a:rPr>
              <a:t>2022</a:t>
            </a:r>
            <a:endParaRPr lang="es-AR" sz="3600" dirty="0">
              <a:latin typeface="Arial Rounded MT Bold" pitchFamily="34" charset="0"/>
            </a:endParaRPr>
          </a:p>
          <a:p>
            <a:pPr>
              <a:buNone/>
            </a:pPr>
            <a:r>
              <a:rPr lang="es-AR" sz="3600" dirty="0">
                <a:latin typeface="Arial Rounded MT Bold" pitchFamily="34" charset="0"/>
              </a:rPr>
              <a:t>                 “Colegio Del Prado”</a:t>
            </a:r>
            <a:r>
              <a:rPr lang="es-AR" sz="3600" dirty="0" smtClean="0">
                <a:latin typeface="Arial Rounded MT Bold" pitchFamily="34" charset="0"/>
              </a:rPr>
              <a:t>  </a:t>
            </a:r>
            <a:r>
              <a:rPr lang="es-AR" dirty="0" smtClean="0"/>
              <a:t>                                                                                                                                                                                                                                            </a:t>
            </a:r>
            <a:endParaRPr lang="es-AR" dirty="0"/>
          </a:p>
        </p:txBody>
      </p:sp>
      <p:pic>
        <p:nvPicPr>
          <p:cNvPr id="8" name="0 Imagen" descr="cOLEgio Del PradRO.jpg"/>
          <p:cNvPicPr/>
          <p:nvPr/>
        </p:nvPicPr>
        <p:blipFill>
          <a:blip r:embed="rId3"/>
          <a:stretch>
            <a:fillRect/>
          </a:stretch>
        </p:blipFill>
        <p:spPr>
          <a:xfrm>
            <a:off x="571472" y="357166"/>
            <a:ext cx="1643042" cy="1214422"/>
          </a:xfrm>
          <a:prstGeom prst="rect">
            <a:avLst/>
          </a:prstGeom>
        </p:spPr>
      </p:pic>
      <p:pic>
        <p:nvPicPr>
          <p:cNvPr id="9" name="2 Imagen" descr="delfiii.jpg"/>
          <p:cNvPicPr/>
          <p:nvPr/>
        </p:nvPicPr>
        <p:blipFill>
          <a:blip r:embed="rId4"/>
          <a:stretch>
            <a:fillRect/>
          </a:stretch>
        </p:blipFill>
        <p:spPr>
          <a:xfrm>
            <a:off x="6929454" y="357166"/>
            <a:ext cx="1595464" cy="1643050"/>
          </a:xfrm>
          <a:prstGeom prst="rect">
            <a:avLst/>
          </a:prstGeom>
        </p:spPr>
      </p:pic>
      <p:pic>
        <p:nvPicPr>
          <p:cNvPr id="12" name="11 Imagen" descr="prueba.gif"/>
          <p:cNvPicPr>
            <a:picLocks noChangeAspect="1"/>
          </p:cNvPicPr>
          <p:nvPr/>
        </p:nvPicPr>
        <p:blipFill>
          <a:blip r:embed="rId5" cstate="print"/>
          <a:stretch>
            <a:fillRect/>
          </a:stretch>
        </p:blipFill>
        <p:spPr>
          <a:xfrm>
            <a:off x="6500826" y="5214950"/>
            <a:ext cx="2357456" cy="1178728"/>
          </a:xfrm>
          <a:prstGeom prst="rect">
            <a:avLst/>
          </a:prstGeom>
        </p:spPr>
      </p:pic>
    </p:spTree>
  </p:cSld>
  <p:clrMapOvr>
    <a:masterClrMapping/>
  </p:clrMapOvr>
  <p:transition spd="slow">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357166"/>
            <a:ext cx="8858280" cy="6247864"/>
          </a:xfrm>
          <a:prstGeom prst="rect">
            <a:avLst/>
          </a:prstGeom>
        </p:spPr>
        <p:txBody>
          <a:bodyPr wrap="square">
            <a:spAutoFit/>
          </a:bodyPr>
          <a:lstStyle/>
          <a:p>
            <a:r>
              <a:rPr lang="es-AR" sz="2000" dirty="0" smtClean="0">
                <a:latin typeface="Arial Rounded MT Bold" pitchFamily="34" charset="0"/>
              </a:rPr>
              <a:t>Vista normal:</a:t>
            </a:r>
            <a:r>
              <a:rPr lang="es-AR" sz="2000" dirty="0" smtClean="0"/>
              <a:t> </a:t>
            </a:r>
            <a:r>
              <a:rPr lang="es-AR" sz="2000" dirty="0" smtClean="0">
                <a:latin typeface="Arial Rounded MT Bold" pitchFamily="34" charset="0"/>
              </a:rPr>
              <a:t>La vista Normal contiene tres paneles: el panel de esquema, el panel de diapositivas y el panel de notas. Estos paneles permiten trabajar en todos los aspectos de la presentación desde un mismo lugar. El tamaño de los distintos paneles se puede ajustar arrastrando los bordes de los paneles</a:t>
            </a:r>
          </a:p>
          <a:p>
            <a:endParaRPr lang="es-AR" sz="2000" dirty="0" smtClean="0">
              <a:latin typeface="Arial Rounded MT Bold" pitchFamily="34" charset="0"/>
            </a:endParaRPr>
          </a:p>
          <a:p>
            <a:r>
              <a:rPr lang="es-AR" sz="2000" dirty="0" smtClean="0">
                <a:latin typeface="Arial Rounded MT Bold" pitchFamily="34" charset="0"/>
              </a:rPr>
              <a:t>Vista Clasificador de </a:t>
            </a:r>
            <a:r>
              <a:rPr lang="es-AR" sz="2000" dirty="0" err="1" smtClean="0">
                <a:latin typeface="Arial Rounded MT Bold" pitchFamily="34" charset="0"/>
              </a:rPr>
              <a:t>diapositivas:La</a:t>
            </a:r>
            <a:r>
              <a:rPr lang="es-AR" sz="2000" dirty="0" smtClean="0">
                <a:latin typeface="Arial Rounded MT Bold" pitchFamily="34" charset="0"/>
              </a:rPr>
              <a:t> vista Clasificador de diapositivas le ofrece una vista de las diapositivas en forma de miniatura. Esta vista le permite ordenar y organizar fácilmente la secuencia de las diapositivas a medida que crea la presentación y, a continuación, también mientras prepara la presentación para la impresión</a:t>
            </a:r>
            <a:r>
              <a:rPr lang="es-AR" sz="2000" dirty="0" smtClean="0"/>
              <a:t>.</a:t>
            </a:r>
          </a:p>
          <a:p>
            <a:endParaRPr lang="es-AR" sz="2000" dirty="0" smtClean="0">
              <a:latin typeface="Arial Rounded MT Bold" pitchFamily="34" charset="0"/>
            </a:endParaRPr>
          </a:p>
          <a:p>
            <a:r>
              <a:rPr lang="es-AR" sz="2000" dirty="0" smtClean="0">
                <a:latin typeface="Arial Rounded MT Bold" pitchFamily="34" charset="0"/>
              </a:rPr>
              <a:t>Vista Página de notas: Para abrir la </a:t>
            </a:r>
            <a:r>
              <a:rPr lang="es-AR" sz="2000" b="1" dirty="0" smtClean="0">
                <a:latin typeface="Arial Rounded MT Bold" pitchFamily="34" charset="0"/>
              </a:rPr>
              <a:t>vista</a:t>
            </a:r>
            <a:r>
              <a:rPr lang="es-AR" sz="2000" dirty="0" smtClean="0">
                <a:latin typeface="Arial Rounded MT Bold" pitchFamily="34" charset="0"/>
              </a:rPr>
              <a:t> de </a:t>
            </a:r>
            <a:r>
              <a:rPr lang="es-AR" sz="2000" b="1" dirty="0" smtClean="0">
                <a:latin typeface="Arial Rounded MT Bold" pitchFamily="34" charset="0"/>
              </a:rPr>
              <a:t>Notas</a:t>
            </a:r>
            <a:r>
              <a:rPr lang="es-AR" sz="2000" dirty="0" smtClean="0">
                <a:latin typeface="Arial Rounded MT Bold" pitchFamily="34" charset="0"/>
              </a:rPr>
              <a:t>, selecciona la pestaña “</a:t>
            </a:r>
            <a:r>
              <a:rPr lang="es-AR" sz="2000" b="1" dirty="0" smtClean="0">
                <a:latin typeface="Arial Rounded MT Bold" pitchFamily="34" charset="0"/>
              </a:rPr>
              <a:t>Vista</a:t>
            </a:r>
            <a:r>
              <a:rPr lang="es-AR" sz="2000" dirty="0" smtClean="0">
                <a:latin typeface="Arial Rounded MT Bold" pitchFamily="34" charset="0"/>
              </a:rPr>
              <a:t>” del menú y pulsa el botón “Página de </a:t>
            </a:r>
            <a:r>
              <a:rPr lang="es-AR" sz="2000" b="1" dirty="0" smtClean="0">
                <a:latin typeface="Arial Rounded MT Bold" pitchFamily="34" charset="0"/>
              </a:rPr>
              <a:t>notas</a:t>
            </a:r>
            <a:r>
              <a:rPr lang="es-AR" sz="2000" dirty="0" smtClean="0">
                <a:latin typeface="Arial Rounded MT Bold" pitchFamily="34" charset="0"/>
              </a:rPr>
              <a:t>”. </a:t>
            </a:r>
            <a:r>
              <a:rPr lang="es-AR" sz="2000" b="1" dirty="0" smtClean="0">
                <a:latin typeface="Arial Rounded MT Bold" pitchFamily="34" charset="0"/>
              </a:rPr>
              <a:t>PowerPoint</a:t>
            </a:r>
            <a:r>
              <a:rPr lang="es-AR" sz="2000" dirty="0" smtClean="0">
                <a:latin typeface="Arial Rounded MT Bold" pitchFamily="34" charset="0"/>
              </a:rPr>
              <a:t> mostrará una diapositiva por página y las </a:t>
            </a:r>
            <a:r>
              <a:rPr lang="es-AR" sz="2000" b="1" dirty="0" smtClean="0">
                <a:latin typeface="Arial Rounded MT Bold" pitchFamily="34" charset="0"/>
              </a:rPr>
              <a:t>notas</a:t>
            </a:r>
            <a:r>
              <a:rPr lang="es-AR" sz="2000" dirty="0" smtClean="0">
                <a:latin typeface="Arial Rounded MT Bold" pitchFamily="34" charset="0"/>
              </a:rPr>
              <a:t> correspondientes. Para hacer cambios, no es necesario pasar a la </a:t>
            </a:r>
            <a:r>
              <a:rPr lang="es-AR" sz="2000" b="1" dirty="0" smtClean="0">
                <a:latin typeface="Arial Rounded MT Bold" pitchFamily="34" charset="0"/>
              </a:rPr>
              <a:t>vista</a:t>
            </a:r>
            <a:r>
              <a:rPr lang="es-AR" sz="2000" dirty="0" smtClean="0">
                <a:latin typeface="Arial Rounded MT Bold" pitchFamily="34" charset="0"/>
              </a:rPr>
              <a:t> “Normal”. Haz clic en el campo de las </a:t>
            </a:r>
            <a:r>
              <a:rPr lang="es-AR" sz="2000" b="1" dirty="0" smtClean="0">
                <a:latin typeface="Arial Rounded MT Bold" pitchFamily="34" charset="0"/>
              </a:rPr>
              <a:t>notas</a:t>
            </a:r>
            <a:r>
              <a:rPr lang="es-AR" sz="2000" dirty="0" smtClean="0">
                <a:latin typeface="Arial Rounded MT Bold" pitchFamily="34" charset="0"/>
              </a:rPr>
              <a:t> para editarlas</a:t>
            </a:r>
          </a:p>
          <a:p>
            <a:endParaRPr lang="es-AR" sz="2000" dirty="0" smtClean="0">
              <a:latin typeface="Arial Rounded MT Bold" pitchFamily="3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wipe(down)">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642918"/>
            <a:ext cx="8643998" cy="5724644"/>
          </a:xfrm>
          <a:prstGeom prst="rect">
            <a:avLst/>
          </a:prstGeom>
        </p:spPr>
        <p:txBody>
          <a:bodyPr wrap="square">
            <a:spAutoFit/>
          </a:bodyPr>
          <a:lstStyle/>
          <a:p>
            <a:r>
              <a:rPr lang="es-AR" dirty="0" smtClean="0">
                <a:latin typeface="Arial Rounded MT Bold" pitchFamily="34" charset="0"/>
              </a:rPr>
              <a:t>Vista Esquema:</a:t>
            </a:r>
            <a:r>
              <a:rPr lang="es-AR" dirty="0" smtClean="0"/>
              <a:t> </a:t>
            </a:r>
            <a:r>
              <a:rPr lang="es-AR" sz="2000" dirty="0" smtClean="0">
                <a:latin typeface="Arial Rounded MT Bold" pitchFamily="34" charset="0"/>
              </a:rPr>
              <a:t>La </a:t>
            </a:r>
            <a:r>
              <a:rPr lang="es-AR" sz="2000" b="1" dirty="0" smtClean="0">
                <a:latin typeface="Arial Rounded MT Bold" pitchFamily="34" charset="0"/>
              </a:rPr>
              <a:t>vista Esquema</a:t>
            </a:r>
            <a:r>
              <a:rPr lang="es-AR" sz="2000" dirty="0" smtClean="0">
                <a:latin typeface="Arial Rounded MT Bold" pitchFamily="34" charset="0"/>
              </a:rPr>
              <a:t> en </a:t>
            </a:r>
            <a:r>
              <a:rPr lang="es-AR" sz="2000" b="1" dirty="0" smtClean="0">
                <a:latin typeface="Arial Rounded MT Bold" pitchFamily="34" charset="0"/>
              </a:rPr>
              <a:t>PowerPoint</a:t>
            </a:r>
            <a:r>
              <a:rPr lang="es-AR" sz="2000" dirty="0" smtClean="0">
                <a:latin typeface="Arial Rounded MT Bold" pitchFamily="34" charset="0"/>
              </a:rPr>
              <a:t> muestra la presentación como un </a:t>
            </a:r>
            <a:r>
              <a:rPr lang="es-AR" sz="2000" b="1" dirty="0" smtClean="0">
                <a:latin typeface="Arial Rounded MT Bold" pitchFamily="34" charset="0"/>
              </a:rPr>
              <a:t>esquema</a:t>
            </a:r>
            <a:r>
              <a:rPr lang="es-AR" sz="2000" dirty="0" smtClean="0">
                <a:latin typeface="Arial Rounded MT Bold" pitchFamily="34" charset="0"/>
              </a:rPr>
              <a:t> de los títulos y el texto principal de cada diapositiva. Cada título aparece en el lado izquierdo del panel que contiene la pestaña </a:t>
            </a:r>
            <a:r>
              <a:rPr lang="es-AR" sz="2000" b="1" dirty="0" smtClean="0">
                <a:latin typeface="Arial Rounded MT Bold" pitchFamily="34" charset="0"/>
              </a:rPr>
              <a:t>Esquema</a:t>
            </a:r>
            <a:r>
              <a:rPr lang="es-AR" sz="2000" dirty="0" smtClean="0">
                <a:latin typeface="Arial Rounded MT Bold" pitchFamily="34" charset="0"/>
              </a:rPr>
              <a:t>, junto con un icono de diapositiva y un número de diapositiva.</a:t>
            </a:r>
          </a:p>
          <a:p>
            <a:endParaRPr lang="es-AR" dirty="0" smtClean="0">
              <a:latin typeface="Arial Rounded MT Bold" pitchFamily="34" charset="0"/>
            </a:endParaRPr>
          </a:p>
          <a:p>
            <a:pPr fontAlgn="t"/>
            <a:r>
              <a:rPr lang="es-AR" dirty="0" smtClean="0">
                <a:latin typeface="Arial Rounded MT Bold" pitchFamily="34" charset="0"/>
              </a:rPr>
              <a:t>Vista Presentación con diapositivas: </a:t>
            </a:r>
            <a:r>
              <a:rPr lang="es-AR" sz="2000" dirty="0" smtClean="0">
                <a:latin typeface="Arial Rounded MT Bold" pitchFamily="34" charset="0"/>
              </a:rPr>
              <a:t>Use la </a:t>
            </a:r>
            <a:r>
              <a:rPr lang="es-AR" sz="2000" b="1" dirty="0" smtClean="0">
                <a:latin typeface="Arial Rounded MT Bold" pitchFamily="34" charset="0"/>
              </a:rPr>
              <a:t>vista Presentación con diapositivas</a:t>
            </a:r>
            <a:r>
              <a:rPr lang="es-AR" sz="2000" dirty="0" smtClean="0">
                <a:latin typeface="Arial Rounded MT Bold" pitchFamily="34" charset="0"/>
              </a:rPr>
              <a:t> para ofrecer la </a:t>
            </a:r>
            <a:r>
              <a:rPr lang="es-AR" sz="2000" b="1" dirty="0" smtClean="0">
                <a:latin typeface="Arial Rounded MT Bold" pitchFamily="34" charset="0"/>
              </a:rPr>
              <a:t>presentación</a:t>
            </a:r>
            <a:r>
              <a:rPr lang="es-AR" sz="2000" dirty="0" smtClean="0">
                <a:latin typeface="Arial Rounded MT Bold" pitchFamily="34" charset="0"/>
              </a:rPr>
              <a:t> a su público. La </a:t>
            </a:r>
            <a:r>
              <a:rPr lang="es-AR" sz="2000" b="1" dirty="0" smtClean="0">
                <a:latin typeface="Arial Rounded MT Bold" pitchFamily="34" charset="0"/>
              </a:rPr>
              <a:t>vista Presentación con diapositivas</a:t>
            </a:r>
            <a:r>
              <a:rPr lang="es-AR" sz="2000" dirty="0" smtClean="0">
                <a:latin typeface="Arial Rounded MT Bold" pitchFamily="34" charset="0"/>
              </a:rPr>
              <a:t> ocupa la pantalla completa del equipo, exactamente de la forma en que la </a:t>
            </a:r>
            <a:r>
              <a:rPr lang="es-AR" sz="2000" b="1" dirty="0" smtClean="0">
                <a:latin typeface="Arial Rounded MT Bold" pitchFamily="34" charset="0"/>
              </a:rPr>
              <a:t>presentación</a:t>
            </a:r>
            <a:r>
              <a:rPr lang="es-AR" sz="2000" dirty="0" smtClean="0">
                <a:latin typeface="Arial Rounded MT Bold" pitchFamily="34" charset="0"/>
              </a:rPr>
              <a:t> se verá en una pantalla grande cuando el público la vea.</a:t>
            </a:r>
          </a:p>
          <a:p>
            <a:endParaRPr lang="es-AR" dirty="0" smtClean="0">
              <a:latin typeface="Arial Rounded MT Bold" pitchFamily="34" charset="0"/>
            </a:endParaRPr>
          </a:p>
          <a:p>
            <a:endParaRPr lang="es-AR" dirty="0" smtClean="0">
              <a:latin typeface="Arial Rounded MT Bold" pitchFamily="34" charset="0"/>
            </a:endParaRPr>
          </a:p>
          <a:p>
            <a:r>
              <a:rPr lang="es-AR" sz="2000" dirty="0" smtClean="0">
                <a:latin typeface="Arial Rounded MT Bold" pitchFamily="34" charset="0"/>
              </a:rPr>
              <a:t>Vista Moderador</a:t>
            </a:r>
            <a:r>
              <a:rPr lang="es-AR" sz="2800" dirty="0" smtClean="0">
                <a:latin typeface="Arial Rounded MT Bold" pitchFamily="34" charset="0"/>
              </a:rPr>
              <a:t>:</a:t>
            </a:r>
            <a:r>
              <a:rPr lang="es-AR" sz="2400" dirty="0" smtClean="0">
                <a:latin typeface="Arial Rounded MT Bold" pitchFamily="34" charset="0"/>
              </a:rPr>
              <a:t> </a:t>
            </a:r>
            <a:r>
              <a:rPr lang="es-AR" sz="2000" dirty="0" smtClean="0">
                <a:latin typeface="Arial Rounded MT Bold" pitchFamily="34" charset="0"/>
              </a:rPr>
              <a:t>La </a:t>
            </a:r>
            <a:r>
              <a:rPr lang="es-AR" sz="2000" b="1" dirty="0" smtClean="0">
                <a:latin typeface="Arial Rounded MT Bold" pitchFamily="34" charset="0"/>
              </a:rPr>
              <a:t>vista Moderador</a:t>
            </a:r>
            <a:r>
              <a:rPr lang="es-AR" sz="2000" dirty="0" smtClean="0">
                <a:latin typeface="Arial Rounded MT Bold" pitchFamily="34" charset="0"/>
              </a:rPr>
              <a:t> le permite ver la presentación con las notas del orador en un equipo (su portátil, por ejemplo), mientras que el público ve la presentación sin notas en otro monitor. Nota: </a:t>
            </a:r>
            <a:r>
              <a:rPr lang="es-AR" sz="2000" b="1" dirty="0" smtClean="0">
                <a:latin typeface="Arial Rounded MT Bold" pitchFamily="34" charset="0"/>
              </a:rPr>
              <a:t>PowerPoint</a:t>
            </a:r>
            <a:r>
              <a:rPr lang="es-AR" sz="2000" dirty="0" smtClean="0">
                <a:latin typeface="Arial Rounded MT Bold" pitchFamily="34" charset="0"/>
              </a:rPr>
              <a:t> solo admite el uso de dos monitores para una presentación.</a:t>
            </a:r>
            <a:endParaRPr lang="es-AR" sz="2000" dirty="0">
              <a:latin typeface="Arial Rounded MT Bold"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787" y="357166"/>
            <a:ext cx="3357585" cy="461665"/>
          </a:xfrm>
          <a:prstGeom prst="rect">
            <a:avLst/>
          </a:prstGeom>
        </p:spPr>
        <p:txBody>
          <a:bodyPr wrap="square">
            <a:spAutoFit/>
          </a:bodyPr>
          <a:lstStyle/>
          <a:p>
            <a:r>
              <a:rPr lang="es-AR" sz="2400" dirty="0" smtClean="0">
                <a:latin typeface="Arial Rounded MT Bold" pitchFamily="34" charset="0"/>
              </a:rPr>
              <a:t>“Vista normal”</a:t>
            </a:r>
            <a:endParaRPr lang="es-AR" sz="2400" dirty="0"/>
          </a:p>
        </p:txBody>
      </p:sp>
      <p:pic>
        <p:nvPicPr>
          <p:cNvPr id="3" name="2 Imagen" descr="aaaaaaaaaaaaaaaaaaaaa.PNG"/>
          <p:cNvPicPr>
            <a:picLocks noChangeAspect="1"/>
          </p:cNvPicPr>
          <p:nvPr/>
        </p:nvPicPr>
        <p:blipFill>
          <a:blip r:embed="rId2"/>
          <a:stretch>
            <a:fillRect/>
          </a:stretch>
        </p:blipFill>
        <p:spPr>
          <a:xfrm>
            <a:off x="214282" y="857232"/>
            <a:ext cx="3895725" cy="1171575"/>
          </a:xfrm>
          <a:prstGeom prst="rect">
            <a:avLst/>
          </a:prstGeom>
        </p:spPr>
      </p:pic>
      <p:sp>
        <p:nvSpPr>
          <p:cNvPr id="4" name="3 Rectángulo"/>
          <p:cNvSpPr/>
          <p:nvPr/>
        </p:nvSpPr>
        <p:spPr>
          <a:xfrm>
            <a:off x="3714744" y="2143116"/>
            <a:ext cx="5429256" cy="461665"/>
          </a:xfrm>
          <a:prstGeom prst="rect">
            <a:avLst/>
          </a:prstGeom>
        </p:spPr>
        <p:txBody>
          <a:bodyPr wrap="square">
            <a:spAutoFit/>
          </a:bodyPr>
          <a:lstStyle/>
          <a:p>
            <a:r>
              <a:rPr lang="es-AR" sz="2400" dirty="0" smtClean="0">
                <a:latin typeface="Arial Rounded MT Bold" pitchFamily="34" charset="0"/>
              </a:rPr>
              <a:t>“Vista Clasificador de diapositivas”</a:t>
            </a:r>
            <a:endParaRPr lang="es-AR" sz="2400" dirty="0"/>
          </a:p>
        </p:txBody>
      </p:sp>
      <p:pic>
        <p:nvPicPr>
          <p:cNvPr id="5" name="4 Imagen" descr="aaaaaaaaaaaaaaaaaaaaa.PNG"/>
          <p:cNvPicPr>
            <a:picLocks noChangeAspect="1"/>
          </p:cNvPicPr>
          <p:nvPr/>
        </p:nvPicPr>
        <p:blipFill>
          <a:blip r:embed="rId3"/>
          <a:stretch>
            <a:fillRect/>
          </a:stretch>
        </p:blipFill>
        <p:spPr>
          <a:xfrm>
            <a:off x="4214810" y="2643182"/>
            <a:ext cx="4429156" cy="2402254"/>
          </a:xfrm>
          <a:prstGeom prst="rect">
            <a:avLst/>
          </a:prstGeom>
        </p:spPr>
      </p:pic>
      <p:sp>
        <p:nvSpPr>
          <p:cNvPr id="6" name="5 Rectángulo"/>
          <p:cNvSpPr/>
          <p:nvPr/>
        </p:nvSpPr>
        <p:spPr>
          <a:xfrm>
            <a:off x="214283" y="2786059"/>
            <a:ext cx="3786214" cy="461665"/>
          </a:xfrm>
          <a:prstGeom prst="rect">
            <a:avLst/>
          </a:prstGeom>
        </p:spPr>
        <p:txBody>
          <a:bodyPr wrap="square">
            <a:spAutoFit/>
          </a:bodyPr>
          <a:lstStyle/>
          <a:p>
            <a:r>
              <a:rPr lang="es-AR" sz="2400" dirty="0" smtClean="0">
                <a:latin typeface="Arial Rounded MT Bold" pitchFamily="34" charset="0"/>
              </a:rPr>
              <a:t>“Vista Página de notas”</a:t>
            </a:r>
            <a:endParaRPr lang="es-AR" sz="2400" dirty="0"/>
          </a:p>
        </p:txBody>
      </p:sp>
      <p:pic>
        <p:nvPicPr>
          <p:cNvPr id="7" name="6 Imagen" descr="aaaaaaaaaaaaaaaaaaaaa.PNG"/>
          <p:cNvPicPr>
            <a:picLocks noChangeAspect="1"/>
          </p:cNvPicPr>
          <p:nvPr/>
        </p:nvPicPr>
        <p:blipFill>
          <a:blip r:embed="rId4"/>
          <a:stretch>
            <a:fillRect/>
          </a:stretch>
        </p:blipFill>
        <p:spPr>
          <a:xfrm>
            <a:off x="214282" y="3429000"/>
            <a:ext cx="3724281" cy="3168959"/>
          </a:xfrm>
          <a:prstGeom prst="rect">
            <a:avLst/>
          </a:prstGeom>
        </p:spPr>
      </p:pic>
    </p:spTree>
  </p:cSld>
  <p:clrMapOvr>
    <a:masterClrMapping/>
  </p:clrMapOvr>
  <p:transition spd="slow">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357166"/>
            <a:ext cx="3000364" cy="461665"/>
          </a:xfrm>
          <a:prstGeom prst="rect">
            <a:avLst/>
          </a:prstGeom>
        </p:spPr>
        <p:txBody>
          <a:bodyPr wrap="square">
            <a:spAutoFit/>
          </a:bodyPr>
          <a:lstStyle/>
          <a:p>
            <a:r>
              <a:rPr lang="es-AR" sz="2400" dirty="0" smtClean="0">
                <a:latin typeface="Arial Rounded MT Bold" pitchFamily="34" charset="0"/>
              </a:rPr>
              <a:t>    “Vista Esquema”</a:t>
            </a:r>
            <a:endParaRPr lang="es-AR" sz="2400" dirty="0"/>
          </a:p>
        </p:txBody>
      </p:sp>
      <p:pic>
        <p:nvPicPr>
          <p:cNvPr id="3" name="2 Imagen" descr="descarga (1).jpg"/>
          <p:cNvPicPr>
            <a:picLocks noChangeAspect="1"/>
          </p:cNvPicPr>
          <p:nvPr/>
        </p:nvPicPr>
        <p:blipFill>
          <a:blip r:embed="rId2"/>
          <a:stretch>
            <a:fillRect/>
          </a:stretch>
        </p:blipFill>
        <p:spPr>
          <a:xfrm>
            <a:off x="357158" y="785794"/>
            <a:ext cx="4198899" cy="2411900"/>
          </a:xfrm>
          <a:prstGeom prst="rect">
            <a:avLst/>
          </a:prstGeom>
        </p:spPr>
      </p:pic>
      <p:sp>
        <p:nvSpPr>
          <p:cNvPr id="4" name="3 Rectángulo"/>
          <p:cNvSpPr/>
          <p:nvPr/>
        </p:nvSpPr>
        <p:spPr>
          <a:xfrm>
            <a:off x="3500430" y="3214686"/>
            <a:ext cx="5072098" cy="400110"/>
          </a:xfrm>
          <a:prstGeom prst="rect">
            <a:avLst/>
          </a:prstGeom>
        </p:spPr>
        <p:txBody>
          <a:bodyPr wrap="square">
            <a:spAutoFit/>
          </a:bodyPr>
          <a:lstStyle/>
          <a:p>
            <a:r>
              <a:rPr lang="es-AR" sz="2000" dirty="0" smtClean="0">
                <a:latin typeface="Arial Rounded MT Bold" pitchFamily="34" charset="0"/>
              </a:rPr>
              <a:t>“Vista Presentación con diapositivas”</a:t>
            </a:r>
            <a:endParaRPr lang="es-AR" sz="2000" dirty="0"/>
          </a:p>
        </p:txBody>
      </p:sp>
      <p:pic>
        <p:nvPicPr>
          <p:cNvPr id="5" name="4 Imagen" descr="aaaaaaaaaaaaaaaaaaaaa.PNG"/>
          <p:cNvPicPr>
            <a:picLocks noChangeAspect="1"/>
          </p:cNvPicPr>
          <p:nvPr/>
        </p:nvPicPr>
        <p:blipFill>
          <a:blip r:embed="rId3"/>
          <a:stretch>
            <a:fillRect/>
          </a:stretch>
        </p:blipFill>
        <p:spPr>
          <a:xfrm>
            <a:off x="4714876" y="3786190"/>
            <a:ext cx="3000396" cy="2449303"/>
          </a:xfrm>
          <a:prstGeom prst="rect">
            <a:avLst/>
          </a:prstGeom>
        </p:spPr>
      </p:pic>
      <p:sp>
        <p:nvSpPr>
          <p:cNvPr id="6" name="5 Rectángulo"/>
          <p:cNvSpPr/>
          <p:nvPr/>
        </p:nvSpPr>
        <p:spPr>
          <a:xfrm>
            <a:off x="428596" y="3786190"/>
            <a:ext cx="3071834" cy="461665"/>
          </a:xfrm>
          <a:prstGeom prst="rect">
            <a:avLst/>
          </a:prstGeom>
        </p:spPr>
        <p:txBody>
          <a:bodyPr wrap="square">
            <a:spAutoFit/>
          </a:bodyPr>
          <a:lstStyle/>
          <a:p>
            <a:r>
              <a:rPr lang="es-AR" sz="2400" dirty="0" smtClean="0">
                <a:latin typeface="Arial Rounded MT Bold" pitchFamily="34" charset="0"/>
              </a:rPr>
              <a:t>“Vista Moderador”</a:t>
            </a:r>
            <a:endParaRPr lang="es-AR" sz="2400" dirty="0"/>
          </a:p>
        </p:txBody>
      </p:sp>
      <p:pic>
        <p:nvPicPr>
          <p:cNvPr id="7" name="6 Imagen" descr="descarga (1).jpg"/>
          <p:cNvPicPr>
            <a:picLocks noChangeAspect="1"/>
          </p:cNvPicPr>
          <p:nvPr/>
        </p:nvPicPr>
        <p:blipFill>
          <a:blip r:embed="rId4"/>
          <a:stretch>
            <a:fillRect/>
          </a:stretch>
        </p:blipFill>
        <p:spPr>
          <a:xfrm>
            <a:off x="428596" y="4429132"/>
            <a:ext cx="3929090" cy="1928826"/>
          </a:xfrm>
          <a:prstGeom prst="rect">
            <a:avLst/>
          </a:prstGeom>
        </p:spPr>
      </p:pic>
      <p:pic>
        <p:nvPicPr>
          <p:cNvPr id="8" name="7 Imagen" descr="prueba.gif"/>
          <p:cNvPicPr>
            <a:picLocks noChangeAspect="1"/>
          </p:cNvPicPr>
          <p:nvPr/>
        </p:nvPicPr>
        <p:blipFill>
          <a:blip r:embed="rId5"/>
          <a:stretch>
            <a:fillRect/>
          </a:stretch>
        </p:blipFill>
        <p:spPr>
          <a:xfrm>
            <a:off x="5643570" y="357166"/>
            <a:ext cx="2071702" cy="2071702"/>
          </a:xfrm>
          <a:prstGeom prst="rect">
            <a:avLst/>
          </a:prstGeom>
        </p:spPr>
      </p:pic>
    </p:spTree>
  </p:cSld>
  <p:clrMapOvr>
    <a:masterClrMapping/>
  </p:clrMapOvr>
  <p:transition spd="slow">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angi.jpg"/>
          <p:cNvPicPr>
            <a:picLocks noChangeAspect="1"/>
          </p:cNvPicPr>
          <p:nvPr/>
        </p:nvPicPr>
        <p:blipFill>
          <a:blip r:embed="rId2"/>
          <a:stretch>
            <a:fillRect/>
          </a:stretch>
        </p:blipFill>
        <p:spPr>
          <a:xfrm>
            <a:off x="214282" y="285728"/>
            <a:ext cx="4953000" cy="228600"/>
          </a:xfrm>
          <a:prstGeom prst="rect">
            <a:avLst/>
          </a:prstGeom>
        </p:spPr>
      </p:pic>
      <p:sp>
        <p:nvSpPr>
          <p:cNvPr id="5" name="4 Rectángulo"/>
          <p:cNvSpPr/>
          <p:nvPr/>
        </p:nvSpPr>
        <p:spPr>
          <a:xfrm>
            <a:off x="357158" y="1214422"/>
            <a:ext cx="6500842" cy="2677656"/>
          </a:xfrm>
          <a:prstGeom prst="rect">
            <a:avLst/>
          </a:prstGeom>
        </p:spPr>
        <p:txBody>
          <a:bodyPr wrap="square">
            <a:spAutoFit/>
          </a:bodyPr>
          <a:lstStyle/>
          <a:p>
            <a:r>
              <a:rPr lang="es-AR" sz="2400" dirty="0" smtClean="0">
                <a:latin typeface="Arial Rounded MT Bold" pitchFamily="34" charset="0"/>
              </a:rPr>
              <a:t>                      “ANIMACION”</a:t>
            </a:r>
          </a:p>
          <a:p>
            <a:r>
              <a:rPr lang="es-AR" sz="2400" dirty="0" smtClean="0">
                <a:latin typeface="Arial Rounded MT Bold" pitchFamily="34" charset="0"/>
              </a:rPr>
              <a:t>Las animaciones de PowerPoint son efectos visuales para los objetos en tu presentación. Las animaciones son usadas para traer objetos como texto, imágenes o gráficas dentro y fuera de tu diapositiva.</a:t>
            </a:r>
            <a:endParaRPr lang="es-AR" sz="2400" dirty="0">
              <a:latin typeface="Arial Rounded MT Bold" pitchFamily="34" charset="0"/>
            </a:endParaRPr>
          </a:p>
        </p:txBody>
      </p:sp>
      <p:pic>
        <p:nvPicPr>
          <p:cNvPr id="6" name="5 Imagen" descr="angi.jpg"/>
          <p:cNvPicPr>
            <a:picLocks noChangeAspect="1"/>
          </p:cNvPicPr>
          <p:nvPr/>
        </p:nvPicPr>
        <p:blipFill>
          <a:blip r:embed="rId3"/>
          <a:stretch>
            <a:fillRect/>
          </a:stretch>
        </p:blipFill>
        <p:spPr>
          <a:xfrm>
            <a:off x="5857884" y="428604"/>
            <a:ext cx="2861587" cy="1285884"/>
          </a:xfrm>
          <a:prstGeom prst="rect">
            <a:avLst/>
          </a:prstGeom>
        </p:spPr>
      </p:pic>
      <p:sp>
        <p:nvSpPr>
          <p:cNvPr id="7" name="6 Rectángulo"/>
          <p:cNvSpPr/>
          <p:nvPr/>
        </p:nvSpPr>
        <p:spPr>
          <a:xfrm>
            <a:off x="357158" y="3857628"/>
            <a:ext cx="6500842" cy="3046988"/>
          </a:xfrm>
          <a:prstGeom prst="rect">
            <a:avLst/>
          </a:prstGeom>
        </p:spPr>
        <p:txBody>
          <a:bodyPr wrap="square">
            <a:spAutoFit/>
          </a:bodyPr>
          <a:lstStyle/>
          <a:p>
            <a:r>
              <a:rPr lang="es-AR" sz="2400" dirty="0" smtClean="0">
                <a:latin typeface="Arial Rounded MT Bold" pitchFamily="34" charset="0"/>
              </a:rPr>
              <a:t>La animación puede ayudar a que una </a:t>
            </a:r>
            <a:r>
              <a:rPr lang="es-AR" sz="2400" b="1" dirty="0" smtClean="0">
                <a:latin typeface="Arial Rounded MT Bold" pitchFamily="34" charset="0"/>
              </a:rPr>
              <a:t>PowerPoint</a:t>
            </a:r>
            <a:r>
              <a:rPr lang="es-AR" sz="2400" dirty="0" smtClean="0">
                <a:latin typeface="Arial Rounded MT Bold" pitchFamily="34" charset="0"/>
              </a:rPr>
              <a:t> presentación sea más dinámica y ayudar a que la información sea más memorable. Los tipos más comunes de efectos de animación incluyen entradas y salidas. También puede agregar sonido para aumentar la intensidad de los</a:t>
            </a:r>
            <a:r>
              <a:rPr lang="es-AR" sz="2000" dirty="0" smtClean="0">
                <a:latin typeface="Arial Rounded MT Bold" pitchFamily="34" charset="0"/>
              </a:rPr>
              <a:t> </a:t>
            </a:r>
            <a:r>
              <a:rPr lang="es-AR" sz="2400" dirty="0" smtClean="0">
                <a:latin typeface="Arial Rounded MT Bold" pitchFamily="34" charset="0"/>
              </a:rPr>
              <a:t>efectos </a:t>
            </a:r>
            <a:r>
              <a:rPr lang="es-AR" sz="2400" dirty="0" smtClean="0">
                <a:latin typeface="Arial Rounded MT Bold" pitchFamily="34" charset="0"/>
              </a:rPr>
              <a:t>de </a:t>
            </a:r>
            <a:r>
              <a:rPr lang="es-AR" sz="2400" dirty="0" smtClean="0">
                <a:latin typeface="Arial Rounded MT Bold" pitchFamily="34" charset="0"/>
              </a:rPr>
              <a:t>animación</a:t>
            </a:r>
            <a:r>
              <a:rPr lang="es-AR" sz="2000" dirty="0" smtClean="0"/>
              <a:t>.</a:t>
            </a:r>
            <a:endParaRPr lang="es-AR" sz="2000" dirty="0"/>
          </a:p>
        </p:txBody>
      </p:sp>
      <p:pic>
        <p:nvPicPr>
          <p:cNvPr id="8" name="7 Imagen" descr="angi.jpg"/>
          <p:cNvPicPr>
            <a:picLocks noChangeAspect="1"/>
          </p:cNvPicPr>
          <p:nvPr/>
        </p:nvPicPr>
        <p:blipFill>
          <a:blip r:embed="rId4"/>
          <a:stretch>
            <a:fillRect/>
          </a:stretch>
        </p:blipFill>
        <p:spPr>
          <a:xfrm>
            <a:off x="6500826" y="3429000"/>
            <a:ext cx="2041086" cy="114300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71480"/>
            <a:ext cx="7500974" cy="3354765"/>
          </a:xfrm>
          <a:prstGeom prst="rect">
            <a:avLst/>
          </a:prstGeom>
        </p:spPr>
        <p:txBody>
          <a:bodyPr wrap="square">
            <a:spAutoFit/>
          </a:bodyPr>
          <a:lstStyle/>
          <a:p>
            <a:r>
              <a:rPr lang="es-AR" dirty="0" smtClean="0"/>
              <a:t>                              </a:t>
            </a:r>
            <a:r>
              <a:rPr lang="es-AR" sz="2400" dirty="0" smtClean="0">
                <a:latin typeface="Arial Rounded MT Bold" pitchFamily="34" charset="0"/>
              </a:rPr>
              <a:t>“TRANSICIONES</a:t>
            </a:r>
            <a:r>
              <a:rPr lang="es-AR" sz="2000" dirty="0" smtClean="0">
                <a:latin typeface="Arial Rounded MT Bold" pitchFamily="34" charset="0"/>
              </a:rPr>
              <a:t>”</a:t>
            </a:r>
          </a:p>
          <a:p>
            <a:r>
              <a:rPr lang="es-AR" sz="2400" dirty="0" smtClean="0">
                <a:latin typeface="Arial Rounded MT Bold" pitchFamily="34" charset="0"/>
              </a:rPr>
              <a:t>Las transiciones son animaciones que ocurren cuando cambias diapositivas. Es decir, es el efecto visual que se reproduce al pasar de una diapositiva a la siguiente durante una presentación. Puedes controlar la velocidad, agregar sonido y personalizar las propiedades de los efectos de transición</a:t>
            </a:r>
            <a:r>
              <a:rPr lang="es-AR" sz="2000" dirty="0" smtClean="0">
                <a:latin typeface="Arial Rounded MT Bold" pitchFamily="34" charset="0"/>
              </a:rPr>
              <a:t>.</a:t>
            </a:r>
          </a:p>
          <a:p>
            <a:endParaRPr lang="es-AR" sz="2000" dirty="0">
              <a:latin typeface="Arial Rounded MT Bold" pitchFamily="34" charset="0"/>
            </a:endParaRPr>
          </a:p>
        </p:txBody>
      </p:sp>
      <p:pic>
        <p:nvPicPr>
          <p:cNvPr id="3" name="2 Imagen" descr="angi.jpg"/>
          <p:cNvPicPr>
            <a:picLocks noChangeAspect="1"/>
          </p:cNvPicPr>
          <p:nvPr/>
        </p:nvPicPr>
        <p:blipFill>
          <a:blip r:embed="rId2"/>
          <a:stretch>
            <a:fillRect/>
          </a:stretch>
        </p:blipFill>
        <p:spPr>
          <a:xfrm>
            <a:off x="5072066" y="285728"/>
            <a:ext cx="3790416" cy="785818"/>
          </a:xfrm>
          <a:prstGeom prst="rect">
            <a:avLst/>
          </a:prstGeom>
        </p:spPr>
      </p:pic>
      <p:sp>
        <p:nvSpPr>
          <p:cNvPr id="4" name="3 Rectángulo"/>
          <p:cNvSpPr/>
          <p:nvPr/>
        </p:nvSpPr>
        <p:spPr>
          <a:xfrm>
            <a:off x="214282" y="3571876"/>
            <a:ext cx="6572280" cy="3323987"/>
          </a:xfrm>
          <a:prstGeom prst="rect">
            <a:avLst/>
          </a:prstGeom>
        </p:spPr>
        <p:txBody>
          <a:bodyPr wrap="square">
            <a:spAutoFit/>
          </a:bodyPr>
          <a:lstStyle/>
          <a:p>
            <a:endParaRPr lang="es-AR" dirty="0" smtClean="0"/>
          </a:p>
          <a:p>
            <a:r>
              <a:rPr lang="es-AR" sz="2400" dirty="0" smtClean="0">
                <a:latin typeface="Arial Rounded MT Bold" pitchFamily="34" charset="0"/>
              </a:rPr>
              <a:t>La transición es un efecto especial que se usa para indicar la aparición de una diapositiva durante una presentación con diapositivas. Generalmente esta técnica se pone en práctica durante el proceso de posproducción. Comúnmente se utiliza un corte normal y se añade la siguiente imagen</a:t>
            </a:r>
            <a:endParaRPr lang="es-AR" sz="2400" dirty="0">
              <a:latin typeface="Arial Rounded MT Bold"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00364" y="214290"/>
            <a:ext cx="2714644" cy="523220"/>
          </a:xfrm>
          <a:prstGeom prst="rect">
            <a:avLst/>
          </a:prstGeom>
          <a:noFill/>
        </p:spPr>
        <p:txBody>
          <a:bodyPr wrap="square" rtlCol="0">
            <a:spAutoFit/>
          </a:bodyPr>
          <a:lstStyle/>
          <a:p>
            <a:r>
              <a:rPr lang="es-AR" sz="2800" dirty="0" smtClean="0">
                <a:latin typeface="Arial Rounded MT Bold" pitchFamily="34" charset="0"/>
              </a:rPr>
              <a:t>“Bibliografía”</a:t>
            </a:r>
            <a:endParaRPr lang="es-AR" dirty="0"/>
          </a:p>
        </p:txBody>
      </p:sp>
      <p:sp>
        <p:nvSpPr>
          <p:cNvPr id="3" name="2 Rectángulo"/>
          <p:cNvSpPr/>
          <p:nvPr/>
        </p:nvSpPr>
        <p:spPr>
          <a:xfrm>
            <a:off x="1071538" y="1285860"/>
            <a:ext cx="5643586" cy="646331"/>
          </a:xfrm>
          <a:prstGeom prst="rect">
            <a:avLst/>
          </a:prstGeom>
        </p:spPr>
        <p:txBody>
          <a:bodyPr wrap="square">
            <a:spAutoFit/>
          </a:bodyPr>
          <a:lstStyle/>
          <a:p>
            <a:r>
              <a:rPr lang="es-AR" dirty="0" smtClean="0">
                <a:latin typeface="Arial Rounded MT Bold" pitchFamily="34" charset="0"/>
              </a:rPr>
              <a:t>A-</a:t>
            </a:r>
            <a:r>
              <a:rPr lang="es-AR" dirty="0" err="1" smtClean="0">
                <a:latin typeface="Arial Rounded MT Bold" pitchFamily="34" charset="0"/>
              </a:rPr>
              <a:t>https</a:t>
            </a:r>
            <a:r>
              <a:rPr lang="es-AR" dirty="0" smtClean="0">
                <a:latin typeface="Arial Rounded MT Bold" pitchFamily="34" charset="0"/>
              </a:rPr>
              <a:t>://www.ajrmexico.com/app/LIGIE/files/02-2008/manualPowerPoint.pdf</a:t>
            </a:r>
            <a:endParaRPr lang="es-AR" dirty="0">
              <a:latin typeface="Arial Rounded MT Bold" pitchFamily="34" charset="0"/>
            </a:endParaRPr>
          </a:p>
        </p:txBody>
      </p:sp>
      <p:sp>
        <p:nvSpPr>
          <p:cNvPr id="5" name="4 Rectángulo"/>
          <p:cNvSpPr/>
          <p:nvPr/>
        </p:nvSpPr>
        <p:spPr>
          <a:xfrm>
            <a:off x="1142976" y="2000240"/>
            <a:ext cx="6929486" cy="3416320"/>
          </a:xfrm>
          <a:prstGeom prst="rect">
            <a:avLst/>
          </a:prstGeom>
        </p:spPr>
        <p:txBody>
          <a:bodyPr wrap="square">
            <a:spAutoFit/>
          </a:bodyPr>
          <a:lstStyle/>
          <a:p>
            <a:r>
              <a:rPr lang="es-ES" dirty="0" smtClean="0">
                <a:latin typeface="Arial Rounded MT Bold" pitchFamily="34" charset="0"/>
              </a:rPr>
              <a:t>C-</a:t>
            </a:r>
            <a:r>
              <a:rPr lang="es-ES" dirty="0" err="1" smtClean="0">
                <a:latin typeface="Arial Rounded MT Bold" pitchFamily="34" charset="0"/>
              </a:rPr>
              <a:t>https</a:t>
            </a:r>
            <a:r>
              <a:rPr lang="es-ES" dirty="0" smtClean="0">
                <a:latin typeface="Arial Rounded MT Bold" pitchFamily="34" charset="0"/>
              </a:rPr>
              <a:t>://www.google.com.ar/search?q=Elementos+de+Power+Point-Funciones+que+cumple+cada+elemento&amp;source=hp&amp;ei=JQJnYuaGGPb01sQPkYe_kAk&amp;iflsig=AHkkrS4AAAAAYmcQNSmkAiQ_xqWxugiCc9w31hqe7trx&amp;ved=0ahUKEwimrfzDhLD3AhV2upUCHZHDD5IQ4dUDCAc&amp;uact=5&amp;oq=Elementos+de+Power+Point-Funciones+que+cumple+cada+elemento&amp;gs_lcp=Cgdnd3Mtd2l6EAMyBQghEKABMgUIIRCgATIFCCEQoAFKBQhAEgExUABYipEBYLGgAWgCcAB4AIABsgGIAZ0DkgEDMC4zmAEAoAECoAEBsAEA&amp;sclient=gws-wiz</a:t>
            </a:r>
            <a:endParaRPr lang="es-ES" dirty="0">
              <a:latin typeface="Arial Rounded MT Bold" pitchFamily="34" charset="0"/>
            </a:endParaRPr>
          </a:p>
        </p:txBody>
      </p:sp>
      <p:sp>
        <p:nvSpPr>
          <p:cNvPr id="6" name="5 Rectángulo"/>
          <p:cNvSpPr/>
          <p:nvPr/>
        </p:nvSpPr>
        <p:spPr>
          <a:xfrm>
            <a:off x="1071538" y="5357826"/>
            <a:ext cx="5786462" cy="1200329"/>
          </a:xfrm>
          <a:prstGeom prst="rect">
            <a:avLst/>
          </a:prstGeom>
        </p:spPr>
        <p:txBody>
          <a:bodyPr wrap="square">
            <a:spAutoFit/>
          </a:bodyPr>
          <a:lstStyle/>
          <a:p>
            <a:r>
              <a:rPr lang="es-ES" dirty="0" smtClean="0">
                <a:latin typeface="Arial Rounded MT Bold" pitchFamily="34" charset="0"/>
              </a:rPr>
              <a:t>D- https://support.microsoft.com/es-es/office/elegir-la-vista-adecuada-para-una-tarea-en-powerpoint-21332d8d-adbc-4717-a2c6-e25a697b40e9</a:t>
            </a:r>
            <a:endParaRPr lang="es-ES" dirty="0">
              <a:latin typeface="Arial Rounded MT Bold" pitchFamily="34" charset="0"/>
            </a:endParaRPr>
          </a:p>
        </p:txBody>
      </p:sp>
      <p:pic>
        <p:nvPicPr>
          <p:cNvPr id="7" name="6 Imagen" descr="prueba.gif"/>
          <p:cNvPicPr>
            <a:picLocks noChangeAspect="1"/>
          </p:cNvPicPr>
          <p:nvPr/>
        </p:nvPicPr>
        <p:blipFill>
          <a:blip r:embed="rId2"/>
          <a:stretch>
            <a:fillRect/>
          </a:stretch>
        </p:blipFill>
        <p:spPr>
          <a:xfrm>
            <a:off x="0" y="0"/>
            <a:ext cx="2797309" cy="1285860"/>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28662" y="214290"/>
            <a:ext cx="5929338" cy="1477328"/>
          </a:xfrm>
          <a:prstGeom prst="rect">
            <a:avLst/>
          </a:prstGeom>
        </p:spPr>
        <p:txBody>
          <a:bodyPr wrap="square">
            <a:spAutoFit/>
          </a:bodyPr>
          <a:lstStyle/>
          <a:p>
            <a:r>
              <a:rPr lang="es-ES" dirty="0" smtClean="0">
                <a:latin typeface="Arial Rounded MT Bold" pitchFamily="34" charset="0"/>
              </a:rPr>
              <a:t>E-</a:t>
            </a:r>
            <a:r>
              <a:rPr lang="es-ES" dirty="0" err="1" smtClean="0">
                <a:latin typeface="Arial Rounded MT Bold" pitchFamily="34" charset="0"/>
              </a:rPr>
              <a:t>https</a:t>
            </a:r>
            <a:r>
              <a:rPr lang="es-ES" dirty="0" smtClean="0">
                <a:latin typeface="Arial Rounded MT Bold" pitchFamily="34" charset="0"/>
              </a:rPr>
              <a:t>://blog.hubspot.es/marketing/como-insertar-animaciones-powerpoint#:~:text=Las%20transiciones%20son%20animaciones%20que,de%20los%20efectos%20de%20transici%C3%B3n</a:t>
            </a:r>
            <a:r>
              <a:rPr lang="es-ES" dirty="0" smtClean="0"/>
              <a:t>.</a:t>
            </a:r>
            <a:endParaRPr lang="es-ES" dirty="0"/>
          </a:p>
        </p:txBody>
      </p:sp>
      <p:pic>
        <p:nvPicPr>
          <p:cNvPr id="3" name="2 Imagen" descr="prueba.gif"/>
          <p:cNvPicPr>
            <a:picLocks noChangeAspect="1"/>
          </p:cNvPicPr>
          <p:nvPr/>
        </p:nvPicPr>
        <p:blipFill>
          <a:blip r:embed="rId2"/>
          <a:stretch>
            <a:fillRect/>
          </a:stretch>
        </p:blipFill>
        <p:spPr>
          <a:xfrm>
            <a:off x="2190750" y="2285992"/>
            <a:ext cx="4762500" cy="4000508"/>
          </a:xfrm>
          <a:prstGeom prst="rect">
            <a:avLst/>
          </a:prstGeom>
        </p:spPr>
      </p:pic>
    </p:spTree>
  </p:cSld>
  <p:clrMapOvr>
    <a:masterClrMapping/>
  </p:clrMapOvr>
  <p:transition spd="slow">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500042"/>
            <a:ext cx="8501122" cy="5262979"/>
          </a:xfrm>
          <a:prstGeom prst="rect">
            <a:avLst/>
          </a:prstGeom>
        </p:spPr>
        <p:txBody>
          <a:bodyPr wrap="square">
            <a:spAutoFit/>
          </a:bodyPr>
          <a:lstStyle/>
          <a:p>
            <a:r>
              <a:rPr lang="es-AR" sz="2800" dirty="0" smtClean="0">
                <a:latin typeface="Arial Rounded MT Bold" pitchFamily="34" charset="0"/>
              </a:rPr>
              <a:t>“Definición de </a:t>
            </a:r>
            <a:r>
              <a:rPr lang="es-AR" sz="2800" dirty="0" err="1" smtClean="0">
                <a:latin typeface="Arial Rounded MT Bold" pitchFamily="34" charset="0"/>
              </a:rPr>
              <a:t>Power</a:t>
            </a:r>
            <a:r>
              <a:rPr lang="es-AR" sz="2800" dirty="0" smtClean="0">
                <a:latin typeface="Arial Rounded MT Bold" pitchFamily="34" charset="0"/>
              </a:rPr>
              <a:t> Point y su utilidad” </a:t>
            </a:r>
          </a:p>
          <a:p>
            <a:r>
              <a:rPr lang="es-AR" sz="2800" dirty="0" smtClean="0">
                <a:latin typeface="Arial Rounded MT Bold" pitchFamily="34" charset="0"/>
              </a:rPr>
              <a:t>Microsoft PowerPoint es un popular programa de presentación desarrollado para sistemas operativos Microsoft Windows y Mac OS. Ampliamente usado en distintos campos como en la enseñanza, negocios, etc.</a:t>
            </a:r>
          </a:p>
          <a:p>
            <a:r>
              <a:rPr lang="es-AR" sz="2800" dirty="0" smtClean="0">
                <a:latin typeface="Arial Rounded MT Bold" pitchFamily="34" charset="0"/>
              </a:rPr>
              <a:t> Es un programa diseñado para hacer presentaciones prácticas con texto esquematizado, fácil de entender, animaciones de texto e imágenes, imágenes prediseñadas</a:t>
            </a:r>
          </a:p>
          <a:p>
            <a:r>
              <a:rPr lang="es-AR" sz="2800" dirty="0" smtClean="0">
                <a:latin typeface="Arial Rounded MT Bold" pitchFamily="34" charset="0"/>
              </a:rPr>
              <a:t> o importadas desde imágenes</a:t>
            </a:r>
          </a:p>
          <a:p>
            <a:r>
              <a:rPr lang="es-AR" sz="2800" dirty="0" smtClean="0">
                <a:latin typeface="Arial Rounded MT Bold" pitchFamily="34" charset="0"/>
              </a:rPr>
              <a:t> de la computadora.</a:t>
            </a:r>
          </a:p>
        </p:txBody>
      </p:sp>
      <p:pic>
        <p:nvPicPr>
          <p:cNvPr id="14338" name="Picture 2" descr="https://1.bp.blogspot.com/-y9pAE9ajmKY/XazTLjrwFdI/AAAAAAAALBk/aGgGNKJRwywDsIRY5DWf5ciACmhVVzMewCNcBGAsYHQ/s1600/powerpoint-1.webp"/>
          <p:cNvPicPr>
            <a:picLocks noChangeAspect="1" noChangeArrowheads="1"/>
          </p:cNvPicPr>
          <p:nvPr/>
        </p:nvPicPr>
        <p:blipFill>
          <a:blip r:embed="rId2" cstate="print"/>
          <a:srcRect/>
          <a:stretch>
            <a:fillRect/>
          </a:stretch>
        </p:blipFill>
        <p:spPr bwMode="auto">
          <a:xfrm>
            <a:off x="5786446" y="4857760"/>
            <a:ext cx="2864882" cy="1500222"/>
          </a:xfrm>
          <a:prstGeom prst="rect">
            <a:avLst/>
          </a:prstGeom>
          <a:noFill/>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357166"/>
            <a:ext cx="6357982" cy="5693866"/>
          </a:xfrm>
          <a:prstGeom prst="rect">
            <a:avLst/>
          </a:prstGeom>
        </p:spPr>
        <p:txBody>
          <a:bodyPr wrap="square">
            <a:spAutoFit/>
          </a:bodyPr>
          <a:lstStyle/>
          <a:p>
            <a:r>
              <a:rPr lang="es-AR" dirty="0" smtClean="0">
                <a:latin typeface="Arial Rounded MT Bold" pitchFamily="34" charset="0"/>
              </a:rPr>
              <a:t> </a:t>
            </a:r>
            <a:r>
              <a:rPr lang="es-AR" sz="2800" dirty="0" smtClean="0">
                <a:latin typeface="Arial Rounded MT Bold" pitchFamily="34" charset="0"/>
              </a:rPr>
              <a:t>Características más importantes : El Microsoft </a:t>
            </a:r>
            <a:r>
              <a:rPr lang="es-AR" sz="2800" dirty="0" err="1" smtClean="0">
                <a:latin typeface="Arial Rounded MT Bold" pitchFamily="34" charset="0"/>
              </a:rPr>
              <a:t>Power</a:t>
            </a:r>
            <a:r>
              <a:rPr lang="es-AR" sz="2800" dirty="0" smtClean="0">
                <a:latin typeface="Arial Rounded MT Bold" pitchFamily="34" charset="0"/>
              </a:rPr>
              <a:t> Point es un programa que permite hacer presentaciones, y es usado ampliamente en los ámbitos de negocios y principalmente en educacionales. El uso de data show o proyectores en conjunto con este software, hace de este sistema la manera óptima para comunicar ideas y proyectos a un directorio, a una clase de colegio o universitaria.</a:t>
            </a:r>
            <a:endParaRPr lang="es-AR" sz="2800" dirty="0">
              <a:latin typeface="Arial Rounded MT Bold" pitchFamily="34" charset="0"/>
            </a:endParaRPr>
          </a:p>
        </p:txBody>
      </p:sp>
      <p:sp>
        <p:nvSpPr>
          <p:cNvPr id="1026" name="AutoShape 2" descr="▷【Caracteristicas de Power Point 】| Administra Proyec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4" name="3 Imagen" descr="prueba.gif"/>
          <p:cNvPicPr>
            <a:picLocks noChangeAspect="1"/>
          </p:cNvPicPr>
          <p:nvPr/>
        </p:nvPicPr>
        <p:blipFill>
          <a:blip r:embed="rId2"/>
          <a:stretch>
            <a:fillRect/>
          </a:stretch>
        </p:blipFill>
        <p:spPr>
          <a:xfrm>
            <a:off x="6643702" y="785794"/>
            <a:ext cx="2214578" cy="2214578"/>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3571876"/>
            <a:ext cx="8358246" cy="3416320"/>
          </a:xfrm>
          <a:prstGeom prst="rect">
            <a:avLst/>
          </a:prstGeom>
        </p:spPr>
        <p:txBody>
          <a:bodyPr wrap="square">
            <a:spAutoFit/>
          </a:bodyPr>
          <a:lstStyle/>
          <a:p>
            <a:pPr fontAlgn="base"/>
            <a:endParaRPr lang="es-AR" sz="2400" dirty="0" smtClean="0">
              <a:latin typeface="Arial Rounded MT Bold" pitchFamily="34" charset="0"/>
            </a:endParaRPr>
          </a:p>
          <a:p>
            <a:pPr fontAlgn="base"/>
            <a:endParaRPr lang="es-AR" sz="2400" dirty="0" smtClean="0">
              <a:latin typeface="Arial Rounded MT Bold" pitchFamily="34" charset="0"/>
            </a:endParaRPr>
          </a:p>
          <a:p>
            <a:pPr fontAlgn="base"/>
            <a:r>
              <a:rPr lang="es-AR" sz="2400" dirty="0" smtClean="0">
                <a:latin typeface="Arial Rounded MT Bold" pitchFamily="34" charset="0"/>
              </a:rPr>
              <a:t>“Elementos de </a:t>
            </a:r>
            <a:r>
              <a:rPr lang="es-AR" sz="2400" dirty="0" err="1" smtClean="0">
                <a:latin typeface="Arial Rounded MT Bold" pitchFamily="34" charset="0"/>
              </a:rPr>
              <a:t>Power</a:t>
            </a:r>
            <a:r>
              <a:rPr lang="es-AR" sz="2400" dirty="0" smtClean="0">
                <a:latin typeface="Arial Rounded MT Bold" pitchFamily="34" charset="0"/>
              </a:rPr>
              <a:t> Point-Funciones que cumple cada elemento”</a:t>
            </a:r>
          </a:p>
          <a:p>
            <a:pPr fontAlgn="base"/>
            <a:endParaRPr lang="es-AR" sz="2400" dirty="0" smtClean="0">
              <a:latin typeface="Arial Rounded MT Bold" pitchFamily="34" charset="0"/>
            </a:endParaRPr>
          </a:p>
          <a:p>
            <a:pPr fontAlgn="base"/>
            <a:r>
              <a:rPr lang="es-AR" sz="2400" dirty="0" smtClean="0">
                <a:latin typeface="Arial Rounded MT Bold" pitchFamily="34" charset="0"/>
              </a:rPr>
              <a:t>1. Barra de herramientas de acceso rápido: </a:t>
            </a:r>
          </a:p>
          <a:p>
            <a:pPr fontAlgn="base"/>
            <a:endParaRPr lang="es-AR" sz="2400" dirty="0" smtClean="0">
              <a:latin typeface="Arial Rounded MT Bold" pitchFamily="34" charset="0"/>
            </a:endParaRPr>
          </a:p>
          <a:p>
            <a:pPr fontAlgn="base"/>
            <a:r>
              <a:rPr lang="es-AR" sz="2400" dirty="0" smtClean="0"/>
              <a:t/>
            </a:r>
            <a:br>
              <a:rPr lang="es-AR" sz="2400" dirty="0" smtClean="0"/>
            </a:br>
            <a:endParaRPr lang="es-AR" sz="2400" dirty="0" smtClean="0">
              <a:latin typeface="Arial Rounded MT Bold" pitchFamily="34" charset="0"/>
            </a:endParaRPr>
          </a:p>
        </p:txBody>
      </p:sp>
      <p:pic>
        <p:nvPicPr>
          <p:cNvPr id="5" name="4 Imagen" descr="descarga (1).jpg"/>
          <p:cNvPicPr>
            <a:picLocks noChangeAspect="1"/>
          </p:cNvPicPr>
          <p:nvPr/>
        </p:nvPicPr>
        <p:blipFill>
          <a:blip r:embed="rId2"/>
          <a:stretch>
            <a:fillRect/>
          </a:stretch>
        </p:blipFill>
        <p:spPr>
          <a:xfrm>
            <a:off x="2500298" y="428604"/>
            <a:ext cx="4357718" cy="3264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6 Imagen" descr="prueba.gif"/>
          <p:cNvPicPr>
            <a:picLocks noChangeAspect="1"/>
          </p:cNvPicPr>
          <p:nvPr/>
        </p:nvPicPr>
        <p:blipFill>
          <a:blip r:embed="rId3" cstate="print"/>
          <a:stretch>
            <a:fillRect/>
          </a:stretch>
        </p:blipFill>
        <p:spPr>
          <a:xfrm>
            <a:off x="357158" y="1714488"/>
            <a:ext cx="1759274" cy="144303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7158" y="0"/>
            <a:ext cx="8572560" cy="1015663"/>
          </a:xfrm>
          <a:prstGeom prst="rect">
            <a:avLst/>
          </a:prstGeom>
        </p:spPr>
        <p:txBody>
          <a:bodyPr wrap="square">
            <a:spAutoFit/>
          </a:bodyPr>
          <a:lstStyle/>
          <a:p>
            <a:pPr fontAlgn="base"/>
            <a:endParaRPr lang="es-AR" sz="2000" dirty="0" smtClean="0">
              <a:latin typeface="Arial Rounded MT Bold" pitchFamily="34" charset="0"/>
            </a:endParaRPr>
          </a:p>
          <a:p>
            <a:pPr fontAlgn="base"/>
            <a:endParaRPr lang="es-AR" sz="2000" dirty="0" smtClean="0">
              <a:latin typeface="Arial Rounded MT Bold" pitchFamily="34" charset="0"/>
            </a:endParaRPr>
          </a:p>
          <a:p>
            <a:pPr fontAlgn="base"/>
            <a:endParaRPr lang="es-AR" sz="2000" dirty="0" smtClean="0">
              <a:latin typeface="Arial Rounded MT Bold" pitchFamily="34" charset="0"/>
            </a:endParaRPr>
          </a:p>
        </p:txBody>
      </p:sp>
      <p:sp>
        <p:nvSpPr>
          <p:cNvPr id="6" name="5 Rectángulo"/>
          <p:cNvSpPr/>
          <p:nvPr/>
        </p:nvSpPr>
        <p:spPr>
          <a:xfrm>
            <a:off x="785786" y="142852"/>
            <a:ext cx="7715304" cy="594008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lvl="1" fontAlgn="base"/>
            <a:r>
              <a:rPr lang="es-ES" sz="2000" dirty="0" smtClean="0">
                <a:solidFill>
                  <a:schemeClr val="tx1"/>
                </a:solidFill>
                <a:effectLst/>
                <a:latin typeface="Arial Rounded MT Bold" pitchFamily="34" charset="0"/>
              </a:rPr>
              <a:t>Panel </a:t>
            </a:r>
            <a:r>
              <a:rPr lang="es-ES" sz="2000" dirty="0" smtClean="0">
                <a:solidFill>
                  <a:schemeClr val="tx1"/>
                </a:solidFill>
                <a:effectLst/>
                <a:latin typeface="Arial Rounded MT Bold" pitchFamily="34" charset="0"/>
              </a:rPr>
              <a:t>de diapositiva: Aquí puedes ver y editar la diapositiva seleccionada en el panel de navegación de diapositivas. </a:t>
            </a:r>
            <a:endParaRPr lang="es-ES" sz="2000" dirty="0" smtClean="0">
              <a:solidFill>
                <a:schemeClr val="tx1"/>
              </a:solidFill>
              <a:effectLst/>
              <a:latin typeface="Arial Rounded MT Bold" pitchFamily="34" charset="0"/>
            </a:endParaRPr>
          </a:p>
          <a:p>
            <a:pPr lvl="1" fontAlgn="base"/>
            <a:endParaRPr lang="es-ES" sz="2000" dirty="0" smtClean="0">
              <a:solidFill>
                <a:schemeClr val="tx1"/>
              </a:solidFill>
              <a:effectLst/>
              <a:latin typeface="Arial Rounded MT Bold" pitchFamily="34" charset="0"/>
            </a:endParaRPr>
          </a:p>
          <a:p>
            <a:pPr fontAlgn="base"/>
            <a:r>
              <a:rPr lang="es-ES" sz="2000" dirty="0" smtClean="0">
                <a:solidFill>
                  <a:schemeClr val="tx1"/>
                </a:solidFill>
                <a:effectLst/>
                <a:latin typeface="Arial Rounded MT Bold" pitchFamily="34" charset="0"/>
              </a:rPr>
              <a:t>Número de diapositiva: Puedes ver rápidamente el número de diapositivas que tiene la </a:t>
            </a:r>
            <a:r>
              <a:rPr lang="es-ES" sz="2000" dirty="0" err="1" smtClean="0">
                <a:solidFill>
                  <a:schemeClr val="tx1"/>
                </a:solidFill>
                <a:effectLst/>
                <a:latin typeface="Arial Rounded MT Bold" pitchFamily="34" charset="0"/>
              </a:rPr>
              <a:t>presenación</a:t>
            </a:r>
            <a:r>
              <a:rPr lang="es-ES" sz="2000" dirty="0" smtClean="0">
                <a:solidFill>
                  <a:schemeClr val="tx1"/>
                </a:solidFill>
                <a:effectLst/>
                <a:latin typeface="Arial Rounded MT Bold" pitchFamily="34" charset="0"/>
              </a:rPr>
              <a:t> y en cuál de ellas estás trabajando. </a:t>
            </a:r>
            <a:endParaRPr lang="es-ES" sz="2000" dirty="0" smtClean="0">
              <a:solidFill>
                <a:schemeClr val="tx1"/>
              </a:solidFill>
              <a:effectLst/>
              <a:latin typeface="Arial Rounded MT Bold" pitchFamily="34" charset="0"/>
            </a:endParaRPr>
          </a:p>
          <a:p>
            <a:pPr fontAlgn="base"/>
            <a:endParaRPr lang="es-ES" sz="2000" dirty="0" smtClean="0">
              <a:solidFill>
                <a:schemeClr val="tx1"/>
              </a:solidFill>
              <a:effectLst/>
              <a:latin typeface="Arial Rounded MT Bold" pitchFamily="34" charset="0"/>
            </a:endParaRPr>
          </a:p>
          <a:p>
            <a:pPr fontAlgn="base"/>
            <a:r>
              <a:rPr lang="es-ES" sz="2000" dirty="0" smtClean="0">
                <a:solidFill>
                  <a:schemeClr val="tx1"/>
                </a:solidFill>
                <a:effectLst/>
                <a:latin typeface="Arial Rounded MT Bold" pitchFamily="34" charset="0"/>
              </a:rPr>
              <a:t>Notas</a:t>
            </a:r>
            <a:r>
              <a:rPr lang="es-ES" sz="2000" dirty="0" smtClean="0">
                <a:solidFill>
                  <a:schemeClr val="tx1"/>
                </a:solidFill>
                <a:effectLst/>
                <a:latin typeface="Arial Rounded MT Bold" pitchFamily="34" charset="0"/>
              </a:rPr>
              <a:t>: Cuando hagas clic en esta opción </a:t>
            </a:r>
            <a:endParaRPr lang="es-ES" sz="2000" dirty="0" smtClean="0">
              <a:solidFill>
                <a:schemeClr val="tx1"/>
              </a:solidFill>
              <a:effectLst/>
              <a:latin typeface="Arial Rounded MT Bold" pitchFamily="34" charset="0"/>
            </a:endParaRPr>
          </a:p>
          <a:p>
            <a:pPr fontAlgn="base"/>
            <a:r>
              <a:rPr lang="es-ES" sz="2000" dirty="0" smtClean="0">
                <a:solidFill>
                  <a:schemeClr val="tx1"/>
                </a:solidFill>
                <a:effectLst/>
                <a:latin typeface="Arial Rounded MT Bold" pitchFamily="34" charset="0"/>
              </a:rPr>
              <a:t>podrás </a:t>
            </a:r>
            <a:r>
              <a:rPr lang="es-ES" sz="2000" dirty="0" smtClean="0">
                <a:solidFill>
                  <a:schemeClr val="tx1"/>
                </a:solidFill>
                <a:effectLst/>
                <a:latin typeface="Arial Rounded MT Bold" pitchFamily="34" charset="0"/>
              </a:rPr>
              <a:t>agregar notas en la diapositiva que te pueden ayudar cuando estés realizando tu presentación en público. </a:t>
            </a:r>
            <a:endParaRPr lang="es-ES" sz="2000" dirty="0" smtClean="0">
              <a:solidFill>
                <a:schemeClr val="tx1"/>
              </a:solidFill>
              <a:effectLst/>
              <a:latin typeface="Arial Rounded MT Bold" pitchFamily="34" charset="0"/>
            </a:endParaRPr>
          </a:p>
          <a:p>
            <a:pPr fontAlgn="base"/>
            <a:endParaRPr lang="es-ES" sz="2000" dirty="0" smtClean="0">
              <a:solidFill>
                <a:schemeClr val="tx1"/>
              </a:solidFill>
              <a:effectLst/>
              <a:latin typeface="Arial Rounded MT Bold" pitchFamily="34" charset="0"/>
            </a:endParaRPr>
          </a:p>
          <a:p>
            <a:pPr fontAlgn="base"/>
            <a:r>
              <a:rPr lang="es-ES" sz="2000" dirty="0" smtClean="0">
                <a:solidFill>
                  <a:schemeClr val="tx1"/>
                </a:solidFill>
                <a:effectLst/>
                <a:latin typeface="Arial Rounded MT Bold" pitchFamily="34" charset="0"/>
              </a:rPr>
              <a:t>Animaciones: Para destacar un elemento introducido en la diapositiva </a:t>
            </a:r>
            <a:r>
              <a:rPr lang="es-ES" sz="2000" dirty="0" err="1" smtClean="0">
                <a:solidFill>
                  <a:schemeClr val="tx1"/>
                </a:solidFill>
                <a:effectLst/>
                <a:latin typeface="Arial Rounded MT Bold" pitchFamily="34" charset="0"/>
              </a:rPr>
              <a:t>Power</a:t>
            </a:r>
            <a:r>
              <a:rPr lang="es-ES" sz="2000" dirty="0" smtClean="0">
                <a:solidFill>
                  <a:schemeClr val="tx1"/>
                </a:solidFill>
                <a:effectLst/>
                <a:latin typeface="Arial Rounded MT Bold" pitchFamily="34" charset="0"/>
              </a:rPr>
              <a:t> Point ofrece diferentes animaciones. Este recurso ayuda a hacer más dinámicas las presentaciones. Existen 3 tipos diferentes de animaciones, de entrada, de salida y de énfasis. Todas ellas se pueden controlar y que aparezcan automáticamente, al hacer </a:t>
            </a:r>
            <a:r>
              <a:rPr lang="es-ES" sz="2000" dirty="0" err="1" smtClean="0">
                <a:solidFill>
                  <a:schemeClr val="tx1"/>
                </a:solidFill>
                <a:effectLst/>
                <a:latin typeface="Arial Rounded MT Bold" pitchFamily="34" charset="0"/>
              </a:rPr>
              <a:t>click</a:t>
            </a:r>
            <a:r>
              <a:rPr lang="es-ES" sz="2000" dirty="0" smtClean="0">
                <a:solidFill>
                  <a:schemeClr val="tx1"/>
                </a:solidFill>
                <a:effectLst/>
                <a:latin typeface="Arial Rounded MT Bold" pitchFamily="34" charset="0"/>
              </a:rPr>
              <a:t> o después de la anterior.</a:t>
            </a:r>
            <a:endParaRPr lang="es-ES" sz="2000" dirty="0" smtClean="0">
              <a:solidFill>
                <a:schemeClr val="tx1"/>
              </a:solidFill>
              <a:effectLst/>
              <a:latin typeface="Arial Rounded MT Bold"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 calcmode="lin" valueType="num">
                                      <p:cBhvr additive="base">
                                        <p:cTn id="2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57158" y="2071678"/>
            <a:ext cx="6500842" cy="369332"/>
          </a:xfrm>
          <a:prstGeom prst="rect">
            <a:avLst/>
          </a:prstGeom>
        </p:spPr>
        <p:txBody>
          <a:bodyPr wrap="square">
            <a:spAutoFit/>
          </a:bodyPr>
          <a:lstStyle/>
          <a:p>
            <a:pPr fontAlgn="base"/>
            <a:r>
              <a:rPr lang="es-AR" dirty="0" smtClean="0">
                <a:latin typeface="Arial Rounded MT Bold" pitchFamily="34" charset="0"/>
              </a:rPr>
              <a:t>.</a:t>
            </a:r>
            <a:r>
              <a:rPr lang="es-AR" dirty="0" smtClean="0">
                <a:latin typeface="Arial Rounded MT Bold" pitchFamily="34" charset="0"/>
              </a:rPr>
              <a:t> </a:t>
            </a:r>
          </a:p>
        </p:txBody>
      </p:sp>
      <p:sp>
        <p:nvSpPr>
          <p:cNvPr id="8" name="7 Rectángulo"/>
          <p:cNvSpPr/>
          <p:nvPr/>
        </p:nvSpPr>
        <p:spPr>
          <a:xfrm>
            <a:off x="642910" y="714356"/>
            <a:ext cx="4888735" cy="369332"/>
          </a:xfrm>
          <a:prstGeom prst="rect">
            <a:avLst/>
          </a:prstGeom>
        </p:spPr>
        <p:txBody>
          <a:bodyPr wrap="square">
            <a:spAutoFit/>
          </a:bodyPr>
          <a:lstStyle/>
          <a:p>
            <a:r>
              <a:rPr lang="es-AR" dirty="0" smtClean="0">
                <a:latin typeface="Arial Rounded MT Bold" pitchFamily="34" charset="0"/>
              </a:rPr>
              <a:t>“Panel de diapositiva”</a:t>
            </a:r>
            <a:endParaRPr lang="es-AR" dirty="0"/>
          </a:p>
        </p:txBody>
      </p:sp>
      <p:pic>
        <p:nvPicPr>
          <p:cNvPr id="9" name="8 Imagen" descr="angi.jpg"/>
          <p:cNvPicPr>
            <a:picLocks noChangeAspect="1"/>
          </p:cNvPicPr>
          <p:nvPr/>
        </p:nvPicPr>
        <p:blipFill>
          <a:blip r:embed="rId2"/>
          <a:stretch>
            <a:fillRect/>
          </a:stretch>
        </p:blipFill>
        <p:spPr>
          <a:xfrm>
            <a:off x="714348" y="1285860"/>
            <a:ext cx="2609850" cy="1752600"/>
          </a:xfrm>
          <a:prstGeom prst="rect">
            <a:avLst/>
          </a:prstGeom>
        </p:spPr>
      </p:pic>
      <p:sp>
        <p:nvSpPr>
          <p:cNvPr id="10" name="9 Rectángulo"/>
          <p:cNvSpPr/>
          <p:nvPr/>
        </p:nvSpPr>
        <p:spPr>
          <a:xfrm>
            <a:off x="4286248" y="785794"/>
            <a:ext cx="3500462" cy="369332"/>
          </a:xfrm>
          <a:prstGeom prst="rect">
            <a:avLst/>
          </a:prstGeom>
        </p:spPr>
        <p:txBody>
          <a:bodyPr wrap="square">
            <a:spAutoFit/>
          </a:bodyPr>
          <a:lstStyle/>
          <a:p>
            <a:r>
              <a:rPr lang="es-AR" dirty="0" smtClean="0">
                <a:latin typeface="Arial Rounded MT Bold" pitchFamily="34" charset="0"/>
              </a:rPr>
              <a:t>“Número de diapositiva”</a:t>
            </a:r>
            <a:endParaRPr lang="es-AR" dirty="0"/>
          </a:p>
        </p:txBody>
      </p:sp>
      <p:pic>
        <p:nvPicPr>
          <p:cNvPr id="11" name="10 Imagen" descr="angi.jpg"/>
          <p:cNvPicPr>
            <a:picLocks noChangeAspect="1"/>
          </p:cNvPicPr>
          <p:nvPr/>
        </p:nvPicPr>
        <p:blipFill>
          <a:blip r:embed="rId3"/>
          <a:stretch>
            <a:fillRect/>
          </a:stretch>
        </p:blipFill>
        <p:spPr>
          <a:xfrm>
            <a:off x="3857620" y="1571612"/>
            <a:ext cx="4626595" cy="1785950"/>
          </a:xfrm>
          <a:prstGeom prst="rect">
            <a:avLst/>
          </a:prstGeom>
        </p:spPr>
      </p:pic>
      <p:sp>
        <p:nvSpPr>
          <p:cNvPr id="12" name="11 Rectángulo"/>
          <p:cNvSpPr/>
          <p:nvPr/>
        </p:nvSpPr>
        <p:spPr>
          <a:xfrm>
            <a:off x="857224" y="3786190"/>
            <a:ext cx="2000264" cy="369332"/>
          </a:xfrm>
          <a:prstGeom prst="rect">
            <a:avLst/>
          </a:prstGeom>
        </p:spPr>
        <p:txBody>
          <a:bodyPr wrap="square">
            <a:spAutoFit/>
          </a:bodyPr>
          <a:lstStyle/>
          <a:p>
            <a:r>
              <a:rPr lang="es-AR" dirty="0" smtClean="0">
                <a:latin typeface="Arial Rounded MT Bold" pitchFamily="34" charset="0"/>
              </a:rPr>
              <a:t>“Notas”</a:t>
            </a:r>
            <a:endParaRPr lang="es-AR" dirty="0"/>
          </a:p>
        </p:txBody>
      </p:sp>
      <p:pic>
        <p:nvPicPr>
          <p:cNvPr id="13" name="12 Imagen" descr="angi.jpg"/>
          <p:cNvPicPr>
            <a:picLocks noChangeAspect="1"/>
          </p:cNvPicPr>
          <p:nvPr/>
        </p:nvPicPr>
        <p:blipFill>
          <a:blip r:embed="rId4"/>
          <a:stretch>
            <a:fillRect/>
          </a:stretch>
        </p:blipFill>
        <p:spPr>
          <a:xfrm>
            <a:off x="428596" y="4286256"/>
            <a:ext cx="2952750" cy="1543050"/>
          </a:xfrm>
          <a:prstGeom prst="rect">
            <a:avLst/>
          </a:prstGeom>
        </p:spPr>
      </p:pic>
      <p:sp>
        <p:nvSpPr>
          <p:cNvPr id="15" name="14 Rectángulo"/>
          <p:cNvSpPr/>
          <p:nvPr/>
        </p:nvSpPr>
        <p:spPr>
          <a:xfrm>
            <a:off x="4286248" y="3982998"/>
            <a:ext cx="2143140" cy="369332"/>
          </a:xfrm>
          <a:prstGeom prst="rect">
            <a:avLst/>
          </a:prstGeom>
        </p:spPr>
        <p:txBody>
          <a:bodyPr wrap="square">
            <a:spAutoFit/>
          </a:bodyPr>
          <a:lstStyle/>
          <a:p>
            <a:r>
              <a:rPr lang="es-ES" dirty="0" smtClean="0">
                <a:latin typeface="Arial Rounded MT Bold" pitchFamily="34" charset="0"/>
              </a:rPr>
              <a:t>     “Animaciones”</a:t>
            </a:r>
            <a:endParaRPr lang="es-AR" dirty="0"/>
          </a:p>
        </p:txBody>
      </p:sp>
      <p:pic>
        <p:nvPicPr>
          <p:cNvPr id="16" name="15 Imagen" descr="angi.jpg"/>
          <p:cNvPicPr>
            <a:picLocks noChangeAspect="1"/>
          </p:cNvPicPr>
          <p:nvPr/>
        </p:nvPicPr>
        <p:blipFill>
          <a:blip r:embed="rId5"/>
          <a:stretch>
            <a:fillRect/>
          </a:stretch>
        </p:blipFill>
        <p:spPr>
          <a:xfrm>
            <a:off x="4214810" y="4357694"/>
            <a:ext cx="2952750" cy="1543050"/>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34" y="500043"/>
            <a:ext cx="6357966" cy="400110"/>
          </a:xfrm>
          <a:prstGeom prst="rect">
            <a:avLst/>
          </a:prstGeom>
        </p:spPr>
        <p:txBody>
          <a:bodyPr wrap="square">
            <a:spAutoFit/>
          </a:bodyPr>
          <a:lstStyle/>
          <a:p>
            <a:r>
              <a:rPr lang="es-AR" sz="2000" dirty="0" smtClean="0">
                <a:latin typeface="Arial Rounded MT Bold" pitchFamily="34" charset="0"/>
              </a:rPr>
              <a:t>“Barra de herramientas de acceso rápido”</a:t>
            </a:r>
            <a:endParaRPr lang="es-AR" sz="2000" dirty="0"/>
          </a:p>
        </p:txBody>
      </p:sp>
      <p:pic>
        <p:nvPicPr>
          <p:cNvPr id="4" name="3 Imagen" descr="angi.jpg"/>
          <p:cNvPicPr>
            <a:picLocks noChangeAspect="1"/>
          </p:cNvPicPr>
          <p:nvPr/>
        </p:nvPicPr>
        <p:blipFill>
          <a:blip r:embed="rId2"/>
          <a:stretch>
            <a:fillRect/>
          </a:stretch>
        </p:blipFill>
        <p:spPr>
          <a:xfrm>
            <a:off x="0" y="928670"/>
            <a:ext cx="5286386"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Rectángulo"/>
          <p:cNvSpPr/>
          <p:nvPr/>
        </p:nvSpPr>
        <p:spPr>
          <a:xfrm>
            <a:off x="5572132" y="1000108"/>
            <a:ext cx="2286016" cy="369332"/>
          </a:xfrm>
          <a:prstGeom prst="rect">
            <a:avLst/>
          </a:prstGeom>
        </p:spPr>
        <p:txBody>
          <a:bodyPr wrap="square">
            <a:spAutoFit/>
          </a:bodyPr>
          <a:lstStyle/>
          <a:p>
            <a:r>
              <a:rPr lang="es-AR" dirty="0" smtClean="0">
                <a:latin typeface="Arial Rounded MT Bold" pitchFamily="34" charset="0"/>
              </a:rPr>
              <a:t>“Pestaña Archivo”</a:t>
            </a:r>
            <a:endParaRPr lang="es-AR" dirty="0"/>
          </a:p>
        </p:txBody>
      </p:sp>
      <p:pic>
        <p:nvPicPr>
          <p:cNvPr id="6" name="5 Imagen" descr="angi.jpg"/>
          <p:cNvPicPr>
            <a:picLocks noChangeAspect="1"/>
          </p:cNvPicPr>
          <p:nvPr/>
        </p:nvPicPr>
        <p:blipFill>
          <a:blip r:embed="rId3"/>
          <a:stretch>
            <a:fillRect/>
          </a:stretch>
        </p:blipFill>
        <p:spPr>
          <a:xfrm>
            <a:off x="5500694" y="1500174"/>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Rectángulo"/>
          <p:cNvSpPr/>
          <p:nvPr/>
        </p:nvSpPr>
        <p:spPr>
          <a:xfrm>
            <a:off x="285720" y="2714620"/>
            <a:ext cx="2786082" cy="369332"/>
          </a:xfrm>
          <a:prstGeom prst="rect">
            <a:avLst/>
          </a:prstGeom>
        </p:spPr>
        <p:txBody>
          <a:bodyPr wrap="square">
            <a:spAutoFit/>
          </a:bodyPr>
          <a:lstStyle/>
          <a:p>
            <a:r>
              <a:rPr lang="es-AR" dirty="0" smtClean="0">
                <a:latin typeface="Arial Rounded MT Bold" pitchFamily="34" charset="0"/>
              </a:rPr>
              <a:t>“ La cinta de opciones”</a:t>
            </a:r>
            <a:endParaRPr lang="es-AR" dirty="0"/>
          </a:p>
        </p:txBody>
      </p:sp>
      <p:pic>
        <p:nvPicPr>
          <p:cNvPr id="2050" name="Picture 2" descr="PowerPoint 2016: La cinta de opciones"/>
          <p:cNvPicPr>
            <a:picLocks noChangeAspect="1" noChangeArrowheads="1"/>
          </p:cNvPicPr>
          <p:nvPr/>
        </p:nvPicPr>
        <p:blipFill>
          <a:blip r:embed="rId4"/>
          <a:srcRect/>
          <a:stretch>
            <a:fillRect/>
          </a:stretch>
        </p:blipFill>
        <p:spPr bwMode="auto">
          <a:xfrm>
            <a:off x="285720" y="3143248"/>
            <a:ext cx="4357718" cy="1071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8 Rectángulo"/>
          <p:cNvSpPr/>
          <p:nvPr/>
        </p:nvSpPr>
        <p:spPr>
          <a:xfrm>
            <a:off x="4786314" y="4429132"/>
            <a:ext cx="3571899" cy="3139321"/>
          </a:xfrm>
          <a:prstGeom prst="rect">
            <a:avLst/>
          </a:prstGeom>
        </p:spPr>
        <p:txBody>
          <a:bodyPr wrap="square">
            <a:spAutoFit/>
          </a:bodyPr>
          <a:lstStyle/>
          <a:p>
            <a:endParaRPr lang="es-AR" dirty="0" smtClean="0">
              <a:latin typeface="Arial Rounded MT Bold" pitchFamily="34" charset="0"/>
            </a:endParaRPr>
          </a:p>
          <a:p>
            <a:endParaRPr lang="es-AR" dirty="0" smtClean="0">
              <a:latin typeface="Arial Rounded MT Bold" pitchFamily="34" charset="0"/>
            </a:endParaRPr>
          </a:p>
          <a:p>
            <a:endParaRPr lang="es-AR" dirty="0" smtClean="0">
              <a:latin typeface="Arial Rounded MT Bold" pitchFamily="34" charset="0"/>
            </a:endParaRPr>
          </a:p>
          <a:p>
            <a:endParaRPr lang="es-AR" dirty="0" smtClean="0">
              <a:latin typeface="Arial Rounded MT Bold" pitchFamily="34" charset="0"/>
            </a:endParaRPr>
          </a:p>
          <a:p>
            <a:endParaRPr lang="es-AR" dirty="0" smtClean="0">
              <a:latin typeface="Arial Rounded MT Bold" pitchFamily="34" charset="0"/>
            </a:endParaRPr>
          </a:p>
          <a:p>
            <a:endParaRPr lang="es-AR" dirty="0" smtClean="0">
              <a:latin typeface="Arial Rounded MT Bold" pitchFamily="34" charset="0"/>
            </a:endParaRPr>
          </a:p>
          <a:p>
            <a:endParaRPr lang="es-AR" dirty="0" smtClean="0">
              <a:latin typeface="Arial Rounded MT Bold" pitchFamily="34" charset="0"/>
            </a:endParaRPr>
          </a:p>
          <a:p>
            <a:endParaRPr lang="es-AR" dirty="0" smtClean="0">
              <a:latin typeface="Arial Rounded MT Bold" pitchFamily="34" charset="0"/>
            </a:endParaRPr>
          </a:p>
          <a:p>
            <a:endParaRPr lang="es-AR" dirty="0" smtClean="0">
              <a:latin typeface="Arial Rounded MT Bold" pitchFamily="34" charset="0"/>
            </a:endParaRPr>
          </a:p>
          <a:p>
            <a:endParaRPr lang="es-AR" dirty="0" smtClean="0">
              <a:latin typeface="Arial Rounded MT Bold" pitchFamily="34" charset="0"/>
            </a:endParaRPr>
          </a:p>
          <a:p>
            <a:endParaRPr lang="es-AR" dirty="0" smtClean="0">
              <a:latin typeface="Arial Rounded MT Bold" pitchFamily="34" charset="0"/>
            </a:endParaRPr>
          </a:p>
        </p:txBody>
      </p:sp>
      <p:sp>
        <p:nvSpPr>
          <p:cNvPr id="13" name="12 Rectángulo"/>
          <p:cNvSpPr/>
          <p:nvPr/>
        </p:nvSpPr>
        <p:spPr>
          <a:xfrm>
            <a:off x="6000760" y="3571876"/>
            <a:ext cx="2357453" cy="369332"/>
          </a:xfrm>
          <a:prstGeom prst="rect">
            <a:avLst/>
          </a:prstGeom>
        </p:spPr>
        <p:txBody>
          <a:bodyPr wrap="square">
            <a:spAutoFit/>
          </a:bodyPr>
          <a:lstStyle/>
          <a:p>
            <a:r>
              <a:rPr lang="es-AR" dirty="0" smtClean="0">
                <a:latin typeface="Arial Rounded MT Bold" pitchFamily="34" charset="0"/>
              </a:rPr>
              <a:t>“Cuenta Microsoft” </a:t>
            </a:r>
            <a:endParaRPr lang="es-AR" dirty="0"/>
          </a:p>
        </p:txBody>
      </p:sp>
      <p:pic>
        <p:nvPicPr>
          <p:cNvPr id="14" name="13 Imagen" descr="angi.jpg"/>
          <p:cNvPicPr>
            <a:picLocks noChangeAspect="1"/>
          </p:cNvPicPr>
          <p:nvPr/>
        </p:nvPicPr>
        <p:blipFill>
          <a:blip r:embed="rId5"/>
          <a:stretch>
            <a:fillRect/>
          </a:stretch>
        </p:blipFill>
        <p:spPr>
          <a:xfrm>
            <a:off x="5715008" y="4143380"/>
            <a:ext cx="2643206" cy="1938362"/>
          </a:xfrm>
          <a:prstGeom prst="rect">
            <a:avLst/>
          </a:prstGeom>
        </p:spPr>
      </p:pic>
      <p:sp>
        <p:nvSpPr>
          <p:cNvPr id="15" name="14 Rectángulo"/>
          <p:cNvSpPr/>
          <p:nvPr/>
        </p:nvSpPr>
        <p:spPr>
          <a:xfrm>
            <a:off x="1571605" y="4500570"/>
            <a:ext cx="1357322" cy="369332"/>
          </a:xfrm>
          <a:prstGeom prst="rect">
            <a:avLst/>
          </a:prstGeom>
        </p:spPr>
        <p:txBody>
          <a:bodyPr wrap="square">
            <a:spAutoFit/>
          </a:bodyPr>
          <a:lstStyle/>
          <a:p>
            <a:r>
              <a:rPr lang="es-AR" dirty="0" smtClean="0">
                <a:latin typeface="Arial Rounded MT Bold" pitchFamily="34" charset="0"/>
              </a:rPr>
              <a:t>“Indicar”</a:t>
            </a:r>
            <a:endParaRPr lang="es-AR" dirty="0"/>
          </a:p>
        </p:txBody>
      </p:sp>
      <p:pic>
        <p:nvPicPr>
          <p:cNvPr id="16" name="15 Imagen" descr="angi.jpg"/>
          <p:cNvPicPr>
            <a:picLocks noChangeAspect="1"/>
          </p:cNvPicPr>
          <p:nvPr/>
        </p:nvPicPr>
        <p:blipFill>
          <a:blip r:embed="rId6"/>
          <a:stretch>
            <a:fillRect/>
          </a:stretch>
        </p:blipFill>
        <p:spPr>
          <a:xfrm>
            <a:off x="428596" y="4714884"/>
            <a:ext cx="4334907" cy="1743077"/>
          </a:xfrm>
          <a:prstGeom prst="rect">
            <a:avLst/>
          </a:prstGeom>
        </p:spPr>
      </p:pic>
    </p:spTree>
  </p:cSld>
  <p:clrMapOvr>
    <a:masterClrMapping/>
  </p:clrMapOvr>
  <p:transition spd="slow">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42910" y="500042"/>
            <a:ext cx="4572000" cy="646331"/>
          </a:xfrm>
          <a:prstGeom prst="rect">
            <a:avLst/>
          </a:prstGeom>
        </p:spPr>
        <p:txBody>
          <a:bodyPr wrap="square">
            <a:spAutoFit/>
          </a:bodyPr>
          <a:lstStyle/>
          <a:p>
            <a:pPr fontAlgn="base"/>
            <a:r>
              <a:rPr lang="es-AR" dirty="0" smtClean="0">
                <a:latin typeface="Arial Rounded MT Bold" pitchFamily="34" charset="0"/>
              </a:rPr>
              <a:t>“ Panel de navegación de diapositivas” </a:t>
            </a:r>
          </a:p>
          <a:p>
            <a:pPr fontAlgn="base"/>
            <a:r>
              <a:rPr lang="es-AR" dirty="0" smtClean="0">
                <a:latin typeface="Arial Rounded MT Bold" pitchFamily="34" charset="0"/>
              </a:rPr>
              <a:t> </a:t>
            </a:r>
            <a:endParaRPr lang="es-AR" dirty="0"/>
          </a:p>
        </p:txBody>
      </p:sp>
      <p:pic>
        <p:nvPicPr>
          <p:cNvPr id="4" name="3 Imagen" descr="angi.jpg"/>
          <p:cNvPicPr>
            <a:picLocks noChangeAspect="1"/>
          </p:cNvPicPr>
          <p:nvPr/>
        </p:nvPicPr>
        <p:blipFill>
          <a:blip r:embed="rId2"/>
          <a:stretch>
            <a:fillRect/>
          </a:stretch>
        </p:blipFill>
        <p:spPr>
          <a:xfrm>
            <a:off x="714348" y="857232"/>
            <a:ext cx="4137102" cy="2538416"/>
          </a:xfrm>
          <a:prstGeom prst="rect">
            <a:avLst/>
          </a:prstGeom>
        </p:spPr>
      </p:pic>
      <p:sp>
        <p:nvSpPr>
          <p:cNvPr id="9" name="8 Rectángulo"/>
          <p:cNvSpPr/>
          <p:nvPr/>
        </p:nvSpPr>
        <p:spPr>
          <a:xfrm>
            <a:off x="5357818" y="3786190"/>
            <a:ext cx="3143272" cy="369332"/>
          </a:xfrm>
          <a:prstGeom prst="rect">
            <a:avLst/>
          </a:prstGeom>
        </p:spPr>
        <p:txBody>
          <a:bodyPr wrap="square">
            <a:spAutoFit/>
          </a:bodyPr>
          <a:lstStyle/>
          <a:p>
            <a:r>
              <a:rPr lang="es-AR" dirty="0" smtClean="0">
                <a:latin typeface="Arial Rounded MT Bold" pitchFamily="34" charset="0"/>
              </a:rPr>
              <a:t>            </a:t>
            </a:r>
            <a:endParaRPr lang="es-AR" dirty="0"/>
          </a:p>
        </p:txBody>
      </p:sp>
      <p:sp>
        <p:nvSpPr>
          <p:cNvPr id="12" name="11 Rectángulo"/>
          <p:cNvSpPr/>
          <p:nvPr/>
        </p:nvSpPr>
        <p:spPr>
          <a:xfrm>
            <a:off x="5357818" y="3244334"/>
            <a:ext cx="3357586" cy="369332"/>
          </a:xfrm>
          <a:prstGeom prst="rect">
            <a:avLst/>
          </a:prstGeom>
        </p:spPr>
        <p:txBody>
          <a:bodyPr wrap="square">
            <a:spAutoFit/>
          </a:bodyPr>
          <a:lstStyle/>
          <a:p>
            <a:r>
              <a:rPr lang="es-AR" dirty="0" smtClean="0">
                <a:latin typeface="Arial Rounded MT Bold" pitchFamily="34" charset="0"/>
              </a:rPr>
              <a:t>“Modos de visualización”</a:t>
            </a:r>
            <a:endParaRPr lang="es-AR" dirty="0"/>
          </a:p>
        </p:txBody>
      </p:sp>
      <p:pic>
        <p:nvPicPr>
          <p:cNvPr id="13" name="12 Imagen" descr="angi.jpg"/>
          <p:cNvPicPr>
            <a:picLocks noChangeAspect="1"/>
          </p:cNvPicPr>
          <p:nvPr/>
        </p:nvPicPr>
        <p:blipFill>
          <a:blip r:embed="rId3"/>
          <a:stretch>
            <a:fillRect/>
          </a:stretch>
        </p:blipFill>
        <p:spPr>
          <a:xfrm>
            <a:off x="5572132" y="3857628"/>
            <a:ext cx="2433955" cy="2247896"/>
          </a:xfrm>
          <a:prstGeom prst="rect">
            <a:avLst/>
          </a:prstGeom>
        </p:spPr>
      </p:pic>
      <p:sp>
        <p:nvSpPr>
          <p:cNvPr id="14" name="13 Rectángulo"/>
          <p:cNvSpPr/>
          <p:nvPr/>
        </p:nvSpPr>
        <p:spPr>
          <a:xfrm>
            <a:off x="1500167" y="3982998"/>
            <a:ext cx="3585756" cy="369332"/>
          </a:xfrm>
          <a:prstGeom prst="rect">
            <a:avLst/>
          </a:prstGeom>
        </p:spPr>
        <p:txBody>
          <a:bodyPr wrap="square">
            <a:spAutoFit/>
          </a:bodyPr>
          <a:lstStyle/>
          <a:p>
            <a:r>
              <a:rPr lang="es-AR" dirty="0" smtClean="0">
                <a:latin typeface="Arial Rounded MT Bold" pitchFamily="34" charset="0"/>
              </a:rPr>
              <a:t>“Zoom”</a:t>
            </a:r>
            <a:endParaRPr lang="es-AR" dirty="0"/>
          </a:p>
        </p:txBody>
      </p:sp>
      <p:pic>
        <p:nvPicPr>
          <p:cNvPr id="15" name="14 Imagen" descr="angi.jpg"/>
          <p:cNvPicPr>
            <a:picLocks noChangeAspect="1"/>
          </p:cNvPicPr>
          <p:nvPr/>
        </p:nvPicPr>
        <p:blipFill>
          <a:blip r:embed="rId4"/>
          <a:stretch>
            <a:fillRect/>
          </a:stretch>
        </p:blipFill>
        <p:spPr>
          <a:xfrm>
            <a:off x="642910" y="4714884"/>
            <a:ext cx="3439005" cy="1514687"/>
          </a:xfrm>
          <a:prstGeom prst="rect">
            <a:avLst/>
          </a:prstGeom>
        </p:spPr>
      </p:pic>
    </p:spTree>
  </p:cSld>
  <p:clrMapOvr>
    <a:masterClrMapping/>
  </p:clrMapOvr>
  <p:transition spd="slow">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786" y="714356"/>
            <a:ext cx="5786478" cy="461665"/>
          </a:xfrm>
          <a:prstGeom prst="rect">
            <a:avLst/>
          </a:prstGeom>
        </p:spPr>
        <p:txBody>
          <a:bodyPr wrap="square">
            <a:spAutoFit/>
          </a:bodyPr>
          <a:lstStyle/>
          <a:p>
            <a:r>
              <a:rPr lang="es-AR" sz="2400" dirty="0" smtClean="0">
                <a:latin typeface="Arial Rounded MT Bold" pitchFamily="34" charset="0"/>
              </a:rPr>
              <a:t>“Tipos de Vistas, explique cada una” </a:t>
            </a:r>
            <a:endParaRPr lang="es-AR" sz="2400" dirty="0">
              <a:latin typeface="Arial Rounded MT Bold" pitchFamily="34" charset="0"/>
            </a:endParaRPr>
          </a:p>
        </p:txBody>
      </p:sp>
      <p:sp>
        <p:nvSpPr>
          <p:cNvPr id="1026" name="AutoShape 2" descr="Muestra el menú Vista en PowerP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5" name="4 Rectángulo"/>
          <p:cNvSpPr/>
          <p:nvPr/>
        </p:nvSpPr>
        <p:spPr>
          <a:xfrm>
            <a:off x="214282" y="1500175"/>
            <a:ext cx="8715436" cy="2031325"/>
          </a:xfrm>
          <a:prstGeom prst="rect">
            <a:avLst/>
          </a:prstGeom>
        </p:spPr>
        <p:txBody>
          <a:bodyPr wrap="square">
            <a:spAutoFit/>
          </a:bodyPr>
          <a:lstStyle/>
          <a:p>
            <a:r>
              <a:rPr lang="es-AR" dirty="0" smtClean="0">
                <a:latin typeface="Arial Rounded MT Bold" pitchFamily="34" charset="0"/>
              </a:rPr>
              <a:t>Puede ver el archivo PowerPoint de varias maneras, dependiendo de la tarea que se deba realizar. Algunas vistas resultan útiles para crear la presentación y otras vistas resultan más útiles para mostrar la presentación.</a:t>
            </a:r>
          </a:p>
          <a:p>
            <a:r>
              <a:rPr lang="es-AR" dirty="0" smtClean="0">
                <a:latin typeface="Arial Rounded MT Bold" pitchFamily="34" charset="0"/>
              </a:rPr>
              <a:t>Puede encontrar las diferentes opciones de PowerPoint de vista en la </a:t>
            </a:r>
            <a:r>
              <a:rPr lang="es-AR" b="1" dirty="0" smtClean="0">
                <a:latin typeface="Arial Rounded MT Bold" pitchFamily="34" charset="0"/>
              </a:rPr>
              <a:t>pestaña</a:t>
            </a:r>
            <a:r>
              <a:rPr lang="es-AR" dirty="0" smtClean="0">
                <a:latin typeface="Arial Rounded MT Bold" pitchFamily="34" charset="0"/>
              </a:rPr>
              <a:t> Vista, como se muestra a continuación.</a:t>
            </a:r>
          </a:p>
          <a:p>
            <a:r>
              <a:rPr lang="es-AR" dirty="0" smtClean="0">
                <a:latin typeface="Arial Rounded MT Bold" pitchFamily="34" charset="0"/>
              </a:rPr>
              <a:t/>
            </a:r>
            <a:br>
              <a:rPr lang="es-AR" dirty="0" smtClean="0">
                <a:latin typeface="Arial Rounded MT Bold" pitchFamily="34" charset="0"/>
              </a:rPr>
            </a:br>
            <a:endParaRPr lang="es-AR" dirty="0">
              <a:latin typeface="Arial Rounded MT Bold" pitchFamily="34" charset="0"/>
            </a:endParaRPr>
          </a:p>
        </p:txBody>
      </p:sp>
      <p:sp>
        <p:nvSpPr>
          <p:cNvPr id="1028" name="AutoShape 4" descr="Muestra el menú Vista en PowerP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7" name="6 Imagen" descr="angi.jpg"/>
          <p:cNvPicPr>
            <a:picLocks noChangeAspect="1"/>
          </p:cNvPicPr>
          <p:nvPr/>
        </p:nvPicPr>
        <p:blipFill>
          <a:blip r:embed="rId2"/>
          <a:stretch>
            <a:fillRect/>
          </a:stretch>
        </p:blipFill>
        <p:spPr>
          <a:xfrm>
            <a:off x="1357290" y="3143248"/>
            <a:ext cx="4829175" cy="1457325"/>
          </a:xfrm>
          <a:prstGeom prst="rect">
            <a:avLst/>
          </a:prstGeom>
        </p:spPr>
      </p:pic>
      <p:sp>
        <p:nvSpPr>
          <p:cNvPr id="8" name="7 Rectángulo"/>
          <p:cNvSpPr/>
          <p:nvPr/>
        </p:nvSpPr>
        <p:spPr>
          <a:xfrm>
            <a:off x="244156" y="4915344"/>
            <a:ext cx="8001056" cy="1477328"/>
          </a:xfrm>
          <a:prstGeom prst="rect">
            <a:avLst/>
          </a:prstGeom>
        </p:spPr>
        <p:txBody>
          <a:bodyPr wrap="square">
            <a:spAutoFit/>
          </a:bodyPr>
          <a:lstStyle/>
          <a:p>
            <a:r>
              <a:rPr lang="es-AR" dirty="0" smtClean="0">
                <a:latin typeface="Arial Rounded MT Bold" pitchFamily="34" charset="0"/>
              </a:rPr>
              <a:t>También puede encontrar las vistas que se usan con mayor frecuencia en la barra de tareas de la parte inferior derecha de la ventana de diapositiva, tal como se muestra abajo.</a:t>
            </a:r>
          </a:p>
          <a:p>
            <a:r>
              <a:rPr lang="es-AR" dirty="0" smtClean="0"/>
              <a:t/>
            </a:r>
            <a:br>
              <a:rPr lang="es-AR" dirty="0" smtClean="0"/>
            </a:br>
            <a:endParaRPr lang="es-AR" dirty="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20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0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down)">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wipe(down)">
                                      <p:cBhvr>
                                        <p:cTn id="2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allAtOnce"/>
      <p:bldP spid="8"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350</TotalTime>
  <Words>532</Words>
  <Application>Microsoft Office PowerPoint</Application>
  <PresentationFormat>Presentación en pantalla (4:3)</PresentationFormat>
  <Paragraphs>93</Paragraphs>
  <Slides>17</Slides>
  <Notes>1</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Mirador</vt:lpstr>
      <vt:lpstr>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Secundaria</dc:creator>
  <cp:lastModifiedBy>Secundaria</cp:lastModifiedBy>
  <cp:revision>45</cp:revision>
  <dcterms:created xsi:type="dcterms:W3CDTF">2022-04-18T18:59:02Z</dcterms:created>
  <dcterms:modified xsi:type="dcterms:W3CDTF">2022-04-28T18:53:42Z</dcterms:modified>
</cp:coreProperties>
</file>