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986D"/>
    <a:srgbClr val="F0A22E"/>
    <a:srgbClr val="A07C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80610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4/30/2022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5951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4/30/2022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80454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4/30/2022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3473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4/30/2022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92776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4/30/2022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9699198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4/30/2022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27214904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691948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20346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4/30/2022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99041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4/30/2022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66372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4/30/2022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1300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4/30/2022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72674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4/30/2022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4528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4/30/2022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91246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4/30/2022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90308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4/30/2022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556612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smtClean="0"/>
              <a:t>4/30/2022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485957811"/>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4989485" y="4018110"/>
            <a:ext cx="2198133" cy="2198133"/>
          </a:xfrm>
          <a:prstGeom prst="rect">
            <a:avLst/>
          </a:prstGeom>
        </p:spPr>
      </p:pic>
      <p:sp>
        <p:nvSpPr>
          <p:cNvPr id="2" name="Título 1"/>
          <p:cNvSpPr>
            <a:spLocks noGrp="1"/>
          </p:cNvSpPr>
          <p:nvPr>
            <p:ph type="ctrTitle"/>
          </p:nvPr>
        </p:nvSpPr>
        <p:spPr>
          <a:xfrm>
            <a:off x="1381457" y="1615580"/>
            <a:ext cx="9414191" cy="1674341"/>
          </a:xfrm>
        </p:spPr>
        <p:txBody>
          <a:bodyPr>
            <a:normAutofit fontScale="90000"/>
          </a:bodyPr>
          <a:lstStyle/>
          <a:p>
            <a:pPr algn="ctr"/>
            <a:r>
              <a:rPr lang="es-AR" sz="5400" dirty="0" smtClean="0">
                <a:solidFill>
                  <a:srgbClr val="F0A22E"/>
                </a:solidFill>
                <a:latin typeface="Georgia" panose="02040502050405020303" pitchFamily="18" charset="0"/>
              </a:rPr>
              <a:t> Línea del tiempo de</a:t>
            </a:r>
            <a:br>
              <a:rPr lang="es-AR" sz="5400" dirty="0" smtClean="0">
                <a:solidFill>
                  <a:srgbClr val="F0A22E"/>
                </a:solidFill>
                <a:latin typeface="Georgia" panose="02040502050405020303" pitchFamily="18" charset="0"/>
              </a:rPr>
            </a:br>
            <a:r>
              <a:rPr lang="es-AR" sz="5400" dirty="0" smtClean="0">
                <a:solidFill>
                  <a:srgbClr val="F0A22E"/>
                </a:solidFill>
                <a:latin typeface="Georgia" panose="02040502050405020303" pitchFamily="18" charset="0"/>
              </a:rPr>
              <a:t> </a:t>
            </a:r>
            <a:r>
              <a:rPr lang="es-AR" sz="5400" dirty="0">
                <a:solidFill>
                  <a:srgbClr val="F0A22E"/>
                </a:solidFill>
                <a:latin typeface="Georgia" panose="02040502050405020303" pitchFamily="18" charset="0"/>
                <a:ea typeface="Ebrima" panose="02000000000000000000" pitchFamily="2" charset="0"/>
                <a:cs typeface="Ebrima" panose="02000000000000000000" pitchFamily="2" charset="0"/>
              </a:rPr>
              <a:t>l</a:t>
            </a:r>
            <a:r>
              <a:rPr lang="es-AR" sz="5400" dirty="0" smtClean="0">
                <a:solidFill>
                  <a:srgbClr val="F0A22E"/>
                </a:solidFill>
                <a:latin typeface="Georgia" panose="02040502050405020303" pitchFamily="18" charset="0"/>
                <a:ea typeface="Ebrima" panose="02000000000000000000" pitchFamily="2" charset="0"/>
                <a:cs typeface="Ebrima" panose="02000000000000000000" pitchFamily="2" charset="0"/>
              </a:rPr>
              <a:t>a evolución de la rueda</a:t>
            </a:r>
            <a:endParaRPr lang="en-GB" sz="5400" dirty="0">
              <a:solidFill>
                <a:srgbClr val="F0A22E"/>
              </a:solidFill>
              <a:latin typeface="Georgia" panose="02040502050405020303" pitchFamily="18" charset="0"/>
              <a:ea typeface="Ebrima" panose="02000000000000000000" pitchFamily="2" charset="0"/>
              <a:cs typeface="Ebrima" panose="02000000000000000000" pitchFamily="2" charset="0"/>
            </a:endParaRPr>
          </a:p>
        </p:txBody>
      </p:sp>
      <p:sp>
        <p:nvSpPr>
          <p:cNvPr id="5" name="CuadroTexto 4"/>
          <p:cNvSpPr txBox="1"/>
          <p:nvPr/>
        </p:nvSpPr>
        <p:spPr>
          <a:xfrm>
            <a:off x="7621210" y="6216243"/>
            <a:ext cx="4744994" cy="461665"/>
          </a:xfrm>
          <a:prstGeom prst="rect">
            <a:avLst/>
          </a:prstGeom>
          <a:noFill/>
        </p:spPr>
        <p:txBody>
          <a:bodyPr wrap="square" rtlCol="0">
            <a:spAutoFit/>
          </a:bodyPr>
          <a:lstStyle/>
          <a:p>
            <a:pPr algn="ctr"/>
            <a:r>
              <a:rPr lang="es-AR" sz="2400" dirty="0" smtClean="0">
                <a:solidFill>
                  <a:schemeClr val="accent6">
                    <a:lumMod val="60000"/>
                    <a:lumOff val="40000"/>
                  </a:schemeClr>
                </a:solidFill>
                <a:latin typeface="Georgia" panose="02040502050405020303" pitchFamily="18" charset="0"/>
              </a:rPr>
              <a:t>Guillermina Coll  1º A</a:t>
            </a:r>
            <a:endParaRPr lang="en-GB" sz="2400" dirty="0">
              <a:solidFill>
                <a:schemeClr val="accent6">
                  <a:lumMod val="60000"/>
                  <a:lumOff val="40000"/>
                </a:schemeClr>
              </a:solidFill>
              <a:latin typeface="Georgia" panose="02040502050405020303" pitchFamily="18" charset="0"/>
            </a:endParaRPr>
          </a:p>
        </p:txBody>
      </p:sp>
      <p:sp>
        <p:nvSpPr>
          <p:cNvPr id="3" name="CuadroTexto 2"/>
          <p:cNvSpPr txBox="1"/>
          <p:nvPr/>
        </p:nvSpPr>
        <p:spPr>
          <a:xfrm>
            <a:off x="542558" y="6216243"/>
            <a:ext cx="3392550" cy="523220"/>
          </a:xfrm>
          <a:prstGeom prst="rect">
            <a:avLst/>
          </a:prstGeom>
          <a:noFill/>
        </p:spPr>
        <p:txBody>
          <a:bodyPr wrap="square" rtlCol="0">
            <a:spAutoFit/>
          </a:bodyPr>
          <a:lstStyle/>
          <a:p>
            <a:r>
              <a:rPr lang="es-AR" sz="2800" dirty="0" smtClean="0">
                <a:solidFill>
                  <a:schemeClr val="accent6">
                    <a:lumMod val="60000"/>
                    <a:lumOff val="40000"/>
                  </a:schemeClr>
                </a:solidFill>
                <a:latin typeface="Georgia" panose="02040502050405020303" pitchFamily="18" charset="0"/>
              </a:rPr>
              <a:t>Tecnología</a:t>
            </a:r>
            <a:endParaRPr lang="en-GB" sz="2800" dirty="0">
              <a:solidFill>
                <a:schemeClr val="accent6">
                  <a:lumMod val="60000"/>
                  <a:lumOff val="40000"/>
                </a:schemeClr>
              </a:solidFill>
              <a:latin typeface="Georgia" panose="02040502050405020303" pitchFamily="18" charset="0"/>
            </a:endParaRPr>
          </a:p>
        </p:txBody>
      </p:sp>
    </p:spTree>
    <p:extLst>
      <p:ext uri="{BB962C8B-B14F-4D97-AF65-F5344CB8AC3E}">
        <p14:creationId xmlns:p14="http://schemas.microsoft.com/office/powerpoint/2010/main" val="3819003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flipV="1">
            <a:off x="10466" y="3362113"/>
            <a:ext cx="12192000" cy="65903"/>
          </a:xfrm>
          <a:prstGeom prst="line">
            <a:avLst/>
          </a:prstGeom>
          <a:ln w="38100">
            <a:solidFill>
              <a:srgbClr val="A07C5D"/>
            </a:solidFill>
          </a:ln>
        </p:spPr>
        <p:style>
          <a:lnRef idx="2">
            <a:schemeClr val="accent4"/>
          </a:lnRef>
          <a:fillRef idx="0">
            <a:schemeClr val="accent4"/>
          </a:fillRef>
          <a:effectRef idx="1">
            <a:schemeClr val="accent4"/>
          </a:effectRef>
          <a:fontRef idx="minor">
            <a:schemeClr val="tx1"/>
          </a:fontRef>
        </p:style>
      </p:cxnSp>
      <p:pic>
        <p:nvPicPr>
          <p:cNvPr id="8" name="Imagen 7"/>
          <p:cNvPicPr>
            <a:picLocks noChangeAspect="1"/>
          </p:cNvPicPr>
          <p:nvPr/>
        </p:nvPicPr>
        <p:blipFill rotWithShape="1">
          <a:blip r:embed="rId2">
            <a:clrChange>
              <a:clrFrom>
                <a:srgbClr val="D3D3D3"/>
              </a:clrFrom>
              <a:clrTo>
                <a:srgbClr val="D3D3D3">
                  <a:alpha val="0"/>
                </a:srgbClr>
              </a:clrTo>
            </a:clrChange>
          </a:blip>
          <a:srcRect t="37569" r="80327" b="16153"/>
          <a:stretch/>
        </p:blipFill>
        <p:spPr>
          <a:xfrm>
            <a:off x="989360" y="1653544"/>
            <a:ext cx="1173570" cy="1414273"/>
          </a:xfrm>
          <a:prstGeom prst="rect">
            <a:avLst/>
          </a:prstGeom>
        </p:spPr>
      </p:pic>
      <p:cxnSp>
        <p:nvCxnSpPr>
          <p:cNvPr id="13" name="Conector recto 12"/>
          <p:cNvCxnSpPr/>
          <p:nvPr/>
        </p:nvCxnSpPr>
        <p:spPr>
          <a:xfrm flipV="1">
            <a:off x="1576145" y="3040086"/>
            <a:ext cx="0" cy="378308"/>
          </a:xfrm>
          <a:prstGeom prst="line">
            <a:avLst/>
          </a:prstGeom>
          <a:ln w="38100">
            <a:solidFill>
              <a:srgbClr val="A07C5D"/>
            </a:solidFill>
          </a:ln>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rot="16200000">
            <a:off x="-1406459" y="3004179"/>
            <a:ext cx="3277301" cy="338554"/>
          </a:xfrm>
          <a:prstGeom prst="rect">
            <a:avLst/>
          </a:prstGeom>
          <a:noFill/>
        </p:spPr>
        <p:txBody>
          <a:bodyPr wrap="square" rtlCol="0">
            <a:spAutoFit/>
          </a:bodyPr>
          <a:lstStyle/>
          <a:p>
            <a:r>
              <a:rPr lang="es-AR" sz="1600" dirty="0" smtClean="0">
                <a:solidFill>
                  <a:schemeClr val="tx2">
                    <a:lumMod val="90000"/>
                  </a:schemeClr>
                </a:solidFill>
                <a:latin typeface="Georgia" panose="02040502050405020303" pitchFamily="18" charset="0"/>
              </a:rPr>
              <a:t>4.000 a.C   a      1.000 </a:t>
            </a:r>
            <a:r>
              <a:rPr lang="es-AR" sz="1600" dirty="0">
                <a:solidFill>
                  <a:schemeClr val="tx2">
                    <a:lumMod val="90000"/>
                  </a:schemeClr>
                </a:solidFill>
                <a:latin typeface="Georgia" panose="02040502050405020303" pitchFamily="18" charset="0"/>
              </a:rPr>
              <a:t>d</a:t>
            </a:r>
            <a:r>
              <a:rPr lang="es-AR" sz="1600" dirty="0" smtClean="0">
                <a:solidFill>
                  <a:schemeClr val="tx2">
                    <a:lumMod val="90000"/>
                  </a:schemeClr>
                </a:solidFill>
                <a:latin typeface="Georgia" panose="02040502050405020303" pitchFamily="18" charset="0"/>
              </a:rPr>
              <a:t>.C</a:t>
            </a:r>
            <a:endParaRPr lang="en-GB" sz="1600" dirty="0">
              <a:solidFill>
                <a:schemeClr val="tx2">
                  <a:lumMod val="90000"/>
                </a:schemeClr>
              </a:solidFill>
              <a:latin typeface="Georgia" panose="02040502050405020303" pitchFamily="18" charset="0"/>
            </a:endParaRPr>
          </a:p>
        </p:txBody>
      </p:sp>
      <p:sp>
        <p:nvSpPr>
          <p:cNvPr id="24" name="CuadroTexto 23"/>
          <p:cNvSpPr txBox="1"/>
          <p:nvPr/>
        </p:nvSpPr>
        <p:spPr>
          <a:xfrm>
            <a:off x="575893" y="3528024"/>
            <a:ext cx="2327962" cy="369332"/>
          </a:xfrm>
          <a:prstGeom prst="rect">
            <a:avLst/>
          </a:prstGeom>
          <a:noFill/>
        </p:spPr>
        <p:txBody>
          <a:bodyPr wrap="square" rtlCol="0">
            <a:spAutoFit/>
          </a:bodyPr>
          <a:lstStyle/>
          <a:p>
            <a:r>
              <a:rPr lang="es-AR" dirty="0" smtClean="0">
                <a:solidFill>
                  <a:srgbClr val="F0A22E"/>
                </a:solidFill>
                <a:latin typeface="Georgia" panose="02040502050405020303" pitchFamily="18" charset="0"/>
              </a:rPr>
              <a:t>Edad de los metales</a:t>
            </a:r>
          </a:p>
        </p:txBody>
      </p:sp>
      <p:pic>
        <p:nvPicPr>
          <p:cNvPr id="26" name="Imagen 25"/>
          <p:cNvPicPr>
            <a:picLocks noChangeAspect="1"/>
          </p:cNvPicPr>
          <p:nvPr/>
        </p:nvPicPr>
        <p:blipFill>
          <a:blip r:embed="rId3"/>
          <a:stretch>
            <a:fillRect/>
          </a:stretch>
        </p:blipFill>
        <p:spPr>
          <a:xfrm>
            <a:off x="10704240" y="3362113"/>
            <a:ext cx="50911" cy="468433"/>
          </a:xfrm>
          <a:prstGeom prst="rect">
            <a:avLst/>
          </a:prstGeom>
        </p:spPr>
      </p:pic>
      <p:cxnSp>
        <p:nvCxnSpPr>
          <p:cNvPr id="34" name="Conector recto 33"/>
          <p:cNvCxnSpPr/>
          <p:nvPr/>
        </p:nvCxnSpPr>
        <p:spPr>
          <a:xfrm>
            <a:off x="386081" y="2299872"/>
            <a:ext cx="15388" cy="2512235"/>
          </a:xfrm>
          <a:prstGeom prst="line">
            <a:avLst/>
          </a:prstGeom>
          <a:ln w="38100">
            <a:solidFill>
              <a:srgbClr val="A07C5D"/>
            </a:solidFill>
          </a:ln>
        </p:spPr>
        <p:style>
          <a:lnRef idx="1">
            <a:schemeClr val="accent6"/>
          </a:lnRef>
          <a:fillRef idx="0">
            <a:schemeClr val="accent6"/>
          </a:fillRef>
          <a:effectRef idx="0">
            <a:schemeClr val="accent6"/>
          </a:effectRef>
          <a:fontRef idx="minor">
            <a:schemeClr val="tx1"/>
          </a:fontRef>
        </p:style>
      </p:cxnSp>
      <p:sp>
        <p:nvSpPr>
          <p:cNvPr id="38" name="CuadroTexto 37"/>
          <p:cNvSpPr txBox="1"/>
          <p:nvPr/>
        </p:nvSpPr>
        <p:spPr>
          <a:xfrm rot="16200000">
            <a:off x="4920573" y="3243350"/>
            <a:ext cx="1938442" cy="369332"/>
          </a:xfrm>
          <a:prstGeom prst="rect">
            <a:avLst/>
          </a:prstGeom>
          <a:noFill/>
        </p:spPr>
        <p:txBody>
          <a:bodyPr wrap="square" rtlCol="0">
            <a:spAutoFit/>
          </a:bodyPr>
          <a:lstStyle/>
          <a:p>
            <a:r>
              <a:rPr lang="es-AR" dirty="0" smtClean="0">
                <a:solidFill>
                  <a:schemeClr val="tx2">
                    <a:lumMod val="90000"/>
                  </a:schemeClr>
                </a:solidFill>
                <a:latin typeface="Georgia" panose="02040502050405020303" pitchFamily="18" charset="0"/>
              </a:rPr>
              <a:t>1.000  a </a:t>
            </a:r>
            <a:r>
              <a:rPr lang="es-AR" dirty="0" smtClean="0">
                <a:solidFill>
                  <a:schemeClr val="tx2">
                    <a:lumMod val="90000"/>
                  </a:schemeClr>
                </a:solidFill>
                <a:latin typeface="Georgia" panose="02040502050405020303" pitchFamily="18" charset="0"/>
              </a:rPr>
              <a:t>     </a:t>
            </a:r>
            <a:r>
              <a:rPr lang="es-AR" dirty="0" smtClean="0">
                <a:solidFill>
                  <a:schemeClr val="tx2">
                    <a:lumMod val="90000"/>
                  </a:schemeClr>
                </a:solidFill>
                <a:latin typeface="Georgia" panose="02040502050405020303" pitchFamily="18" charset="0"/>
              </a:rPr>
              <a:t>1.732</a:t>
            </a:r>
            <a:endParaRPr lang="en-GB" dirty="0">
              <a:solidFill>
                <a:schemeClr val="tx2">
                  <a:lumMod val="90000"/>
                </a:schemeClr>
              </a:solidFill>
              <a:latin typeface="Georgia" panose="02040502050405020303" pitchFamily="18" charset="0"/>
            </a:endParaRPr>
          </a:p>
        </p:txBody>
      </p:sp>
      <p:sp>
        <p:nvSpPr>
          <p:cNvPr id="39" name="CuadroTexto 38"/>
          <p:cNvSpPr txBox="1"/>
          <p:nvPr/>
        </p:nvSpPr>
        <p:spPr>
          <a:xfrm>
            <a:off x="8681963" y="2859908"/>
            <a:ext cx="3042958" cy="369332"/>
          </a:xfrm>
          <a:prstGeom prst="rect">
            <a:avLst/>
          </a:prstGeom>
          <a:noFill/>
        </p:spPr>
        <p:txBody>
          <a:bodyPr wrap="square" rtlCol="0">
            <a:spAutoFit/>
          </a:bodyPr>
          <a:lstStyle/>
          <a:p>
            <a:r>
              <a:rPr lang="es-AR" dirty="0" smtClean="0">
                <a:solidFill>
                  <a:srgbClr val="F0A22E"/>
                </a:solidFill>
                <a:latin typeface="Georgia" panose="02040502050405020303" pitchFamily="18" charset="0"/>
              </a:rPr>
              <a:t>Edad del agua y del viento</a:t>
            </a:r>
            <a:endParaRPr lang="en-GB" dirty="0">
              <a:solidFill>
                <a:srgbClr val="F0A22E"/>
              </a:solidFill>
              <a:latin typeface="Georgia" panose="02040502050405020303" pitchFamily="18" charset="0"/>
            </a:endParaRPr>
          </a:p>
        </p:txBody>
      </p:sp>
      <p:pic>
        <p:nvPicPr>
          <p:cNvPr id="41" name="Imagen 40"/>
          <p:cNvPicPr>
            <a:picLocks noChangeAspect="1"/>
          </p:cNvPicPr>
          <p:nvPr/>
        </p:nvPicPr>
        <p:blipFill rotWithShape="1">
          <a:blip r:embed="rId4"/>
          <a:srcRect l="9928" t="18378" r="50576" b="7243"/>
          <a:stretch/>
        </p:blipFill>
        <p:spPr>
          <a:xfrm>
            <a:off x="10099205" y="3876729"/>
            <a:ext cx="1311891" cy="1647045"/>
          </a:xfrm>
          <a:prstGeom prst="rect">
            <a:avLst/>
          </a:prstGeom>
        </p:spPr>
      </p:pic>
      <p:cxnSp>
        <p:nvCxnSpPr>
          <p:cNvPr id="48" name="Conector recto 47"/>
          <p:cNvCxnSpPr/>
          <p:nvPr/>
        </p:nvCxnSpPr>
        <p:spPr>
          <a:xfrm>
            <a:off x="6079032" y="2175166"/>
            <a:ext cx="0" cy="2525086"/>
          </a:xfrm>
          <a:prstGeom prst="line">
            <a:avLst/>
          </a:prstGeom>
          <a:ln w="38100">
            <a:solidFill>
              <a:srgbClr val="A07C5D"/>
            </a:solidFill>
          </a:ln>
        </p:spPr>
        <p:style>
          <a:lnRef idx="1">
            <a:schemeClr val="accent1"/>
          </a:lnRef>
          <a:fillRef idx="0">
            <a:schemeClr val="accent1"/>
          </a:fillRef>
          <a:effectRef idx="0">
            <a:schemeClr val="accent1"/>
          </a:effectRef>
          <a:fontRef idx="minor">
            <a:schemeClr val="tx1"/>
          </a:fontRef>
        </p:style>
      </p:cxnSp>
      <p:pic>
        <p:nvPicPr>
          <p:cNvPr id="46" name="Imagen 45"/>
          <p:cNvPicPr>
            <a:picLocks noChangeAspect="1"/>
          </p:cNvPicPr>
          <p:nvPr/>
        </p:nvPicPr>
        <p:blipFill>
          <a:blip r:embed="rId5"/>
          <a:stretch>
            <a:fillRect/>
          </a:stretch>
        </p:blipFill>
        <p:spPr>
          <a:xfrm>
            <a:off x="6010446" y="3331050"/>
            <a:ext cx="128027" cy="128027"/>
          </a:xfrm>
          <a:prstGeom prst="rect">
            <a:avLst/>
          </a:prstGeom>
        </p:spPr>
      </p:pic>
      <p:pic>
        <p:nvPicPr>
          <p:cNvPr id="9" name="Imagen 8"/>
          <p:cNvPicPr>
            <a:picLocks noChangeAspect="1"/>
          </p:cNvPicPr>
          <p:nvPr/>
        </p:nvPicPr>
        <p:blipFill>
          <a:blip r:embed="rId5"/>
          <a:stretch>
            <a:fillRect/>
          </a:stretch>
        </p:blipFill>
        <p:spPr>
          <a:xfrm>
            <a:off x="337455" y="3364001"/>
            <a:ext cx="128027" cy="128027"/>
          </a:xfrm>
          <a:prstGeom prst="rect">
            <a:avLst/>
          </a:prstGeom>
        </p:spPr>
      </p:pic>
      <p:sp>
        <p:nvSpPr>
          <p:cNvPr id="10" name="CuadroTexto 9"/>
          <p:cNvSpPr txBox="1"/>
          <p:nvPr/>
        </p:nvSpPr>
        <p:spPr>
          <a:xfrm>
            <a:off x="575893" y="4038859"/>
            <a:ext cx="4120908" cy="1200329"/>
          </a:xfrm>
          <a:prstGeom prst="rect">
            <a:avLst/>
          </a:prstGeom>
          <a:noFill/>
        </p:spPr>
        <p:txBody>
          <a:bodyPr wrap="square" rtlCol="0">
            <a:spAutoFit/>
          </a:bodyPr>
          <a:lstStyle/>
          <a:p>
            <a:r>
              <a:rPr lang="es-ES" sz="1200" dirty="0" smtClean="0">
                <a:solidFill>
                  <a:schemeClr val="accent1">
                    <a:lumMod val="40000"/>
                    <a:lumOff val="60000"/>
                  </a:schemeClr>
                </a:solidFill>
                <a:latin typeface="Georgia" panose="02040502050405020303" pitchFamily="18" charset="0"/>
              </a:rPr>
              <a:t>PRIMERA </a:t>
            </a:r>
            <a:r>
              <a:rPr lang="es-ES" sz="1200" dirty="0">
                <a:solidFill>
                  <a:schemeClr val="accent1">
                    <a:lumMod val="40000"/>
                    <a:lumOff val="60000"/>
                  </a:schemeClr>
                </a:solidFill>
                <a:latin typeface="Georgia" panose="02040502050405020303" pitchFamily="18" charset="0"/>
              </a:rPr>
              <a:t>RUEDA</a:t>
            </a:r>
          </a:p>
          <a:p>
            <a:r>
              <a:rPr lang="es-ES" sz="1200" dirty="0">
                <a:solidFill>
                  <a:schemeClr val="accent1">
                    <a:lumMod val="40000"/>
                    <a:lumOff val="60000"/>
                  </a:schemeClr>
                </a:solidFill>
                <a:latin typeface="Georgia" panose="02040502050405020303" pitchFamily="18" charset="0"/>
              </a:rPr>
              <a:t>La primera rueda data de hace </a:t>
            </a:r>
            <a:r>
              <a:rPr lang="es-ES" sz="1200" dirty="0" smtClean="0">
                <a:solidFill>
                  <a:schemeClr val="accent1">
                    <a:lumMod val="40000"/>
                    <a:lumOff val="60000"/>
                  </a:schemeClr>
                </a:solidFill>
                <a:latin typeface="Georgia" panose="02040502050405020303" pitchFamily="18" charset="0"/>
              </a:rPr>
              <a:t>3200 </a:t>
            </a:r>
            <a:r>
              <a:rPr lang="es-ES" sz="1200" dirty="0">
                <a:solidFill>
                  <a:schemeClr val="accent1">
                    <a:lumMod val="40000"/>
                    <a:lumOff val="60000"/>
                  </a:schemeClr>
                </a:solidFill>
                <a:latin typeface="Georgia" panose="02040502050405020303" pitchFamily="18" charset="0"/>
              </a:rPr>
              <a:t>años descubierta en un yacimiento </a:t>
            </a:r>
            <a:r>
              <a:rPr lang="es-ES" sz="1200" dirty="0" smtClean="0">
                <a:solidFill>
                  <a:schemeClr val="accent1">
                    <a:lumMod val="40000"/>
                    <a:lumOff val="60000"/>
                  </a:schemeClr>
                </a:solidFill>
                <a:latin typeface="Georgia" panose="02040502050405020303" pitchFamily="18" charset="0"/>
              </a:rPr>
              <a:t>Liubliana (Eslovenia</a:t>
            </a:r>
            <a:r>
              <a:rPr lang="es-ES" sz="1200" dirty="0">
                <a:solidFill>
                  <a:schemeClr val="accent1">
                    <a:lumMod val="40000"/>
                    <a:lumOff val="60000"/>
                  </a:schemeClr>
                </a:solidFill>
                <a:latin typeface="Georgia" panose="02040502050405020303" pitchFamily="18" charset="0"/>
              </a:rPr>
              <a:t>) en una zona pantanosa. Se dice que pudo surgir gracias a la observación de colocar troncos cilíndricos bajo la carga que se quiere mover y añadiendo unos ejes.</a:t>
            </a:r>
            <a:endParaRPr lang="en-GB" sz="1200" dirty="0">
              <a:solidFill>
                <a:schemeClr val="accent1">
                  <a:lumMod val="40000"/>
                  <a:lumOff val="60000"/>
                </a:schemeClr>
              </a:solidFill>
              <a:latin typeface="Georgia" panose="02040502050405020303" pitchFamily="18" charset="0"/>
            </a:endParaRPr>
          </a:p>
        </p:txBody>
      </p:sp>
      <p:sp>
        <p:nvSpPr>
          <p:cNvPr id="12" name="CuadroTexto 11"/>
          <p:cNvSpPr txBox="1"/>
          <p:nvPr/>
        </p:nvSpPr>
        <p:spPr>
          <a:xfrm>
            <a:off x="6400366" y="3946525"/>
            <a:ext cx="3020471" cy="1938992"/>
          </a:xfrm>
          <a:prstGeom prst="rect">
            <a:avLst/>
          </a:prstGeom>
          <a:noFill/>
        </p:spPr>
        <p:txBody>
          <a:bodyPr wrap="square" rtlCol="0">
            <a:spAutoFit/>
          </a:bodyPr>
          <a:lstStyle/>
          <a:p>
            <a:r>
              <a:rPr lang="es-AR" sz="1200" dirty="0" smtClean="0">
                <a:solidFill>
                  <a:schemeClr val="accent1">
                    <a:lumMod val="40000"/>
                    <a:lumOff val="60000"/>
                  </a:schemeClr>
                </a:solidFill>
                <a:latin typeface="Georgia" panose="02040502050405020303" pitchFamily="18" charset="0"/>
              </a:rPr>
              <a:t> MOLINOS DE AGUA</a:t>
            </a:r>
          </a:p>
          <a:p>
            <a:r>
              <a:rPr lang="es-AR" sz="1200" dirty="0" smtClean="0">
                <a:solidFill>
                  <a:schemeClr val="accent1">
                    <a:lumMod val="40000"/>
                    <a:lumOff val="60000"/>
                  </a:schemeClr>
                </a:solidFill>
                <a:latin typeface="Georgia" panose="02040502050405020303" pitchFamily="18" charset="0"/>
              </a:rPr>
              <a:t>Las ruedas hidráulicas fueron la principal fuente de energía mecánica de estos tiempos. Se utilizaban principalmente para moler granos. El mejor rendimiento de los molinos de agua hizo generalizado su uso.</a:t>
            </a:r>
          </a:p>
          <a:p>
            <a:r>
              <a:rPr lang="es-AR" sz="1200" dirty="0" smtClean="0">
                <a:solidFill>
                  <a:schemeClr val="accent1">
                    <a:lumMod val="40000"/>
                    <a:lumOff val="60000"/>
                  </a:schemeClr>
                </a:solidFill>
                <a:latin typeface="Georgia" panose="02040502050405020303" pitchFamily="18" charset="0"/>
              </a:rPr>
              <a:t>Era una gran rueda de madera  con compartimientos en los que se mete el agua y hace girar a la rueda.</a:t>
            </a:r>
            <a:endParaRPr lang="es-AR" dirty="0" smtClean="0">
              <a:solidFill>
                <a:schemeClr val="accent1">
                  <a:lumMod val="40000"/>
                  <a:lumOff val="60000"/>
                </a:schemeClr>
              </a:solidFill>
            </a:endParaRPr>
          </a:p>
        </p:txBody>
      </p:sp>
    </p:spTree>
    <p:extLst>
      <p:ext uri="{BB962C8B-B14F-4D97-AF65-F5344CB8AC3E}">
        <p14:creationId xmlns:p14="http://schemas.microsoft.com/office/powerpoint/2010/main" val="36556180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Conector recto 26"/>
          <p:cNvCxnSpPr/>
          <p:nvPr/>
        </p:nvCxnSpPr>
        <p:spPr>
          <a:xfrm>
            <a:off x="6005348" y="2157463"/>
            <a:ext cx="0" cy="2506816"/>
          </a:xfrm>
          <a:prstGeom prst="line">
            <a:avLst/>
          </a:prstGeom>
          <a:ln w="38100">
            <a:solidFill>
              <a:srgbClr val="C3986D"/>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2"/>
          <a:stretch>
            <a:fillRect/>
          </a:stretch>
        </p:blipFill>
        <p:spPr>
          <a:xfrm>
            <a:off x="1192041" y="1344810"/>
            <a:ext cx="1316850" cy="1625305"/>
          </a:xfrm>
          <a:prstGeom prst="rect">
            <a:avLst/>
          </a:prstGeom>
        </p:spPr>
      </p:pic>
      <p:pic>
        <p:nvPicPr>
          <p:cNvPr id="5" name="Imagen 4"/>
          <p:cNvPicPr>
            <a:picLocks noChangeAspect="1"/>
          </p:cNvPicPr>
          <p:nvPr/>
        </p:nvPicPr>
        <p:blipFill rotWithShape="1">
          <a:blip r:embed="rId3"/>
          <a:srcRect l="59953" t="28044" r="20586" b="17129"/>
          <a:stretch/>
        </p:blipFill>
        <p:spPr>
          <a:xfrm>
            <a:off x="10007654" y="3832553"/>
            <a:ext cx="1326291" cy="1914082"/>
          </a:xfrm>
          <a:prstGeom prst="rect">
            <a:avLst/>
          </a:prstGeom>
        </p:spPr>
      </p:pic>
      <p:cxnSp>
        <p:nvCxnSpPr>
          <p:cNvPr id="8" name="Conector recto 7"/>
          <p:cNvCxnSpPr/>
          <p:nvPr/>
        </p:nvCxnSpPr>
        <p:spPr>
          <a:xfrm>
            <a:off x="292009" y="2265028"/>
            <a:ext cx="8067" cy="2474629"/>
          </a:xfrm>
          <a:prstGeom prst="line">
            <a:avLst/>
          </a:prstGeom>
          <a:ln w="38100">
            <a:solidFill>
              <a:srgbClr val="C3986D"/>
            </a:solidFill>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385590" y="3560488"/>
            <a:ext cx="3515291" cy="369332"/>
          </a:xfrm>
          <a:prstGeom prst="rect">
            <a:avLst/>
          </a:prstGeom>
          <a:noFill/>
        </p:spPr>
        <p:txBody>
          <a:bodyPr wrap="square" rtlCol="0">
            <a:spAutoFit/>
          </a:bodyPr>
          <a:lstStyle/>
          <a:p>
            <a:r>
              <a:rPr lang="es-AR" dirty="0" smtClean="0">
                <a:solidFill>
                  <a:srgbClr val="F0A22E"/>
                </a:solidFill>
                <a:latin typeface="Georgia" panose="02040502050405020303" pitchFamily="18" charset="0"/>
              </a:rPr>
              <a:t>Edad de la Revolución Industrial</a:t>
            </a:r>
            <a:endParaRPr lang="en-GB" dirty="0">
              <a:solidFill>
                <a:srgbClr val="F0A22E"/>
              </a:solidFill>
              <a:latin typeface="Georgia" panose="02040502050405020303" pitchFamily="18" charset="0"/>
            </a:endParaRPr>
          </a:p>
        </p:txBody>
      </p:sp>
      <p:sp>
        <p:nvSpPr>
          <p:cNvPr id="11" name="CuadroTexto 10"/>
          <p:cNvSpPr txBox="1"/>
          <p:nvPr/>
        </p:nvSpPr>
        <p:spPr>
          <a:xfrm rot="16200000">
            <a:off x="-763181" y="3225856"/>
            <a:ext cx="1818737" cy="307777"/>
          </a:xfrm>
          <a:prstGeom prst="rect">
            <a:avLst/>
          </a:prstGeom>
          <a:noFill/>
        </p:spPr>
        <p:txBody>
          <a:bodyPr wrap="square" rtlCol="0">
            <a:spAutoFit/>
          </a:bodyPr>
          <a:lstStyle/>
          <a:p>
            <a:r>
              <a:rPr lang="es-AR" sz="1400" dirty="0" smtClean="0">
                <a:solidFill>
                  <a:schemeClr val="tx2">
                    <a:lumMod val="90000"/>
                  </a:schemeClr>
                </a:solidFill>
                <a:latin typeface="Georgia" panose="02040502050405020303" pitchFamily="18" charset="0"/>
              </a:rPr>
              <a:t>1.733   a  </a:t>
            </a:r>
            <a:r>
              <a:rPr lang="es-AR" sz="1400" dirty="0" smtClean="0">
                <a:solidFill>
                  <a:schemeClr val="tx2">
                    <a:lumMod val="90000"/>
                  </a:schemeClr>
                </a:solidFill>
                <a:latin typeface="Georgia" panose="02040502050405020303" pitchFamily="18" charset="0"/>
              </a:rPr>
              <a:t>    </a:t>
            </a:r>
            <a:r>
              <a:rPr lang="es-AR" sz="1400" dirty="0" smtClean="0">
                <a:solidFill>
                  <a:schemeClr val="tx2">
                    <a:lumMod val="90000"/>
                  </a:schemeClr>
                </a:solidFill>
                <a:latin typeface="Georgia" panose="02040502050405020303" pitchFamily="18" charset="0"/>
              </a:rPr>
              <a:t>1.878</a:t>
            </a:r>
            <a:endParaRPr lang="en-GB" sz="1400" dirty="0">
              <a:solidFill>
                <a:schemeClr val="tx2">
                  <a:lumMod val="90000"/>
                </a:schemeClr>
              </a:solidFill>
              <a:latin typeface="Georgia" panose="02040502050405020303" pitchFamily="18" charset="0"/>
            </a:endParaRPr>
          </a:p>
        </p:txBody>
      </p:sp>
      <p:cxnSp>
        <p:nvCxnSpPr>
          <p:cNvPr id="13" name="Conector recto 12"/>
          <p:cNvCxnSpPr>
            <a:stCxn id="4" idx="2"/>
          </p:cNvCxnSpPr>
          <p:nvPr/>
        </p:nvCxnSpPr>
        <p:spPr>
          <a:xfrm flipH="1">
            <a:off x="1847790" y="2970115"/>
            <a:ext cx="2676" cy="409629"/>
          </a:xfrm>
          <a:prstGeom prst="line">
            <a:avLst/>
          </a:prstGeom>
          <a:ln w="38100">
            <a:solidFill>
              <a:srgbClr val="C3986D"/>
            </a:solidFill>
          </a:ln>
        </p:spPr>
        <p:style>
          <a:lnRef idx="1">
            <a:schemeClr val="accent1"/>
          </a:lnRef>
          <a:fillRef idx="0">
            <a:schemeClr val="accent1"/>
          </a:fillRef>
          <a:effectRef idx="0">
            <a:schemeClr val="accent1"/>
          </a:effectRef>
          <a:fontRef idx="minor">
            <a:schemeClr val="tx1"/>
          </a:fontRef>
        </p:style>
      </p:cxnSp>
      <p:pic>
        <p:nvPicPr>
          <p:cNvPr id="23" name="Imagen 22"/>
          <p:cNvPicPr>
            <a:picLocks noChangeAspect="1"/>
          </p:cNvPicPr>
          <p:nvPr/>
        </p:nvPicPr>
        <p:blipFill>
          <a:blip r:embed="rId4"/>
          <a:stretch>
            <a:fillRect/>
          </a:stretch>
        </p:blipFill>
        <p:spPr>
          <a:xfrm>
            <a:off x="5941335" y="3357125"/>
            <a:ext cx="128027" cy="128027"/>
          </a:xfrm>
          <a:prstGeom prst="rect">
            <a:avLst/>
          </a:prstGeom>
        </p:spPr>
      </p:pic>
      <p:sp>
        <p:nvSpPr>
          <p:cNvPr id="30" name="CuadroTexto 29"/>
          <p:cNvSpPr txBox="1"/>
          <p:nvPr/>
        </p:nvSpPr>
        <p:spPr>
          <a:xfrm rot="16200000">
            <a:off x="4979512" y="3327631"/>
            <a:ext cx="1615186" cy="307777"/>
          </a:xfrm>
          <a:prstGeom prst="rect">
            <a:avLst/>
          </a:prstGeom>
          <a:noFill/>
        </p:spPr>
        <p:txBody>
          <a:bodyPr wrap="square" rtlCol="0">
            <a:spAutoFit/>
          </a:bodyPr>
          <a:lstStyle/>
          <a:p>
            <a:pPr algn="ctr"/>
            <a:r>
              <a:rPr lang="es-AR" sz="1400" dirty="0" smtClean="0">
                <a:solidFill>
                  <a:schemeClr val="tx2">
                    <a:lumMod val="90000"/>
                  </a:schemeClr>
                </a:solidFill>
                <a:latin typeface="Georgia" panose="02040502050405020303" pitchFamily="18" charset="0"/>
              </a:rPr>
              <a:t>1.879  </a:t>
            </a:r>
            <a:r>
              <a:rPr lang="es-AR" sz="1400" dirty="0" smtClean="0">
                <a:solidFill>
                  <a:schemeClr val="tx2">
                    <a:lumMod val="90000"/>
                  </a:schemeClr>
                </a:solidFill>
                <a:latin typeface="Georgia" panose="02040502050405020303" pitchFamily="18" charset="0"/>
              </a:rPr>
              <a:t>a    </a:t>
            </a:r>
            <a:r>
              <a:rPr lang="es-AR" sz="1400" dirty="0" smtClean="0">
                <a:solidFill>
                  <a:schemeClr val="tx2">
                    <a:lumMod val="90000"/>
                  </a:schemeClr>
                </a:solidFill>
                <a:latin typeface="Georgia" panose="02040502050405020303" pitchFamily="18" charset="0"/>
              </a:rPr>
              <a:t>1.946</a:t>
            </a:r>
            <a:endParaRPr lang="en-GB" sz="1400" dirty="0">
              <a:solidFill>
                <a:schemeClr val="tx2">
                  <a:lumMod val="90000"/>
                </a:schemeClr>
              </a:solidFill>
              <a:latin typeface="Georgia" panose="02040502050405020303" pitchFamily="18" charset="0"/>
            </a:endParaRPr>
          </a:p>
        </p:txBody>
      </p:sp>
      <p:cxnSp>
        <p:nvCxnSpPr>
          <p:cNvPr id="34" name="Conector recto 33"/>
          <p:cNvCxnSpPr>
            <a:endCxn id="5" idx="0"/>
          </p:cNvCxnSpPr>
          <p:nvPr/>
        </p:nvCxnSpPr>
        <p:spPr>
          <a:xfrm>
            <a:off x="10670799" y="3403245"/>
            <a:ext cx="1" cy="429308"/>
          </a:xfrm>
          <a:prstGeom prst="line">
            <a:avLst/>
          </a:prstGeom>
          <a:ln w="38100">
            <a:solidFill>
              <a:srgbClr val="C3986D"/>
            </a:solidFill>
          </a:ln>
        </p:spPr>
        <p:style>
          <a:lnRef idx="1">
            <a:schemeClr val="accent1"/>
          </a:lnRef>
          <a:fillRef idx="0">
            <a:schemeClr val="accent1"/>
          </a:fillRef>
          <a:effectRef idx="0">
            <a:schemeClr val="accent1"/>
          </a:effectRef>
          <a:fontRef idx="minor">
            <a:schemeClr val="tx1"/>
          </a:fontRef>
        </p:style>
      </p:cxnSp>
      <p:sp>
        <p:nvSpPr>
          <p:cNvPr id="36" name="CuadroTexto 35"/>
          <p:cNvSpPr txBox="1"/>
          <p:nvPr/>
        </p:nvSpPr>
        <p:spPr>
          <a:xfrm>
            <a:off x="9597006" y="2983953"/>
            <a:ext cx="2804719" cy="369332"/>
          </a:xfrm>
          <a:prstGeom prst="rect">
            <a:avLst/>
          </a:prstGeom>
          <a:noFill/>
        </p:spPr>
        <p:txBody>
          <a:bodyPr wrap="square" rtlCol="0">
            <a:spAutoFit/>
          </a:bodyPr>
          <a:lstStyle/>
          <a:p>
            <a:r>
              <a:rPr lang="es-AR" dirty="0" smtClean="0">
                <a:solidFill>
                  <a:srgbClr val="F0A22E"/>
                </a:solidFill>
                <a:latin typeface="Georgia" panose="02040502050405020303" pitchFamily="18" charset="0"/>
              </a:rPr>
              <a:t>Edad de la electricidad</a:t>
            </a:r>
            <a:endParaRPr lang="en-GB" dirty="0">
              <a:solidFill>
                <a:srgbClr val="F0A22E"/>
              </a:solidFill>
              <a:latin typeface="Georgia" panose="02040502050405020303" pitchFamily="18" charset="0"/>
            </a:endParaRPr>
          </a:p>
        </p:txBody>
      </p:sp>
      <p:cxnSp>
        <p:nvCxnSpPr>
          <p:cNvPr id="40" name="Conector recto 39"/>
          <p:cNvCxnSpPr>
            <a:stCxn id="11" idx="0"/>
          </p:cNvCxnSpPr>
          <p:nvPr/>
        </p:nvCxnSpPr>
        <p:spPr>
          <a:xfrm>
            <a:off x="-7701" y="3379744"/>
            <a:ext cx="12158301" cy="30558"/>
          </a:xfrm>
          <a:prstGeom prst="line">
            <a:avLst/>
          </a:prstGeom>
          <a:ln w="38100">
            <a:solidFill>
              <a:srgbClr val="C3986D"/>
            </a:solidFill>
          </a:ln>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p:nvPicPr>
        <p:blipFill>
          <a:blip r:embed="rId5"/>
          <a:stretch>
            <a:fillRect/>
          </a:stretch>
        </p:blipFill>
        <p:spPr>
          <a:xfrm>
            <a:off x="236062" y="3315730"/>
            <a:ext cx="128027" cy="128027"/>
          </a:xfrm>
          <a:prstGeom prst="rect">
            <a:avLst/>
          </a:prstGeom>
        </p:spPr>
      </p:pic>
      <p:sp>
        <p:nvSpPr>
          <p:cNvPr id="15" name="CuadroTexto 14"/>
          <p:cNvSpPr txBox="1"/>
          <p:nvPr/>
        </p:nvSpPr>
        <p:spPr>
          <a:xfrm>
            <a:off x="414423" y="4080006"/>
            <a:ext cx="4764947" cy="1015663"/>
          </a:xfrm>
          <a:prstGeom prst="rect">
            <a:avLst/>
          </a:prstGeom>
          <a:noFill/>
        </p:spPr>
        <p:txBody>
          <a:bodyPr wrap="square" rtlCol="0">
            <a:spAutoFit/>
          </a:bodyPr>
          <a:lstStyle/>
          <a:p>
            <a:r>
              <a:rPr lang="es-AR" sz="1200" dirty="0" smtClean="0">
                <a:solidFill>
                  <a:schemeClr val="accent1">
                    <a:lumMod val="40000"/>
                    <a:lumOff val="60000"/>
                  </a:schemeClr>
                </a:solidFill>
                <a:latin typeface="Georgia" panose="02040502050405020303" pitchFamily="18" charset="0"/>
              </a:rPr>
              <a:t>A medida  que las maquinarias evolucionaban las ruedas de madera ya no soportaban la tensión y se introdujeron las ruedas de metal que se utilizaron también en los primeros automóviles.</a:t>
            </a:r>
          </a:p>
          <a:p>
            <a:r>
              <a:rPr lang="es-AR" sz="1200" dirty="0" smtClean="0">
                <a:solidFill>
                  <a:schemeClr val="accent1">
                    <a:lumMod val="40000"/>
                    <a:lumOff val="60000"/>
                  </a:schemeClr>
                </a:solidFill>
                <a:latin typeface="Georgia" panose="02040502050405020303" pitchFamily="18" charset="0"/>
              </a:rPr>
              <a:t>Las máquinas de vapor utilizaban ruedas más resistentes con llantas de metal</a:t>
            </a:r>
            <a:endParaRPr lang="en-GB" sz="1200" dirty="0">
              <a:solidFill>
                <a:schemeClr val="accent1">
                  <a:lumMod val="40000"/>
                  <a:lumOff val="60000"/>
                </a:schemeClr>
              </a:solidFill>
              <a:latin typeface="Georgia" panose="02040502050405020303" pitchFamily="18" charset="0"/>
            </a:endParaRPr>
          </a:p>
        </p:txBody>
      </p:sp>
      <p:sp>
        <p:nvSpPr>
          <p:cNvPr id="16" name="CuadroTexto 15"/>
          <p:cNvSpPr txBox="1"/>
          <p:nvPr/>
        </p:nvSpPr>
        <p:spPr>
          <a:xfrm>
            <a:off x="6189430" y="3929820"/>
            <a:ext cx="3634143" cy="2215991"/>
          </a:xfrm>
          <a:prstGeom prst="rect">
            <a:avLst/>
          </a:prstGeom>
          <a:noFill/>
        </p:spPr>
        <p:txBody>
          <a:bodyPr wrap="square" rtlCol="0">
            <a:spAutoFit/>
          </a:bodyPr>
          <a:lstStyle/>
          <a:p>
            <a:r>
              <a:rPr lang="es-ES" dirty="0">
                <a:latin typeface="Georgia" panose="02040502050405020303" pitchFamily="18" charset="0"/>
              </a:rPr>
              <a:t> </a:t>
            </a:r>
            <a:r>
              <a:rPr lang="es-ES" sz="1200" dirty="0" smtClean="0">
                <a:solidFill>
                  <a:schemeClr val="accent1">
                    <a:lumMod val="40000"/>
                    <a:lumOff val="60000"/>
                  </a:schemeClr>
                </a:solidFill>
                <a:latin typeface="Georgia" panose="02040502050405020303" pitchFamily="18" charset="0"/>
              </a:rPr>
              <a:t>A </a:t>
            </a:r>
            <a:r>
              <a:rPr lang="es-ES" sz="1200" dirty="0">
                <a:solidFill>
                  <a:schemeClr val="accent1">
                    <a:lumMod val="40000"/>
                    <a:lumOff val="60000"/>
                  </a:schemeClr>
                </a:solidFill>
                <a:latin typeface="Georgia" panose="02040502050405020303" pitchFamily="18" charset="0"/>
              </a:rPr>
              <a:t>principios del siglo </a:t>
            </a:r>
            <a:r>
              <a:rPr lang="es-ES" sz="1200" dirty="0" smtClean="0">
                <a:solidFill>
                  <a:schemeClr val="accent1">
                    <a:lumMod val="40000"/>
                    <a:lumOff val="60000"/>
                  </a:schemeClr>
                </a:solidFill>
                <a:latin typeface="Georgia" panose="02040502050405020303" pitchFamily="18" charset="0"/>
              </a:rPr>
              <a:t>XIX  por primera vez </a:t>
            </a:r>
            <a:r>
              <a:rPr lang="es-ES" sz="1200" dirty="0">
                <a:solidFill>
                  <a:schemeClr val="accent1">
                    <a:lumMod val="40000"/>
                    <a:lumOff val="60000"/>
                  </a:schemeClr>
                </a:solidFill>
                <a:latin typeface="Georgia" panose="02040502050405020303" pitchFamily="18" charset="0"/>
              </a:rPr>
              <a:t>se utilizó goma natural para recubrir las ruedas de madera o de acero. Ahora bien, como la goma se desgastaba con rapidez, su futuro no parecía muy prometedor. La primera llanta neumática, o llena de aire, fue patentada en 1845 por el ingeniero escocés Robert W. </a:t>
            </a:r>
            <a:r>
              <a:rPr lang="es-ES" sz="1200" dirty="0" smtClean="0">
                <a:solidFill>
                  <a:schemeClr val="accent1">
                    <a:lumMod val="40000"/>
                    <a:lumOff val="60000"/>
                  </a:schemeClr>
                </a:solidFill>
                <a:latin typeface="Georgia" panose="02040502050405020303" pitchFamily="18" charset="0"/>
              </a:rPr>
              <a:t>Thomson.</a:t>
            </a:r>
          </a:p>
          <a:p>
            <a:r>
              <a:rPr lang="es-ES" sz="1200" dirty="0" smtClean="0">
                <a:solidFill>
                  <a:schemeClr val="accent1">
                    <a:lumMod val="40000"/>
                    <a:lumOff val="60000"/>
                  </a:schemeClr>
                </a:solidFill>
                <a:latin typeface="Georgia" panose="02040502050405020303" pitchFamily="18" charset="0"/>
              </a:rPr>
              <a:t>En 1931 la compañía americana Du Pont industrializó el caucho sintético lo que permitió el desarrollo de la industria de neumáticos.</a:t>
            </a:r>
          </a:p>
          <a:p>
            <a:endParaRPr lang="en-GB" sz="1200" dirty="0">
              <a:latin typeface="Georgia" panose="02040502050405020303" pitchFamily="18" charset="0"/>
            </a:endParaRPr>
          </a:p>
        </p:txBody>
      </p:sp>
      <p:pic>
        <p:nvPicPr>
          <p:cNvPr id="17" name="Imagen 16"/>
          <p:cNvPicPr>
            <a:picLocks noChangeAspect="1"/>
          </p:cNvPicPr>
          <p:nvPr/>
        </p:nvPicPr>
        <p:blipFill>
          <a:blip r:embed="rId6"/>
          <a:stretch>
            <a:fillRect/>
          </a:stretch>
        </p:blipFill>
        <p:spPr>
          <a:xfrm>
            <a:off x="2908106" y="1383657"/>
            <a:ext cx="1776854" cy="1475588"/>
          </a:xfrm>
          <a:prstGeom prst="rect">
            <a:avLst/>
          </a:prstGeom>
        </p:spPr>
      </p:pic>
      <p:cxnSp>
        <p:nvCxnSpPr>
          <p:cNvPr id="19" name="Conector recto 18"/>
          <p:cNvCxnSpPr/>
          <p:nvPr/>
        </p:nvCxnSpPr>
        <p:spPr>
          <a:xfrm flipH="1" flipV="1">
            <a:off x="3735724" y="2970115"/>
            <a:ext cx="3539" cy="383170"/>
          </a:xfrm>
          <a:prstGeom prst="line">
            <a:avLst/>
          </a:prstGeom>
          <a:ln w="38100">
            <a:solidFill>
              <a:srgbClr val="C39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7738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onector recto 27"/>
          <p:cNvCxnSpPr/>
          <p:nvPr/>
        </p:nvCxnSpPr>
        <p:spPr>
          <a:xfrm>
            <a:off x="5302835" y="2295825"/>
            <a:ext cx="0" cy="2457975"/>
          </a:xfrm>
          <a:prstGeom prst="line">
            <a:avLst/>
          </a:prstGeom>
          <a:ln w="38100">
            <a:solidFill>
              <a:srgbClr val="C3986D"/>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rotWithShape="1">
          <a:blip r:embed="rId2"/>
          <a:srcRect l="78313" t="28674" b="19336"/>
          <a:stretch/>
        </p:blipFill>
        <p:spPr>
          <a:xfrm>
            <a:off x="967935" y="1337093"/>
            <a:ext cx="1515762" cy="1861461"/>
          </a:xfrm>
          <a:prstGeom prst="rect">
            <a:avLst/>
          </a:prstGeom>
        </p:spPr>
      </p:pic>
      <p:pic>
        <p:nvPicPr>
          <p:cNvPr id="11" name="Imagen 10"/>
          <p:cNvPicPr>
            <a:picLocks noChangeAspect="1"/>
          </p:cNvPicPr>
          <p:nvPr/>
        </p:nvPicPr>
        <p:blipFill>
          <a:blip r:embed="rId3"/>
          <a:stretch>
            <a:fillRect/>
          </a:stretch>
        </p:blipFill>
        <p:spPr>
          <a:xfrm>
            <a:off x="8161283" y="4092368"/>
            <a:ext cx="1553783" cy="1986935"/>
          </a:xfrm>
          <a:prstGeom prst="rect">
            <a:avLst/>
          </a:prstGeom>
        </p:spPr>
      </p:pic>
      <p:cxnSp>
        <p:nvCxnSpPr>
          <p:cNvPr id="13" name="Conector recto 12"/>
          <p:cNvCxnSpPr/>
          <p:nvPr/>
        </p:nvCxnSpPr>
        <p:spPr>
          <a:xfrm flipH="1">
            <a:off x="427839" y="2332139"/>
            <a:ext cx="16778" cy="2571965"/>
          </a:xfrm>
          <a:prstGeom prst="line">
            <a:avLst/>
          </a:prstGeom>
          <a:ln w="38100">
            <a:solidFill>
              <a:srgbClr val="C3986D"/>
            </a:solidFill>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rot="16200000">
            <a:off x="-612872" y="3423803"/>
            <a:ext cx="1645875" cy="307777"/>
          </a:xfrm>
          <a:prstGeom prst="rect">
            <a:avLst/>
          </a:prstGeom>
          <a:noFill/>
        </p:spPr>
        <p:txBody>
          <a:bodyPr wrap="square" rtlCol="0">
            <a:spAutoFit/>
          </a:bodyPr>
          <a:lstStyle/>
          <a:p>
            <a:r>
              <a:rPr lang="es-AR" sz="1400" dirty="0" smtClean="0">
                <a:solidFill>
                  <a:schemeClr val="tx2">
                    <a:lumMod val="90000"/>
                  </a:schemeClr>
                </a:solidFill>
                <a:latin typeface="Georgia" panose="02040502050405020303" pitchFamily="18" charset="0"/>
              </a:rPr>
              <a:t>1.947   a  </a:t>
            </a:r>
            <a:r>
              <a:rPr lang="es-AR" sz="1400" dirty="0" smtClean="0">
                <a:solidFill>
                  <a:schemeClr val="tx2">
                    <a:lumMod val="90000"/>
                  </a:schemeClr>
                </a:solidFill>
                <a:latin typeface="Georgia" panose="02040502050405020303" pitchFamily="18" charset="0"/>
              </a:rPr>
              <a:t>   </a:t>
            </a:r>
            <a:r>
              <a:rPr lang="es-AR" sz="1400" dirty="0" smtClean="0">
                <a:solidFill>
                  <a:schemeClr val="tx2">
                    <a:lumMod val="90000"/>
                  </a:schemeClr>
                </a:solidFill>
                <a:latin typeface="Georgia" panose="02040502050405020303" pitchFamily="18" charset="0"/>
              </a:rPr>
              <a:t>1.972</a:t>
            </a:r>
            <a:endParaRPr lang="en-GB" sz="1400" dirty="0">
              <a:solidFill>
                <a:schemeClr val="tx2">
                  <a:lumMod val="90000"/>
                </a:schemeClr>
              </a:solidFill>
              <a:latin typeface="Georgia" panose="02040502050405020303" pitchFamily="18" charset="0"/>
            </a:endParaRPr>
          </a:p>
        </p:txBody>
      </p:sp>
      <p:sp>
        <p:nvSpPr>
          <p:cNvPr id="17" name="CuadroTexto 16"/>
          <p:cNvSpPr txBox="1"/>
          <p:nvPr/>
        </p:nvSpPr>
        <p:spPr>
          <a:xfrm rot="16200000">
            <a:off x="3414153" y="3015422"/>
            <a:ext cx="3469587" cy="307777"/>
          </a:xfrm>
          <a:prstGeom prst="rect">
            <a:avLst/>
          </a:prstGeom>
          <a:noFill/>
        </p:spPr>
        <p:txBody>
          <a:bodyPr wrap="square" rtlCol="0">
            <a:spAutoFit/>
          </a:bodyPr>
          <a:lstStyle/>
          <a:p>
            <a:r>
              <a:rPr lang="es-AR" sz="1400" dirty="0" smtClean="0">
                <a:solidFill>
                  <a:schemeClr val="tx2">
                    <a:lumMod val="90000"/>
                  </a:schemeClr>
                </a:solidFill>
                <a:latin typeface="Georgia" panose="02040502050405020303" pitchFamily="18" charset="0"/>
              </a:rPr>
              <a:t>    1.973    hasta      la  actualidad</a:t>
            </a:r>
            <a:endParaRPr lang="en-GB" sz="1400" dirty="0">
              <a:solidFill>
                <a:schemeClr val="tx2">
                  <a:lumMod val="90000"/>
                </a:schemeClr>
              </a:solidFill>
              <a:latin typeface="Georgia" panose="02040502050405020303" pitchFamily="18" charset="0"/>
            </a:endParaRPr>
          </a:p>
        </p:txBody>
      </p:sp>
      <p:sp>
        <p:nvSpPr>
          <p:cNvPr id="18" name="CuadroTexto 17"/>
          <p:cNvSpPr txBox="1"/>
          <p:nvPr/>
        </p:nvSpPr>
        <p:spPr>
          <a:xfrm>
            <a:off x="643407" y="3650411"/>
            <a:ext cx="2452671" cy="369332"/>
          </a:xfrm>
          <a:prstGeom prst="rect">
            <a:avLst/>
          </a:prstGeom>
          <a:noFill/>
        </p:spPr>
        <p:txBody>
          <a:bodyPr wrap="square" rtlCol="0">
            <a:spAutoFit/>
          </a:bodyPr>
          <a:lstStyle/>
          <a:p>
            <a:r>
              <a:rPr lang="es-AR" dirty="0" smtClean="0">
                <a:solidFill>
                  <a:srgbClr val="F0A22E"/>
                </a:solidFill>
                <a:latin typeface="Georgia" panose="02040502050405020303" pitchFamily="18" charset="0"/>
              </a:rPr>
              <a:t>Edad de la electrónica</a:t>
            </a:r>
            <a:endParaRPr lang="en-GB" dirty="0">
              <a:solidFill>
                <a:srgbClr val="F0A22E"/>
              </a:solidFill>
              <a:latin typeface="Georgia" panose="02040502050405020303" pitchFamily="18" charset="0"/>
            </a:endParaRPr>
          </a:p>
        </p:txBody>
      </p:sp>
      <p:cxnSp>
        <p:nvCxnSpPr>
          <p:cNvPr id="23" name="Conector recto 22"/>
          <p:cNvCxnSpPr/>
          <p:nvPr/>
        </p:nvCxnSpPr>
        <p:spPr>
          <a:xfrm>
            <a:off x="1725816" y="3155241"/>
            <a:ext cx="0" cy="379232"/>
          </a:xfrm>
          <a:prstGeom prst="line">
            <a:avLst/>
          </a:prstGeom>
          <a:ln w="38100">
            <a:solidFill>
              <a:srgbClr val="C3986D"/>
            </a:solidFill>
          </a:ln>
        </p:spPr>
        <p:style>
          <a:lnRef idx="1">
            <a:schemeClr val="accent1"/>
          </a:lnRef>
          <a:fillRef idx="0">
            <a:schemeClr val="accent1"/>
          </a:fillRef>
          <a:effectRef idx="0">
            <a:schemeClr val="accent1"/>
          </a:effectRef>
          <a:fontRef idx="minor">
            <a:schemeClr val="tx1"/>
          </a:fontRef>
        </p:style>
      </p:cxnSp>
      <p:pic>
        <p:nvPicPr>
          <p:cNvPr id="24" name="Imagen 23"/>
          <p:cNvPicPr>
            <a:picLocks noChangeAspect="1"/>
          </p:cNvPicPr>
          <p:nvPr/>
        </p:nvPicPr>
        <p:blipFill>
          <a:blip r:embed="rId4"/>
          <a:stretch>
            <a:fillRect/>
          </a:stretch>
        </p:blipFill>
        <p:spPr>
          <a:xfrm>
            <a:off x="5223122" y="3460798"/>
            <a:ext cx="128027" cy="128027"/>
          </a:xfrm>
          <a:prstGeom prst="rect">
            <a:avLst/>
          </a:prstGeom>
        </p:spPr>
      </p:pic>
      <p:cxnSp>
        <p:nvCxnSpPr>
          <p:cNvPr id="31" name="Conector recto 30"/>
          <p:cNvCxnSpPr/>
          <p:nvPr/>
        </p:nvCxnSpPr>
        <p:spPr>
          <a:xfrm>
            <a:off x="8926642" y="3553593"/>
            <a:ext cx="1" cy="518663"/>
          </a:xfrm>
          <a:prstGeom prst="line">
            <a:avLst/>
          </a:prstGeom>
          <a:ln w="38100">
            <a:solidFill>
              <a:srgbClr val="C3986D"/>
            </a:solidFill>
          </a:ln>
        </p:spPr>
        <p:style>
          <a:lnRef idx="1">
            <a:schemeClr val="accent1"/>
          </a:lnRef>
          <a:fillRef idx="0">
            <a:schemeClr val="accent1"/>
          </a:fillRef>
          <a:effectRef idx="0">
            <a:schemeClr val="accent1"/>
          </a:effectRef>
          <a:fontRef idx="minor">
            <a:schemeClr val="tx1"/>
          </a:fontRef>
        </p:style>
      </p:cxnSp>
      <p:sp>
        <p:nvSpPr>
          <p:cNvPr id="34" name="CuadroTexto 33"/>
          <p:cNvSpPr txBox="1"/>
          <p:nvPr/>
        </p:nvSpPr>
        <p:spPr>
          <a:xfrm>
            <a:off x="5530899" y="3144152"/>
            <a:ext cx="5359315" cy="369332"/>
          </a:xfrm>
          <a:prstGeom prst="rect">
            <a:avLst/>
          </a:prstGeom>
          <a:noFill/>
        </p:spPr>
        <p:txBody>
          <a:bodyPr wrap="square" rtlCol="0">
            <a:spAutoFit/>
          </a:bodyPr>
          <a:lstStyle/>
          <a:p>
            <a:r>
              <a:rPr lang="es-AR" dirty="0" smtClean="0">
                <a:solidFill>
                  <a:srgbClr val="F0A22E"/>
                </a:solidFill>
                <a:latin typeface="Georgia" panose="02040502050405020303" pitchFamily="18" charset="0"/>
              </a:rPr>
              <a:t>Edad de la información y las telecomunicaciones</a:t>
            </a:r>
            <a:endParaRPr lang="en-GB" dirty="0">
              <a:solidFill>
                <a:srgbClr val="F0A22E"/>
              </a:solidFill>
              <a:latin typeface="Georgia" panose="02040502050405020303" pitchFamily="18" charset="0"/>
            </a:endParaRPr>
          </a:p>
        </p:txBody>
      </p:sp>
      <p:pic>
        <p:nvPicPr>
          <p:cNvPr id="15" name="Imagen 14"/>
          <p:cNvPicPr>
            <a:picLocks noChangeAspect="1"/>
          </p:cNvPicPr>
          <p:nvPr/>
        </p:nvPicPr>
        <p:blipFill>
          <a:blip r:embed="rId5"/>
          <a:stretch>
            <a:fillRect/>
          </a:stretch>
        </p:blipFill>
        <p:spPr>
          <a:xfrm>
            <a:off x="372214" y="3476257"/>
            <a:ext cx="128027" cy="128027"/>
          </a:xfrm>
          <a:prstGeom prst="rect">
            <a:avLst/>
          </a:prstGeom>
        </p:spPr>
      </p:pic>
      <p:cxnSp>
        <p:nvCxnSpPr>
          <p:cNvPr id="22" name="Conector recto de flecha 21"/>
          <p:cNvCxnSpPr/>
          <p:nvPr/>
        </p:nvCxnSpPr>
        <p:spPr>
          <a:xfrm flipV="1">
            <a:off x="56177" y="3513484"/>
            <a:ext cx="11931691" cy="41979"/>
          </a:xfrm>
          <a:prstGeom prst="straightConnector1">
            <a:avLst/>
          </a:prstGeom>
          <a:ln w="38100">
            <a:solidFill>
              <a:srgbClr val="C3986D"/>
            </a:solidFill>
            <a:tailEnd type="triangle"/>
          </a:ln>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626149" y="4092368"/>
            <a:ext cx="3414319" cy="830997"/>
          </a:xfrm>
          <a:prstGeom prst="rect">
            <a:avLst/>
          </a:prstGeom>
          <a:noFill/>
        </p:spPr>
        <p:txBody>
          <a:bodyPr wrap="square" rtlCol="0">
            <a:spAutoFit/>
          </a:bodyPr>
          <a:lstStyle/>
          <a:p>
            <a:r>
              <a:rPr lang="es-AR" sz="1200" dirty="0" smtClean="0">
                <a:solidFill>
                  <a:schemeClr val="accent1">
                    <a:lumMod val="40000"/>
                    <a:lumOff val="60000"/>
                  </a:schemeClr>
                </a:solidFill>
                <a:latin typeface="Georgia" panose="02040502050405020303" pitchFamily="18" charset="0"/>
              </a:rPr>
              <a:t>Por los elevados precios de los combustibles originados por la crisis del petróleo, se debieron reducir el tamaño y peso de los vehículos originando los neumáticos sin cámara </a:t>
            </a:r>
            <a:endParaRPr lang="en-GB" sz="1200" dirty="0">
              <a:solidFill>
                <a:schemeClr val="accent1">
                  <a:lumMod val="40000"/>
                  <a:lumOff val="60000"/>
                </a:schemeClr>
              </a:solidFill>
              <a:latin typeface="Georgia" panose="02040502050405020303" pitchFamily="18" charset="0"/>
            </a:endParaRPr>
          </a:p>
        </p:txBody>
      </p:sp>
      <p:sp>
        <p:nvSpPr>
          <p:cNvPr id="26" name="Rectángulo 25"/>
          <p:cNvSpPr/>
          <p:nvPr/>
        </p:nvSpPr>
        <p:spPr>
          <a:xfrm>
            <a:off x="5492378" y="3714647"/>
            <a:ext cx="2770778" cy="2123658"/>
          </a:xfrm>
          <a:prstGeom prst="rect">
            <a:avLst/>
          </a:prstGeom>
        </p:spPr>
        <p:txBody>
          <a:bodyPr wrap="square">
            <a:spAutoFit/>
          </a:bodyPr>
          <a:lstStyle/>
          <a:p>
            <a:r>
              <a:rPr lang="es-ES" sz="1200" dirty="0">
                <a:solidFill>
                  <a:schemeClr val="accent1">
                    <a:lumMod val="40000"/>
                    <a:lumOff val="60000"/>
                  </a:schemeClr>
                </a:solidFill>
                <a:latin typeface="Georgia" panose="02040502050405020303" pitchFamily="18" charset="0"/>
              </a:rPr>
              <a:t>Las primeras llantas se empiezan a fabricar </a:t>
            </a:r>
            <a:r>
              <a:rPr lang="es-ES" sz="1200" dirty="0" smtClean="0">
                <a:solidFill>
                  <a:schemeClr val="accent1">
                    <a:lumMod val="40000"/>
                    <a:lumOff val="60000"/>
                  </a:schemeClr>
                </a:solidFill>
                <a:latin typeface="Georgia" panose="02040502050405020303" pitchFamily="18" charset="0"/>
              </a:rPr>
              <a:t> </a:t>
            </a:r>
            <a:r>
              <a:rPr lang="es-ES" sz="1200" dirty="0">
                <a:solidFill>
                  <a:schemeClr val="accent1">
                    <a:lumMod val="40000"/>
                    <a:lumOff val="60000"/>
                  </a:schemeClr>
                </a:solidFill>
                <a:latin typeface="Georgia" panose="02040502050405020303" pitchFamily="18" charset="0"/>
              </a:rPr>
              <a:t>con aros de hierro, de acero, de hule o goma, más o menos anchos y gruesos, que se ajustaban exteriormente a las ruedas de los carros o carruajes civiles y militares y servían tanto para una mayor duración de la rueda, como para no estropear mucho el camino de circulación</a:t>
            </a:r>
            <a:r>
              <a:rPr lang="es-ES" sz="1200" dirty="0" smtClean="0">
                <a:solidFill>
                  <a:schemeClr val="accent1">
                    <a:lumMod val="40000"/>
                    <a:lumOff val="60000"/>
                  </a:schemeClr>
                </a:solidFill>
                <a:latin typeface="Georgia" panose="02040502050405020303" pitchFamily="18" charset="0"/>
              </a:rPr>
              <a:t>.</a:t>
            </a:r>
          </a:p>
          <a:p>
            <a:endParaRPr lang="en-GB" sz="1200" dirty="0">
              <a:solidFill>
                <a:schemeClr val="accent1">
                  <a:lumMod val="40000"/>
                  <a:lumOff val="60000"/>
                </a:schemeClr>
              </a:solidFill>
              <a:latin typeface="Georgia" panose="02040502050405020303" pitchFamily="18" charset="0"/>
            </a:endParaRPr>
          </a:p>
        </p:txBody>
      </p:sp>
      <p:sp>
        <p:nvSpPr>
          <p:cNvPr id="29" name="CuadroTexto 28"/>
          <p:cNvSpPr txBox="1"/>
          <p:nvPr/>
        </p:nvSpPr>
        <p:spPr>
          <a:xfrm>
            <a:off x="9816902" y="3727761"/>
            <a:ext cx="2021747" cy="1015663"/>
          </a:xfrm>
          <a:prstGeom prst="rect">
            <a:avLst/>
          </a:prstGeom>
          <a:noFill/>
        </p:spPr>
        <p:txBody>
          <a:bodyPr wrap="square" rtlCol="0">
            <a:spAutoFit/>
          </a:bodyPr>
          <a:lstStyle/>
          <a:p>
            <a:r>
              <a:rPr lang="es-AR" sz="1200" dirty="0" smtClean="0">
                <a:solidFill>
                  <a:schemeClr val="accent1">
                    <a:lumMod val="40000"/>
                    <a:lumOff val="60000"/>
                  </a:schemeClr>
                </a:solidFill>
                <a:latin typeface="Georgia" panose="02040502050405020303" pitchFamily="18" charset="0"/>
              </a:rPr>
              <a:t>En un futuro cercano habrá un neumático auto-reparable, que tendrá la capacidad de volver a su posición normal.</a:t>
            </a:r>
          </a:p>
        </p:txBody>
      </p:sp>
    </p:spTree>
    <p:extLst>
      <p:ext uri="{BB962C8B-B14F-4D97-AF65-F5344CB8AC3E}">
        <p14:creationId xmlns:p14="http://schemas.microsoft.com/office/powerpoint/2010/main" val="24813943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331</TotalTime>
  <Words>411</Words>
  <Application>Microsoft Office PowerPoint</Application>
  <PresentationFormat>Panorámica</PresentationFormat>
  <Paragraphs>27</Paragraphs>
  <Slides>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vt:i4>
      </vt:variant>
    </vt:vector>
  </HeadingPairs>
  <TitlesOfParts>
    <vt:vector size="10" baseType="lpstr">
      <vt:lpstr>Arial</vt:lpstr>
      <vt:lpstr>Century Gothic</vt:lpstr>
      <vt:lpstr>Ebrima</vt:lpstr>
      <vt:lpstr>Georgia</vt:lpstr>
      <vt:lpstr>Wingdings 3</vt:lpstr>
      <vt:lpstr>Ion</vt:lpstr>
      <vt:lpstr> Línea del tiempo de  la evolución de la rueda</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evolución de la rueda</dc:title>
  <dc:creator>Cuenta Microsoft</dc:creator>
  <cp:lastModifiedBy>Cuenta Microsoft</cp:lastModifiedBy>
  <cp:revision>33</cp:revision>
  <dcterms:created xsi:type="dcterms:W3CDTF">2022-04-30T12:54:09Z</dcterms:created>
  <dcterms:modified xsi:type="dcterms:W3CDTF">2022-04-30T20:51:07Z</dcterms:modified>
</cp:coreProperties>
</file>