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</p:sldIdLst>
  <p:sldSz cx="11161713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116" y="-96"/>
      </p:cViewPr>
      <p:guideLst>
        <p:guide orient="horz" pos="2160"/>
        <p:guide pos="351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37130" y="2130427"/>
            <a:ext cx="9487456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674258" y="3886200"/>
            <a:ext cx="7813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3EF1-52CD-4C16-8962-21CDD9CF46AE}" type="datetimeFigureOut">
              <a:rPr lang="es-MX" smtClean="0"/>
              <a:t>01/08/2021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7ECD1-449D-4609-99D1-77B8AE8DB38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3EF1-52CD-4C16-8962-21CDD9CF46AE}" type="datetimeFigureOut">
              <a:rPr lang="es-MX" smtClean="0"/>
              <a:t>01/08/2021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7ECD1-449D-4609-99D1-77B8AE8DB38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954563" y="274640"/>
            <a:ext cx="2776863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18159" y="274640"/>
            <a:ext cx="8150375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3EF1-52CD-4C16-8962-21CDD9CF46AE}" type="datetimeFigureOut">
              <a:rPr lang="es-MX" smtClean="0"/>
              <a:t>01/08/2021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7ECD1-449D-4609-99D1-77B8AE8DB38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3EF1-52CD-4C16-8962-21CDD9CF46AE}" type="datetimeFigureOut">
              <a:rPr lang="es-MX" smtClean="0"/>
              <a:t>01/08/2021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7ECD1-449D-4609-99D1-77B8AE8DB38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81699" y="4406902"/>
            <a:ext cx="9487456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881699" y="2906713"/>
            <a:ext cx="9487456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3EF1-52CD-4C16-8962-21CDD9CF46AE}" type="datetimeFigureOut">
              <a:rPr lang="es-MX" smtClean="0"/>
              <a:t>01/08/2021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7ECD1-449D-4609-99D1-77B8AE8DB38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18158" y="1600202"/>
            <a:ext cx="54626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266838" y="1600202"/>
            <a:ext cx="546458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3EF1-52CD-4C16-8962-21CDD9CF46AE}" type="datetimeFigureOut">
              <a:rPr lang="es-MX" smtClean="0"/>
              <a:t>01/08/2021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7ECD1-449D-4609-99D1-77B8AE8DB38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8086" y="274638"/>
            <a:ext cx="10045541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58086" y="1535113"/>
            <a:ext cx="493169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58086" y="2174875"/>
            <a:ext cx="493169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669995" y="1535113"/>
            <a:ext cx="49336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669995" y="2174875"/>
            <a:ext cx="49336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3EF1-52CD-4C16-8962-21CDD9CF46AE}" type="datetimeFigureOut">
              <a:rPr lang="es-MX" smtClean="0"/>
              <a:t>01/08/2021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7ECD1-449D-4609-99D1-77B8AE8DB38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3EF1-52CD-4C16-8962-21CDD9CF46AE}" type="datetimeFigureOut">
              <a:rPr lang="es-MX" smtClean="0"/>
              <a:t>01/08/2021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7ECD1-449D-4609-99D1-77B8AE8DB38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3EF1-52CD-4C16-8962-21CDD9CF46AE}" type="datetimeFigureOut">
              <a:rPr lang="es-MX" smtClean="0"/>
              <a:t>01/08/2021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7ECD1-449D-4609-99D1-77B8AE8DB38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8086" y="273050"/>
            <a:ext cx="367212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363921" y="273052"/>
            <a:ext cx="623970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8086" y="1435102"/>
            <a:ext cx="367212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3EF1-52CD-4C16-8962-21CDD9CF46AE}" type="datetimeFigureOut">
              <a:rPr lang="es-MX" smtClean="0"/>
              <a:t>01/08/2021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7ECD1-449D-4609-99D1-77B8AE8DB38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87775" y="4800600"/>
            <a:ext cx="669702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87775" y="612775"/>
            <a:ext cx="669702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87775" y="5367338"/>
            <a:ext cx="669702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3EF1-52CD-4C16-8962-21CDD9CF46AE}" type="datetimeFigureOut">
              <a:rPr lang="es-MX" smtClean="0"/>
              <a:t>01/08/2021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7ECD1-449D-4609-99D1-77B8AE8DB38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558086" y="274638"/>
            <a:ext cx="1004554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58086" y="1600202"/>
            <a:ext cx="10045541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558086" y="6356352"/>
            <a:ext cx="260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93EF1-52CD-4C16-8962-21CDD9CF46AE}" type="datetimeFigureOut">
              <a:rPr lang="es-MX" smtClean="0"/>
              <a:t>01/08/2021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813586" y="6356352"/>
            <a:ext cx="35345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99227" y="6356352"/>
            <a:ext cx="260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7ECD1-449D-4609-99D1-77B8AE8DB388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116360" y="1124744"/>
            <a:ext cx="9487456" cy="1470025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Convencer</a:t>
            </a:r>
            <a:br>
              <a:rPr lang="es-MX" dirty="0" smtClean="0"/>
            </a:br>
            <a:r>
              <a:rPr lang="es-MX" dirty="0" smtClean="0"/>
              <a:t>Llamar la atención</a:t>
            </a:r>
            <a:br>
              <a:rPr lang="es-MX" dirty="0" smtClean="0"/>
            </a:br>
            <a:r>
              <a:rPr lang="es-MX" dirty="0" smtClean="0"/>
              <a:t>Seguridad y eficacia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36440" y="2852936"/>
            <a:ext cx="8928992" cy="3816424"/>
          </a:xfrm>
        </p:spPr>
        <p:txBody>
          <a:bodyPr>
            <a:normAutofit fontScale="85000" lnSpcReduction="20000"/>
          </a:bodyPr>
          <a:lstStyle/>
          <a:p>
            <a:r>
              <a:rPr lang="es-MX" sz="5700" dirty="0" smtClean="0">
                <a:solidFill>
                  <a:schemeClr val="tx1"/>
                </a:solidFill>
              </a:rPr>
              <a:t>Consejos: </a:t>
            </a:r>
          </a:p>
          <a:p>
            <a:r>
              <a:rPr lang="es-MX" sz="2900" dirty="0" smtClean="0">
                <a:solidFill>
                  <a:schemeClr val="tx1"/>
                </a:solidFill>
              </a:rPr>
              <a:t>-No ocupar más de una hoja.</a:t>
            </a:r>
          </a:p>
          <a:p>
            <a:r>
              <a:rPr lang="es-MX" sz="2900" dirty="0" smtClean="0">
                <a:solidFill>
                  <a:schemeClr val="tx1"/>
                </a:solidFill>
              </a:rPr>
              <a:t>-Utilizar papel de calidad.</a:t>
            </a:r>
          </a:p>
          <a:p>
            <a:r>
              <a:rPr lang="es-MX" sz="2900" dirty="0" smtClean="0">
                <a:solidFill>
                  <a:schemeClr val="tx1"/>
                </a:solidFill>
              </a:rPr>
              <a:t>-Impresión original, no copias.</a:t>
            </a:r>
          </a:p>
          <a:p>
            <a:endParaRPr lang="es-MX" sz="2900" dirty="0">
              <a:solidFill>
                <a:schemeClr val="tx1"/>
              </a:solidFill>
            </a:endParaRPr>
          </a:p>
          <a:p>
            <a:r>
              <a:rPr lang="es-MX" sz="2900" dirty="0" smtClean="0">
                <a:solidFill>
                  <a:schemeClr val="tx1"/>
                </a:solidFill>
              </a:rPr>
              <a:t>-Computadora/escrita a mano     Renglones derechos</a:t>
            </a:r>
          </a:p>
          <a:p>
            <a:r>
              <a:rPr lang="es-MX" sz="2900" dirty="0">
                <a:solidFill>
                  <a:schemeClr val="tx1"/>
                </a:solidFill>
              </a:rPr>
              <a:t> </a:t>
            </a:r>
            <a:r>
              <a:rPr lang="es-MX" sz="2900" dirty="0" smtClean="0">
                <a:solidFill>
                  <a:schemeClr val="tx1"/>
                </a:solidFill>
              </a:rPr>
              <a:t>                                                       Márgenes amplios</a:t>
            </a:r>
          </a:p>
          <a:p>
            <a:r>
              <a:rPr lang="es-MX" sz="2900" dirty="0">
                <a:solidFill>
                  <a:schemeClr val="tx1"/>
                </a:solidFill>
              </a:rPr>
              <a:t> </a:t>
            </a:r>
            <a:r>
              <a:rPr lang="es-MX" sz="2900" dirty="0" smtClean="0">
                <a:solidFill>
                  <a:schemeClr val="tx1"/>
                </a:solidFill>
              </a:rPr>
              <a:t>                                              Letra cuidada</a:t>
            </a:r>
          </a:p>
          <a:p>
            <a:r>
              <a:rPr lang="es-MX" sz="2900" dirty="0" smtClean="0">
                <a:solidFill>
                  <a:schemeClr val="tx1"/>
                </a:solidFill>
              </a:rPr>
              <a:t>                                                  Rúbrica normal </a:t>
            </a:r>
          </a:p>
          <a:p>
            <a:endParaRPr lang="es-MX" sz="1600" dirty="0"/>
          </a:p>
        </p:txBody>
      </p:sp>
      <p:sp>
        <p:nvSpPr>
          <p:cNvPr id="4" name="3 CuadroTexto"/>
          <p:cNvSpPr txBox="1"/>
          <p:nvPr/>
        </p:nvSpPr>
        <p:spPr>
          <a:xfrm>
            <a:off x="2268488" y="260648"/>
            <a:ext cx="65527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CARTA DE PRESENTACIÓN</a:t>
            </a:r>
            <a:endParaRPr lang="es-MX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5 Imagen" descr="clipbrd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2264" y="1700808"/>
            <a:ext cx="2455265" cy="2386211"/>
          </a:xfrm>
          <a:prstGeom prst="rect">
            <a:avLst/>
          </a:prstGeom>
        </p:spPr>
      </p:pic>
      <p:sp>
        <p:nvSpPr>
          <p:cNvPr id="7" name="6 Cerrar llave"/>
          <p:cNvSpPr/>
          <p:nvPr/>
        </p:nvSpPr>
        <p:spPr>
          <a:xfrm>
            <a:off x="6804992" y="4941168"/>
            <a:ext cx="288032" cy="1584176"/>
          </a:xfrm>
          <a:prstGeom prst="rightBrace">
            <a:avLst/>
          </a:prstGeom>
          <a:solidFill>
            <a:schemeClr val="accent4">
              <a:lumMod val="75000"/>
            </a:schemeClr>
          </a:solidFill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CARTA DE PRESENTACIÓN</a:t>
            </a:r>
            <a:b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ESTRUCTURA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>
              <a:buNone/>
            </a:pPr>
            <a:r>
              <a:rPr lang="es-ES" dirty="0"/>
              <a:t>A la derecha: Lugar y fecha</a:t>
            </a:r>
            <a:endParaRPr lang="es-MX" dirty="0"/>
          </a:p>
          <a:p>
            <a:pPr lvl="0">
              <a:buNone/>
            </a:pPr>
            <a:r>
              <a:rPr lang="es-ES" dirty="0"/>
              <a:t>A la izquierda: Nombre completo del destinatario</a:t>
            </a:r>
            <a:endParaRPr lang="es-MX" dirty="0"/>
          </a:p>
          <a:p>
            <a:pPr>
              <a:buNone/>
            </a:pPr>
            <a:r>
              <a:rPr lang="es-ES" dirty="0"/>
              <a:t>                               Cargo que ocupa</a:t>
            </a:r>
            <a:endParaRPr lang="es-MX" dirty="0"/>
          </a:p>
          <a:p>
            <a:pPr>
              <a:buNone/>
            </a:pPr>
            <a:r>
              <a:rPr lang="es-ES" dirty="0"/>
              <a:t>                               Nombre de la empresa</a:t>
            </a:r>
            <a:endParaRPr lang="es-MX" dirty="0"/>
          </a:p>
          <a:p>
            <a:pPr>
              <a:buNone/>
            </a:pPr>
            <a:r>
              <a:rPr lang="es-ES" dirty="0"/>
              <a:t>                               Dirección</a:t>
            </a:r>
            <a:endParaRPr lang="es-MX" dirty="0"/>
          </a:p>
          <a:p>
            <a:pPr lvl="0">
              <a:buNone/>
            </a:pPr>
            <a:r>
              <a:rPr lang="es-ES" dirty="0"/>
              <a:t>En el cuerpo de la carta: </a:t>
            </a:r>
            <a:r>
              <a:rPr lang="es-ES" dirty="0" smtClean="0"/>
              <a:t>1-Saludo </a:t>
            </a:r>
            <a:r>
              <a:rPr lang="es-ES" dirty="0"/>
              <a:t>formal “De mi consideración” </a:t>
            </a:r>
            <a:endParaRPr lang="es-MX" dirty="0"/>
          </a:p>
          <a:p>
            <a:pPr>
              <a:buNone/>
            </a:pPr>
            <a:r>
              <a:rPr lang="es-ES" dirty="0"/>
              <a:t>                                                         </a:t>
            </a:r>
            <a:r>
              <a:rPr lang="es-ES" dirty="0" smtClean="0"/>
              <a:t>  </a:t>
            </a:r>
            <a:r>
              <a:rPr lang="es-ES" dirty="0"/>
              <a:t>“De mi mayor consideración”</a:t>
            </a:r>
            <a:endParaRPr lang="es-MX" dirty="0"/>
          </a:p>
          <a:p>
            <a:endParaRPr lang="es-MX" dirty="0"/>
          </a:p>
        </p:txBody>
      </p:sp>
      <p:pic>
        <p:nvPicPr>
          <p:cNvPr id="4" name="3 Imagen" descr="images (8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617024" y="332656"/>
            <a:ext cx="2304256" cy="331236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96280" y="764704"/>
            <a:ext cx="1036915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None/>
            </a:pPr>
            <a:r>
              <a:rPr lang="es-ES" sz="2800" b="1" dirty="0" smtClean="0"/>
              <a:t>Texto principal: </a:t>
            </a:r>
          </a:p>
          <a:p>
            <a:pPr lvl="0">
              <a:buNone/>
            </a:pPr>
            <a:r>
              <a:rPr lang="es-ES" sz="2800" b="1" dirty="0" smtClean="0"/>
              <a:t>1er. Párrafo:  referencia al aviso clasificado.</a:t>
            </a:r>
          </a:p>
          <a:p>
            <a:pPr lvl="0">
              <a:buNone/>
            </a:pPr>
            <a:r>
              <a:rPr lang="es-ES" sz="2800" b="1" dirty="0" smtClean="0"/>
              <a:t>2do Párrafo: Datos personales.</a:t>
            </a:r>
          </a:p>
          <a:p>
            <a:pPr lvl="0">
              <a:buNone/>
            </a:pPr>
            <a:r>
              <a:rPr lang="es-ES" sz="2800" b="1" dirty="0" smtClean="0"/>
              <a:t>3er. Párrafo: Formación académica.</a:t>
            </a:r>
          </a:p>
          <a:p>
            <a:pPr lvl="0">
              <a:buNone/>
            </a:pPr>
            <a:r>
              <a:rPr lang="es-ES" sz="2800" b="1" dirty="0" smtClean="0"/>
              <a:t>4to Párrafo: Conocimiento de idiomas.</a:t>
            </a:r>
          </a:p>
          <a:p>
            <a:pPr lvl="0">
              <a:buNone/>
            </a:pPr>
            <a:r>
              <a:rPr lang="es-ES" sz="2800" b="1" dirty="0" smtClean="0"/>
              <a:t>5to Párrafo: Experiencia Laboral.</a:t>
            </a:r>
          </a:p>
          <a:p>
            <a:pPr lvl="0">
              <a:buNone/>
            </a:pPr>
            <a:r>
              <a:rPr lang="es-ES" sz="2800" b="1" dirty="0" smtClean="0"/>
              <a:t>6to párrafo: Aptitudes.</a:t>
            </a:r>
          </a:p>
          <a:p>
            <a:pPr lvl="0">
              <a:buNone/>
            </a:pPr>
            <a:r>
              <a:rPr lang="es-ES" sz="2800" b="1" dirty="0" smtClean="0"/>
              <a:t>7to párrafo: Plantear un encuentro.</a:t>
            </a:r>
          </a:p>
          <a:p>
            <a:pPr lvl="0">
              <a:buNone/>
            </a:pPr>
            <a:r>
              <a:rPr lang="es-ES" sz="2800" b="1" dirty="0" smtClean="0"/>
              <a:t>Despedida formal</a:t>
            </a:r>
            <a:endParaRPr lang="es-MX" sz="2800" b="1" dirty="0" smtClean="0"/>
          </a:p>
          <a:p>
            <a:pPr lvl="0">
              <a:buNone/>
            </a:pPr>
            <a:r>
              <a:rPr lang="es-ES" sz="2800" b="1" dirty="0" smtClean="0"/>
              <a:t>Por último en el costado derecho de la hoja: Firma del remitente. </a:t>
            </a:r>
          </a:p>
          <a:p>
            <a:pPr lvl="0">
              <a:buNone/>
            </a:pPr>
            <a:r>
              <a:rPr lang="es-ES" sz="2800" b="1" dirty="0"/>
              <a:t> </a:t>
            </a:r>
            <a:r>
              <a:rPr lang="es-ES" sz="2800" b="1" dirty="0" smtClean="0"/>
              <a:t>                                                                              </a:t>
            </a:r>
            <a:r>
              <a:rPr lang="es-ES" sz="2800" b="1" dirty="0" smtClean="0"/>
              <a:t>Aclaración de la firma. </a:t>
            </a:r>
          </a:p>
          <a:p>
            <a:pPr lvl="0">
              <a:buNone/>
            </a:pPr>
            <a:r>
              <a:rPr lang="es-ES" sz="2800" b="1" dirty="0"/>
              <a:t> </a:t>
            </a:r>
            <a:r>
              <a:rPr lang="es-ES" sz="2800" b="1" dirty="0" smtClean="0"/>
              <a:t>                                                                              </a:t>
            </a:r>
            <a:r>
              <a:rPr lang="es-ES" sz="2800" b="1" dirty="0" smtClean="0"/>
              <a:t>Número de celular</a:t>
            </a:r>
            <a:endParaRPr lang="es-MX" sz="2800" b="1" dirty="0"/>
          </a:p>
        </p:txBody>
      </p:sp>
      <p:pic>
        <p:nvPicPr>
          <p:cNvPr id="3" name="2 Imagen" descr="images (8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617024" y="332656"/>
            <a:ext cx="2304256" cy="331236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2844552" y="476672"/>
            <a:ext cx="482453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3200" b="1" i="0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Consejos de redacción</a:t>
            </a:r>
            <a:endParaRPr kumimoji="0" lang="es-ES" sz="44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0" y="1484784"/>
            <a:ext cx="1076543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sz="3200" b="1" dirty="0"/>
              <a:t>Usar un lenguaje claro y </a:t>
            </a:r>
            <a:r>
              <a:rPr lang="es-ES" sz="3200" b="1" dirty="0" smtClean="0"/>
              <a:t>conciso</a:t>
            </a:r>
          </a:p>
          <a:p>
            <a:pPr lvl="0">
              <a:buFont typeface="Arial" pitchFamily="34" charset="0"/>
              <a:buChar char="•"/>
            </a:pPr>
            <a:r>
              <a:rPr lang="es-ES" sz="3200" b="1" dirty="0"/>
              <a:t>Utilizar frases cortas y sencillas</a:t>
            </a:r>
            <a:r>
              <a:rPr lang="es-ES" sz="3200" b="1" dirty="0" smtClean="0"/>
              <a:t>.</a:t>
            </a:r>
          </a:p>
          <a:p>
            <a:pPr lvl="0">
              <a:buFont typeface="Arial" pitchFamily="34" charset="0"/>
              <a:buChar char="•"/>
            </a:pPr>
            <a:r>
              <a:rPr lang="es-ES" sz="3200" b="1" dirty="0" smtClean="0"/>
              <a:t>Evitar frases rebuscadas.</a:t>
            </a:r>
            <a:r>
              <a:rPr lang="es-ES" sz="3200" b="1" dirty="0"/>
              <a:t> </a:t>
            </a:r>
            <a:endParaRPr lang="es-ES" sz="3200" b="1" dirty="0" smtClean="0"/>
          </a:p>
          <a:p>
            <a:pPr lvl="0">
              <a:buFont typeface="Arial" pitchFamily="34" charset="0"/>
              <a:buChar char="•"/>
            </a:pPr>
            <a:r>
              <a:rPr lang="es-ES" sz="3200" b="1" dirty="0" smtClean="0"/>
              <a:t>Emplear </a:t>
            </a:r>
            <a:r>
              <a:rPr lang="es-ES" sz="3200" b="1" dirty="0"/>
              <a:t>tono cordial y respetuoso. </a:t>
            </a:r>
            <a:endParaRPr lang="es-MX" sz="3200" b="1" dirty="0"/>
          </a:p>
          <a:p>
            <a:pPr lvl="0">
              <a:buFont typeface="Arial" pitchFamily="34" charset="0"/>
              <a:buChar char="•"/>
            </a:pPr>
            <a:r>
              <a:rPr lang="es-ES" sz="3200" b="1" dirty="0"/>
              <a:t>Evitar dar lástima con los argumentos planteados. </a:t>
            </a:r>
            <a:endParaRPr lang="es-MX" sz="3200" b="1" dirty="0"/>
          </a:p>
          <a:p>
            <a:pPr lvl="0">
              <a:buFont typeface="Arial" pitchFamily="34" charset="0"/>
              <a:buChar char="•"/>
            </a:pPr>
            <a:r>
              <a:rPr lang="es-ES" sz="3200" b="1" dirty="0"/>
              <a:t>Describir aptitudes y habilidades.</a:t>
            </a:r>
            <a:endParaRPr lang="es-MX" sz="3200" b="1" dirty="0"/>
          </a:p>
          <a:p>
            <a:pPr lvl="0">
              <a:buFont typeface="Arial" pitchFamily="34" charset="0"/>
              <a:buChar char="•"/>
            </a:pPr>
            <a:r>
              <a:rPr lang="es-ES" sz="3200" b="1" dirty="0"/>
              <a:t>No repetir lo que ya aparece en el currículum, sino remarcar lo que considere el postulante más destacable.</a:t>
            </a:r>
            <a:endParaRPr lang="es-MX" sz="3200" b="1" dirty="0"/>
          </a:p>
          <a:p>
            <a:pPr lvl="0">
              <a:buFont typeface="Arial" pitchFamily="34" charset="0"/>
              <a:buChar char="•"/>
            </a:pPr>
            <a:r>
              <a:rPr lang="es-ES" sz="3200" b="1" dirty="0"/>
              <a:t>No tutear a quien no se conoce. </a:t>
            </a:r>
            <a:endParaRPr lang="es-MX" sz="3200" b="1" dirty="0"/>
          </a:p>
          <a:p>
            <a:pPr lvl="0">
              <a:buFont typeface="Arial" pitchFamily="34" charset="0"/>
              <a:buChar char="•"/>
            </a:pPr>
            <a:endParaRPr lang="es-ES" dirty="0" smtClean="0"/>
          </a:p>
          <a:p>
            <a:pPr lvl="0">
              <a:buFont typeface="Arial" pitchFamily="34" charset="0"/>
              <a:buChar char="•"/>
            </a:pPr>
            <a:endParaRPr lang="es-MX" dirty="0"/>
          </a:p>
          <a:p>
            <a:pPr>
              <a:buFont typeface="Arial" pitchFamily="34" charset="0"/>
              <a:buChar char="•"/>
            </a:pPr>
            <a:endParaRPr lang="es-MX" dirty="0"/>
          </a:p>
        </p:txBody>
      </p:sp>
      <p:pic>
        <p:nvPicPr>
          <p:cNvPr id="9" name="8 Imagen" descr="images (8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617024" y="332656"/>
            <a:ext cx="2304256" cy="331236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234</Words>
  <Application>Microsoft Office PowerPoint</Application>
  <PresentationFormat>Personalizado</PresentationFormat>
  <Paragraphs>41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Convencer Llamar la atención Seguridad y eficacia</vt:lpstr>
      <vt:lpstr>CARTA DE PRESENTACIÓN ESTRUCTURA</vt:lpstr>
      <vt:lpstr>Diapositiva 3</vt:lpstr>
      <vt:lpstr>Diapositiva 4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Convencer Llamar la atención Seguridad y eficacia</dc:title>
  <dc:creator>jorge salas</dc:creator>
  <cp:lastModifiedBy>jorge salas</cp:lastModifiedBy>
  <cp:revision>1</cp:revision>
  <dcterms:created xsi:type="dcterms:W3CDTF">2021-08-01T04:13:06Z</dcterms:created>
  <dcterms:modified xsi:type="dcterms:W3CDTF">2021-08-01T04:38:16Z</dcterms:modified>
</cp:coreProperties>
</file>