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68" r:id="rId8"/>
    <p:sldId id="269" r:id="rId9"/>
    <p:sldId id="270" r:id="rId10"/>
    <p:sldId id="271" r:id="rId11"/>
  </p:sldIdLst>
  <p:sldSz cx="11161713"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3" d="100"/>
          <a:sy n="63" d="100"/>
        </p:scale>
        <p:origin x="-1200" y="-210"/>
      </p:cViewPr>
      <p:guideLst>
        <p:guide orient="horz" pos="2160"/>
        <p:guide pos="3516"/>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837130" y="2130427"/>
            <a:ext cx="9487456"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674258" y="3886200"/>
            <a:ext cx="7813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954563" y="274640"/>
            <a:ext cx="2776863"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18159" y="274640"/>
            <a:ext cx="8150375"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881699" y="4406902"/>
            <a:ext cx="9487456"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881699" y="2906713"/>
            <a:ext cx="948745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18158" y="1600202"/>
            <a:ext cx="54626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6266838" y="1600202"/>
            <a:ext cx="54645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58086" y="274638"/>
            <a:ext cx="10045541"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558086" y="1535113"/>
            <a:ext cx="49316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558086" y="2174875"/>
            <a:ext cx="493169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669995" y="1535113"/>
            <a:ext cx="49336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669995" y="2174875"/>
            <a:ext cx="49336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8086" y="273050"/>
            <a:ext cx="3672127"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4363921" y="273052"/>
            <a:ext cx="623970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558086" y="1435102"/>
            <a:ext cx="367212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87775" y="4800600"/>
            <a:ext cx="6697028"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2187775" y="612775"/>
            <a:ext cx="66970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2187775" y="5367338"/>
            <a:ext cx="66970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EA93EF1-52CD-4C16-8962-21CDD9CF46AE}" type="datetimeFigureOut">
              <a:rPr lang="es-MX" smtClean="0"/>
              <a:pPr/>
              <a:t>08/05/2022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7637ECD1-449D-4609-99D1-77B8AE8DB38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558086" y="274638"/>
            <a:ext cx="10045541"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558086" y="1600202"/>
            <a:ext cx="10045541"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558086" y="6356352"/>
            <a:ext cx="2604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A93EF1-52CD-4C16-8962-21CDD9CF46AE}" type="datetimeFigureOut">
              <a:rPr lang="es-MX" smtClean="0"/>
              <a:pPr/>
              <a:t>08/05/2022</a:t>
            </a:fld>
            <a:endParaRPr lang="es-MX"/>
          </a:p>
        </p:txBody>
      </p:sp>
      <p:sp>
        <p:nvSpPr>
          <p:cNvPr id="5" name="4 Marcador de pie de página"/>
          <p:cNvSpPr>
            <a:spLocks noGrp="1"/>
          </p:cNvSpPr>
          <p:nvPr>
            <p:ph type="ftr" sz="quarter" idx="3"/>
          </p:nvPr>
        </p:nvSpPr>
        <p:spPr>
          <a:xfrm>
            <a:off x="3813586" y="6356352"/>
            <a:ext cx="353454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7999227" y="6356352"/>
            <a:ext cx="2604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7ECD1-449D-4609-99D1-77B8AE8DB38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65948" y="1714488"/>
            <a:ext cx="9501254" cy="4214842"/>
          </a:xfrm>
        </p:spPr>
        <p:txBody>
          <a:bodyPr>
            <a:noAutofit/>
          </a:bodyPr>
          <a:lstStyle/>
          <a:p>
            <a:r>
              <a:rPr lang="es-AR" sz="3200" b="1" u="sng" dirty="0" smtClean="0"/>
              <a:t>Aspectos importantes del CV </a:t>
            </a:r>
            <a:r>
              <a:rPr lang="es-ES" sz="1600" b="1" dirty="0" smtClean="0"/>
              <a:t/>
            </a:r>
            <a:br>
              <a:rPr lang="es-ES" sz="1600" b="1" dirty="0" smtClean="0"/>
            </a:br>
            <a:r>
              <a:rPr lang="es-AR" sz="2000" dirty="0" smtClean="0"/>
              <a:t>El primer</a:t>
            </a:r>
            <a:r>
              <a:rPr lang="es-AR" sz="2000" i="1" dirty="0" smtClean="0"/>
              <a:t> objetivo</a:t>
            </a:r>
            <a:r>
              <a:rPr lang="es-AR" sz="2000" dirty="0" smtClean="0"/>
              <a:t> que se busca a la hora de preparar el </a:t>
            </a:r>
            <a:r>
              <a:rPr lang="es-AR" sz="2000" b="1" dirty="0" smtClean="0"/>
              <a:t>CV</a:t>
            </a:r>
            <a:r>
              <a:rPr lang="es-AR" sz="2000" dirty="0" smtClean="0"/>
              <a:t> es obtener una </a:t>
            </a:r>
            <a:r>
              <a:rPr lang="es-AR" sz="2000" b="1" dirty="0" smtClean="0"/>
              <a:t>entrevista</a:t>
            </a:r>
            <a:r>
              <a:rPr lang="es-AR" sz="2000" dirty="0" smtClean="0"/>
              <a:t>. </a:t>
            </a:r>
            <a:r>
              <a:rPr lang="es-ES" sz="2000" dirty="0" smtClean="0"/>
              <a:t/>
            </a:r>
            <a:br>
              <a:rPr lang="es-ES" sz="2000" dirty="0" smtClean="0"/>
            </a:br>
            <a:r>
              <a:rPr lang="es-ES" sz="2000" dirty="0" smtClean="0"/>
              <a:t/>
            </a:r>
            <a:br>
              <a:rPr lang="es-ES" sz="2000" dirty="0" smtClean="0"/>
            </a:br>
            <a:r>
              <a:rPr lang="es-AR" sz="2000" dirty="0" smtClean="0"/>
              <a:t>El </a:t>
            </a:r>
            <a:r>
              <a:rPr lang="es-AR" sz="2000" b="1" dirty="0" smtClean="0"/>
              <a:t>Currículum Vitae</a:t>
            </a:r>
            <a:r>
              <a:rPr lang="es-AR" sz="2000" i="1" dirty="0" smtClean="0"/>
              <a:t> </a:t>
            </a:r>
            <a:r>
              <a:rPr lang="es-AR" sz="2000" dirty="0" smtClean="0"/>
              <a:t>cumple una triple función: </a:t>
            </a:r>
            <a:r>
              <a:rPr lang="es-ES" sz="2000" dirty="0" smtClean="0"/>
              <a:t/>
            </a:r>
            <a:br>
              <a:rPr lang="es-ES" sz="2000" dirty="0" smtClean="0"/>
            </a:br>
            <a:r>
              <a:rPr lang="es-ES" sz="2000" dirty="0" smtClean="0"/>
              <a:t>-</a:t>
            </a:r>
            <a:r>
              <a:rPr lang="es-AR" sz="2000" dirty="0" smtClean="0"/>
              <a:t>Presentar el aspirante al futuro empleador. </a:t>
            </a:r>
            <a:r>
              <a:rPr lang="es-ES" sz="2000" dirty="0" smtClean="0"/>
              <a:t/>
            </a:r>
            <a:br>
              <a:rPr lang="es-ES" sz="2000" dirty="0" smtClean="0"/>
            </a:br>
            <a:r>
              <a:rPr lang="es-ES" sz="2000" dirty="0" smtClean="0"/>
              <a:t>-</a:t>
            </a:r>
            <a:r>
              <a:rPr lang="es-AR" sz="2000" dirty="0" smtClean="0"/>
              <a:t>Concentrar la atención durante la primera entrevista sobre los aspectos más importantes de la personalidad y del recorrido académico y laboral. </a:t>
            </a:r>
            <a:r>
              <a:rPr lang="es-ES" sz="2000" dirty="0" smtClean="0"/>
              <a:t/>
            </a:r>
            <a:br>
              <a:rPr lang="es-ES" sz="2000" dirty="0" smtClean="0"/>
            </a:br>
            <a:r>
              <a:rPr lang="es-ES" sz="2000" dirty="0" smtClean="0"/>
              <a:t>-</a:t>
            </a:r>
            <a:r>
              <a:rPr lang="es-AR" sz="2000" dirty="0" smtClean="0"/>
              <a:t>Después de la entrevista, recordar al  futuro empleador los datos que mejor hablan del interesado en conseguir el trabajo. </a:t>
            </a:r>
            <a:r>
              <a:rPr lang="es-ES" sz="2000" dirty="0" smtClean="0"/>
              <a:t/>
            </a:r>
            <a:br>
              <a:rPr lang="es-ES" sz="2000" dirty="0" smtClean="0"/>
            </a:br>
            <a:r>
              <a:rPr lang="es-AR" sz="2000" dirty="0" smtClean="0"/>
              <a:t>De los puntos fuertes de la biografía, el </a:t>
            </a:r>
            <a:r>
              <a:rPr lang="es-AR" sz="2000" b="1" dirty="0" err="1" smtClean="0"/>
              <a:t>Curriculum</a:t>
            </a:r>
            <a:r>
              <a:rPr lang="es-AR" sz="2000" b="1" dirty="0" smtClean="0"/>
              <a:t> Vitae</a:t>
            </a:r>
            <a:r>
              <a:rPr lang="es-AR" sz="2000" dirty="0" smtClean="0"/>
              <a:t> debe resaltar los que están en perfecta adecuación con la función que desempeñará en la empresa, pero sin mentir. Esto significa que a lo mejor se debe modificar el currículum dependiendo del puesto de trabajo al que se presente. </a:t>
            </a:r>
            <a:r>
              <a:rPr lang="es-ES" sz="1600" dirty="0" smtClean="0"/>
              <a:t/>
            </a:r>
            <a:br>
              <a:rPr lang="es-ES" sz="1600" dirty="0" smtClean="0"/>
            </a:br>
            <a:r>
              <a:rPr lang="es-ES" sz="1600" b="1" dirty="0" smtClean="0"/>
              <a:t> </a:t>
            </a:r>
            <a:r>
              <a:rPr lang="es-ES" sz="1600" dirty="0" smtClean="0"/>
              <a:t/>
            </a:r>
            <a:br>
              <a:rPr lang="es-ES" sz="1600" dirty="0" smtClean="0"/>
            </a:br>
            <a:endParaRPr lang="es-MX" sz="1600" dirty="0"/>
          </a:p>
        </p:txBody>
      </p:sp>
      <p:sp>
        <p:nvSpPr>
          <p:cNvPr id="4" name="3 CuadroTexto"/>
          <p:cNvSpPr txBox="1"/>
          <p:nvPr/>
        </p:nvSpPr>
        <p:spPr>
          <a:xfrm>
            <a:off x="2268488" y="260648"/>
            <a:ext cx="6552728" cy="769441"/>
          </a:xfrm>
          <a:prstGeom prst="rect">
            <a:avLst/>
          </a:prstGeom>
          <a:noFill/>
        </p:spPr>
        <p:txBody>
          <a:bodyPr wrap="square" rtlCol="0">
            <a:spAutoFit/>
          </a:bodyPr>
          <a:lstStyle/>
          <a:p>
            <a:pPr algn="ctr"/>
            <a:r>
              <a:rPr lang="es-MX" sz="4400" b="1" dirty="0" smtClean="0">
                <a:effectLst>
                  <a:outerShdw blurRad="38100" dist="38100" dir="2700000" algn="tl">
                    <a:srgbClr val="000000">
                      <a:alpha val="43137"/>
                    </a:srgbClr>
                  </a:outerShdw>
                </a:effectLst>
              </a:rPr>
              <a:t>C V</a:t>
            </a:r>
            <a:endParaRPr lang="es-MX" sz="4400" b="1" dirty="0">
              <a:effectLst>
                <a:outerShdw blurRad="38100" dist="38100" dir="2700000" algn="tl">
                  <a:srgbClr val="000000">
                    <a:alpha val="43137"/>
                  </a:srgbClr>
                </a:outerShdw>
              </a:effectLst>
            </a:endParaRPr>
          </a:p>
        </p:txBody>
      </p:sp>
      <p:pic>
        <p:nvPicPr>
          <p:cNvPr id="6" name="5 Imagen" descr="clipbrd3.jpg"/>
          <p:cNvPicPr>
            <a:picLocks noChangeAspect="1"/>
          </p:cNvPicPr>
          <p:nvPr/>
        </p:nvPicPr>
        <p:blipFill>
          <a:blip r:embed="rId2" cstate="print"/>
          <a:stretch>
            <a:fillRect/>
          </a:stretch>
        </p:blipFill>
        <p:spPr>
          <a:xfrm>
            <a:off x="437320" y="214290"/>
            <a:ext cx="1714511" cy="166629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58086" y="357166"/>
            <a:ext cx="10045541" cy="5768999"/>
          </a:xfrm>
        </p:spPr>
        <p:txBody>
          <a:bodyPr>
            <a:normAutofit fontScale="70000" lnSpcReduction="20000"/>
          </a:bodyPr>
          <a:lstStyle/>
          <a:p>
            <a:pPr>
              <a:buNone/>
            </a:pPr>
            <a:r>
              <a:rPr lang="es-ES" b="1" u="sng" dirty="0" smtClean="0"/>
              <a:t>Currículum Web</a:t>
            </a:r>
            <a:r>
              <a:rPr lang="es-ES" b="1" dirty="0" smtClean="0"/>
              <a:t/>
            </a:r>
            <a:br>
              <a:rPr lang="es-ES" b="1" dirty="0" smtClean="0"/>
            </a:br>
            <a:r>
              <a:rPr lang="es-ES" b="1" dirty="0" smtClean="0"/>
              <a:t> </a:t>
            </a:r>
            <a:r>
              <a:rPr lang="es-ES" dirty="0" smtClean="0"/>
              <a:t>Es </a:t>
            </a:r>
            <a:r>
              <a:rPr lang="es-ES" dirty="0" smtClean="0"/>
              <a:t>una página diseñada a modo de </a:t>
            </a:r>
            <a:r>
              <a:rPr lang="es-ES" dirty="0" err="1" smtClean="0"/>
              <a:t>curriculum</a:t>
            </a:r>
            <a:r>
              <a:rPr lang="es-ES" dirty="0" smtClean="0"/>
              <a:t>, es decir, como una presentación de las habilidades, capacidades y logros, colocada en Internet, para que cualquier empresario en el mundo pueda acceder a ella. Este novedoso modelo de currículum tiene la ventaja de aprovechar al máximo las capacidades del medio digital y sus características: soporte multimedia, actualidad, ausencia de fronteras, inmediatez, etc. </a:t>
            </a:r>
          </a:p>
          <a:p>
            <a:pPr>
              <a:buNone/>
            </a:pPr>
            <a:r>
              <a:rPr lang="es-ES" b="1" dirty="0" smtClean="0"/>
              <a:t>      </a:t>
            </a:r>
            <a:r>
              <a:rPr lang="es-ES" dirty="0" smtClean="0"/>
              <a:t>El soporte multimedia permite incluir fotos, documentos adjuntos, fragmentos de voz o incluso vincular la página personal con el </a:t>
            </a:r>
            <a:r>
              <a:rPr lang="es-ES" dirty="0" err="1" smtClean="0"/>
              <a:t>videocurrículum</a:t>
            </a:r>
            <a:r>
              <a:rPr lang="es-ES" dirty="0" smtClean="0"/>
              <a:t>. Además, cuenta con la ventaja que se puede actualizar en cualquier momento, añadiendo nuevos cursos o reestructurarlo según los intereses. Las propias características del medio hacen  que se pueda presentar el </a:t>
            </a:r>
            <a:r>
              <a:rPr lang="es-ES" dirty="0" smtClean="0"/>
              <a:t>currículum </a:t>
            </a:r>
            <a:r>
              <a:rPr lang="es-ES" dirty="0" smtClean="0"/>
              <a:t>a empresarios de todo el  mundo.</a:t>
            </a:r>
          </a:p>
          <a:p>
            <a:pPr>
              <a:buNone/>
            </a:pPr>
            <a:r>
              <a:rPr lang="es-ES" dirty="0" smtClean="0"/>
              <a:t>      El </a:t>
            </a:r>
            <a:r>
              <a:rPr lang="es-ES" dirty="0" smtClean="0"/>
              <a:t>principal inconveniente es la falta de costumbre de numerosas empresas, que todavía siguen muy ancladas al sistema tradicional de </a:t>
            </a:r>
            <a:r>
              <a:rPr lang="es-ES" dirty="0" err="1" smtClean="0"/>
              <a:t>curriculum</a:t>
            </a:r>
            <a:r>
              <a:rPr lang="es-ES" dirty="0" smtClean="0"/>
              <a:t> en papel. Por eso, es recomendable utilizar el currículum Web como un complemento del tradicional en papel. Se aconseja incluir la dirección Web en el texto en papel para que el empleador pueda acceder si quiere conocer más  datos. </a:t>
            </a:r>
          </a:p>
          <a:p>
            <a:endParaRPr lang="es-ES" dirty="0"/>
          </a:p>
        </p:txBody>
      </p:sp>
      <p:pic>
        <p:nvPicPr>
          <p:cNvPr id="4" name="3 Imagen" descr="clipbrd3.jpg"/>
          <p:cNvPicPr>
            <a:picLocks noChangeAspect="1"/>
          </p:cNvPicPr>
          <p:nvPr/>
        </p:nvPicPr>
        <p:blipFill>
          <a:blip r:embed="rId2" cstate="print"/>
          <a:stretch>
            <a:fillRect/>
          </a:stretch>
        </p:blipFill>
        <p:spPr>
          <a:xfrm>
            <a:off x="8081186" y="4929198"/>
            <a:ext cx="1714511" cy="166629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 Cronológico</a:t>
            </a:r>
            <a:endParaRPr lang="es-ES" dirty="0"/>
          </a:p>
        </p:txBody>
      </p:sp>
      <p:sp>
        <p:nvSpPr>
          <p:cNvPr id="3" name="2 Marcador de contenido"/>
          <p:cNvSpPr>
            <a:spLocks noGrp="1"/>
          </p:cNvSpPr>
          <p:nvPr>
            <p:ph idx="1"/>
          </p:nvPr>
        </p:nvSpPr>
        <p:spPr/>
        <p:txBody>
          <a:bodyPr>
            <a:normAutofit fontScale="77500" lnSpcReduction="20000"/>
          </a:bodyPr>
          <a:lstStyle/>
          <a:p>
            <a:r>
              <a:rPr lang="es-ES" b="1" u="sng" dirty="0" smtClean="0"/>
              <a:t>Ventajas</a:t>
            </a:r>
            <a:endParaRPr lang="es-ES" dirty="0" smtClean="0"/>
          </a:p>
          <a:p>
            <a:pPr lvl="0"/>
            <a:r>
              <a:rPr lang="es-ES" dirty="0" smtClean="0"/>
              <a:t>Se trata del formato más tradicional y aceptado por la mayoría de los departamentos de selección.</a:t>
            </a:r>
          </a:p>
          <a:p>
            <a:pPr lvl="0"/>
            <a:r>
              <a:rPr lang="es-ES" dirty="0" smtClean="0"/>
              <a:t>Es fácil de leer y entender, ya que está fuertemente estructurado.</a:t>
            </a:r>
          </a:p>
          <a:p>
            <a:pPr lvl="0"/>
            <a:r>
              <a:rPr lang="es-ES" dirty="0" smtClean="0"/>
              <a:t>Resalta la estabilidad laboral y el aumento de las responsabilidades.</a:t>
            </a:r>
          </a:p>
          <a:p>
            <a:pPr lvl="0"/>
            <a:r>
              <a:rPr lang="es-ES" dirty="0" smtClean="0"/>
              <a:t>Describe las funciones y logros en el puesto de trabajo.</a:t>
            </a:r>
          </a:p>
          <a:p>
            <a:r>
              <a:rPr lang="es-ES" dirty="0" smtClean="0"/>
              <a:t> </a:t>
            </a:r>
          </a:p>
          <a:p>
            <a:r>
              <a:rPr lang="es-ES" b="1" u="sng" dirty="0" smtClean="0"/>
              <a:t>Inconvenientes</a:t>
            </a:r>
            <a:endParaRPr lang="es-ES" dirty="0" smtClean="0"/>
          </a:p>
          <a:p>
            <a:pPr lvl="0"/>
            <a:r>
              <a:rPr lang="es-ES" dirty="0" smtClean="0"/>
              <a:t>Resalta los cambios de trabajo así como la falta de ascensos, cambios de responsabilidad y períodos de inactividad.</a:t>
            </a:r>
          </a:p>
          <a:p>
            <a:pPr lvl="0"/>
            <a:r>
              <a:rPr lang="es-ES" dirty="0" smtClean="0"/>
              <a:t>Puede focalizarse demasiado en la edad del postulante.</a:t>
            </a:r>
          </a:p>
          <a:p>
            <a:pPr lvl="0"/>
            <a:r>
              <a:rPr lang="es-ES" dirty="0" smtClean="0"/>
              <a:t>Muestra la falta de actualización en la formación. </a:t>
            </a:r>
          </a:p>
          <a:p>
            <a:endParaRPr lang="es-ES" dirty="0"/>
          </a:p>
        </p:txBody>
      </p:sp>
      <p:pic>
        <p:nvPicPr>
          <p:cNvPr id="4" name="3 Imagen" descr="clipbrd3.jpg"/>
          <p:cNvPicPr>
            <a:picLocks noChangeAspect="1"/>
          </p:cNvPicPr>
          <p:nvPr/>
        </p:nvPicPr>
        <p:blipFill>
          <a:blip r:embed="rId2" cstate="print"/>
          <a:stretch>
            <a:fillRect/>
          </a:stretch>
        </p:blipFill>
        <p:spPr>
          <a:xfrm>
            <a:off x="1508890" y="285728"/>
            <a:ext cx="1285883" cy="124971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 Funcional o Temático </a:t>
            </a:r>
            <a:endParaRPr lang="es-ES" dirty="0"/>
          </a:p>
        </p:txBody>
      </p:sp>
      <p:sp>
        <p:nvSpPr>
          <p:cNvPr id="3" name="2 Marcador de contenido"/>
          <p:cNvSpPr>
            <a:spLocks noGrp="1"/>
          </p:cNvSpPr>
          <p:nvPr>
            <p:ph idx="1"/>
          </p:nvPr>
        </p:nvSpPr>
        <p:spPr/>
        <p:txBody>
          <a:bodyPr/>
          <a:lstStyle/>
          <a:p>
            <a:r>
              <a:rPr lang="es-AR" dirty="0" smtClean="0"/>
              <a:t>Distribuye la información por temas y proporciona un conocimiento rápido de la formación y experiencia en un ámbito determinado. Es un perfecto instrumento de marketing porque, como no sigue una progresión cronológica, permite seleccionar los puntos positivos y omitir los eventuales errores de recorrido, los periodos sin trabajo o de paro, los frecuentes cambios de trabajo, etc. </a:t>
            </a:r>
            <a:endParaRPr lang="es-ES" dirty="0" smtClean="0"/>
          </a:p>
          <a:p>
            <a:endParaRPr lang="es-ES" dirty="0"/>
          </a:p>
        </p:txBody>
      </p:sp>
      <p:pic>
        <p:nvPicPr>
          <p:cNvPr id="4" name="3 Imagen" descr="clipbrd3.jpg"/>
          <p:cNvPicPr>
            <a:picLocks noChangeAspect="1"/>
          </p:cNvPicPr>
          <p:nvPr/>
        </p:nvPicPr>
        <p:blipFill>
          <a:blip r:embed="rId2" cstate="print"/>
          <a:stretch>
            <a:fillRect/>
          </a:stretch>
        </p:blipFill>
        <p:spPr>
          <a:xfrm>
            <a:off x="865948" y="214290"/>
            <a:ext cx="1357322" cy="131914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 Combinado o Mixto</a:t>
            </a:r>
            <a:endParaRPr lang="es-ES" dirty="0"/>
          </a:p>
        </p:txBody>
      </p:sp>
      <p:sp>
        <p:nvSpPr>
          <p:cNvPr id="3" name="2 Marcador de contenido"/>
          <p:cNvSpPr>
            <a:spLocks noGrp="1"/>
          </p:cNvSpPr>
          <p:nvPr>
            <p:ph idx="1"/>
          </p:nvPr>
        </p:nvSpPr>
        <p:spPr/>
        <p:txBody>
          <a:bodyPr>
            <a:normAutofit fontScale="85000" lnSpcReduction="10000"/>
          </a:bodyPr>
          <a:lstStyle/>
          <a:p>
            <a:r>
              <a:rPr lang="es-AR" b="1" u="sng" dirty="0" smtClean="0"/>
              <a:t>Ventajas</a:t>
            </a:r>
            <a:endParaRPr lang="es-ES" dirty="0" smtClean="0"/>
          </a:p>
          <a:p>
            <a:pPr lvl="0"/>
            <a:r>
              <a:rPr lang="es-AR" dirty="0" smtClean="0"/>
              <a:t>Destaca de forma clara las capacidades y los logros, junto con la experiencia y formación. </a:t>
            </a:r>
            <a:endParaRPr lang="es-ES" dirty="0" smtClean="0"/>
          </a:p>
          <a:p>
            <a:pPr lvl="0"/>
            <a:r>
              <a:rPr lang="es-AR" dirty="0" smtClean="0"/>
              <a:t>Permite mucha flexibilidad y creatividad, por lo que ayuda a no pasar desapercibido.</a:t>
            </a:r>
            <a:endParaRPr lang="es-ES" dirty="0" smtClean="0"/>
          </a:p>
          <a:p>
            <a:r>
              <a:rPr lang="es-AR" b="1" u="sng" dirty="0" smtClean="0"/>
              <a:t>Inconvenientes</a:t>
            </a:r>
            <a:endParaRPr lang="es-ES" dirty="0" smtClean="0"/>
          </a:p>
          <a:p>
            <a:pPr lvl="0"/>
            <a:r>
              <a:rPr lang="es-AR" dirty="0" smtClean="0"/>
              <a:t>No es un  buen formato para presentarlo en los lugares que piden formularios estándar, por ejemplo en la Web de empleo en Internet. </a:t>
            </a:r>
            <a:endParaRPr lang="es-ES" dirty="0" smtClean="0"/>
          </a:p>
          <a:p>
            <a:pPr lvl="0"/>
            <a:r>
              <a:rPr lang="es-AR" dirty="0" smtClean="0"/>
              <a:t>Se necesita un </a:t>
            </a:r>
            <a:r>
              <a:rPr lang="es-AR" dirty="0" smtClean="0"/>
              <a:t>currículum </a:t>
            </a:r>
            <a:r>
              <a:rPr lang="es-AR" dirty="0" smtClean="0"/>
              <a:t>diferente para cada puesto de trabajo al que se aspira y esto requiere tiempo.   </a:t>
            </a:r>
            <a:endParaRPr lang="es-ES" dirty="0"/>
          </a:p>
        </p:txBody>
      </p:sp>
      <p:pic>
        <p:nvPicPr>
          <p:cNvPr id="4" name="3 Imagen" descr="clipbrd3.jpg"/>
          <p:cNvPicPr>
            <a:picLocks noChangeAspect="1"/>
          </p:cNvPicPr>
          <p:nvPr/>
        </p:nvPicPr>
        <p:blipFill>
          <a:blip r:embed="rId2" cstate="print"/>
          <a:stretch>
            <a:fillRect/>
          </a:stretch>
        </p:blipFill>
        <p:spPr>
          <a:xfrm>
            <a:off x="1151700" y="285729"/>
            <a:ext cx="1500198" cy="128588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u="sng" dirty="0" smtClean="0"/>
              <a:t>¿Cuál conviene más?</a:t>
            </a:r>
            <a:r>
              <a:rPr lang="es-ES" sz="4800" dirty="0" smtClean="0"/>
              <a:t/>
            </a:r>
            <a:br>
              <a:rPr lang="es-ES" sz="4800" dirty="0" smtClean="0"/>
            </a:br>
            <a:endParaRPr lang="es-ES" dirty="0"/>
          </a:p>
        </p:txBody>
      </p:sp>
      <p:sp>
        <p:nvSpPr>
          <p:cNvPr id="3" name="2 Marcador de contenido"/>
          <p:cNvSpPr>
            <a:spLocks noGrp="1"/>
          </p:cNvSpPr>
          <p:nvPr>
            <p:ph idx="1"/>
          </p:nvPr>
        </p:nvSpPr>
        <p:spPr/>
        <p:txBody>
          <a:bodyPr>
            <a:normAutofit fontScale="77500" lnSpcReduction="20000"/>
          </a:bodyPr>
          <a:lstStyle/>
          <a:p>
            <a:pPr>
              <a:buNone/>
            </a:pPr>
            <a:r>
              <a:rPr lang="es-AR" dirty="0" smtClean="0"/>
              <a:t>Cada </a:t>
            </a:r>
            <a:r>
              <a:rPr lang="es-AR" dirty="0" smtClean="0"/>
              <a:t>tipo de </a:t>
            </a:r>
            <a:r>
              <a:rPr lang="es-AR" dirty="0" smtClean="0"/>
              <a:t>currículum  </a:t>
            </a:r>
            <a:r>
              <a:rPr lang="es-AR" dirty="0" smtClean="0"/>
              <a:t>resalta diferentes aspectos de los estudios y experiencia del candidato. Por eso convendrá más uno que otro, dependiendo del caso concreto. </a:t>
            </a:r>
            <a:endParaRPr lang="es-ES" dirty="0" smtClean="0"/>
          </a:p>
          <a:p>
            <a:pPr lvl="1"/>
            <a:r>
              <a:rPr lang="es-AR" b="1" u="sng" dirty="0" smtClean="0"/>
              <a:t>Si el postulante se ha recibido recientemente o no posee  experiencia</a:t>
            </a:r>
            <a:r>
              <a:rPr lang="es-AR" dirty="0" smtClean="0"/>
              <a:t>: Se debe demostrar y acreditar el potencial, las capacidades y el valor por encima de la experiencia. Por ello, es especialmente importante trabajar la sección de habilidades, conocimientos, los logros conseguidos en los estudios, los viajes, idiomas. Para ello, el </a:t>
            </a:r>
            <a:r>
              <a:rPr lang="es-AR" dirty="0" smtClean="0"/>
              <a:t>currículum </a:t>
            </a:r>
            <a:r>
              <a:rPr lang="es-AR" dirty="0" smtClean="0"/>
              <a:t>que más convendrá es el funcional o temático. </a:t>
            </a:r>
            <a:endParaRPr lang="es-ES" dirty="0" smtClean="0"/>
          </a:p>
          <a:p>
            <a:pPr lvl="1"/>
            <a:r>
              <a:rPr lang="es-AR" b="1" u="sng" dirty="0" smtClean="0"/>
              <a:t>Si el aspirante es profesional con experiencia destacada</a:t>
            </a:r>
            <a:r>
              <a:rPr lang="es-AR" dirty="0" smtClean="0"/>
              <a:t>: Lo mejor es realizar una sucesión cronológica o combinada. Este último destaca los objetivos, los logros conseguidos, las habilidades y el desarrollo de la carrera profesional. </a:t>
            </a:r>
            <a:endParaRPr lang="es-ES" dirty="0" smtClean="0"/>
          </a:p>
          <a:p>
            <a:pPr lvl="1"/>
            <a:r>
              <a:rPr lang="es-AR" b="1" u="sng" dirty="0" smtClean="0"/>
              <a:t>Si el postulante es ejecutivo o autónomo</a:t>
            </a:r>
            <a:r>
              <a:rPr lang="es-AR" dirty="0" smtClean="0"/>
              <a:t>: El mejor será el funcional o temático, ya que se centra y destaca los objetivos conseguidos como responsable de un departamento o de una empresa, los problemas resueltos, los proyectos desarrollados y la capacidad de liderazgo de equipo.  </a:t>
            </a:r>
            <a:endParaRPr lang="es-ES" dirty="0" smtClean="0"/>
          </a:p>
          <a:p>
            <a:endParaRPr lang="es-ES" dirty="0"/>
          </a:p>
        </p:txBody>
      </p:sp>
      <p:pic>
        <p:nvPicPr>
          <p:cNvPr id="4" name="3 Imagen" descr="clipbrd3.jpg"/>
          <p:cNvPicPr>
            <a:picLocks noChangeAspect="1"/>
          </p:cNvPicPr>
          <p:nvPr/>
        </p:nvPicPr>
        <p:blipFill>
          <a:blip r:embed="rId2" cstate="print"/>
          <a:stretch>
            <a:fillRect/>
          </a:stretch>
        </p:blipFill>
        <p:spPr>
          <a:xfrm>
            <a:off x="437321" y="214291"/>
            <a:ext cx="1357322" cy="13191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58086" y="428604"/>
            <a:ext cx="10045541" cy="5697561"/>
          </a:xfrm>
        </p:spPr>
        <p:txBody>
          <a:bodyPr>
            <a:normAutofit fontScale="70000" lnSpcReduction="20000"/>
          </a:bodyPr>
          <a:lstStyle/>
          <a:p>
            <a:r>
              <a:rPr lang="es-ES" b="1" u="sng" dirty="0" smtClean="0"/>
              <a:t>Reglas para un buen currículum</a:t>
            </a:r>
            <a:r>
              <a:rPr lang="es-ES" dirty="0" smtClean="0"/>
              <a:t/>
            </a:r>
            <a:br>
              <a:rPr lang="es-ES" dirty="0" smtClean="0"/>
            </a:br>
            <a:endParaRPr lang="es-ES" dirty="0" smtClean="0"/>
          </a:p>
          <a:p>
            <a:pPr>
              <a:buNone/>
            </a:pPr>
            <a:r>
              <a:rPr lang="es-ES" dirty="0" smtClean="0"/>
              <a:t>Algunas reglas  prácticas de gran ayuda </a:t>
            </a:r>
            <a:r>
              <a:rPr lang="es-ES" dirty="0" smtClean="0"/>
              <a:t>son:</a:t>
            </a:r>
          </a:p>
          <a:p>
            <a:pPr>
              <a:buNone/>
            </a:pPr>
            <a:r>
              <a:rPr lang="es-ES" b="1" dirty="0" smtClean="0"/>
              <a:t>1ª</a:t>
            </a:r>
            <a:r>
              <a:rPr lang="es-ES" b="1" dirty="0" smtClean="0"/>
              <a:t>.- </a:t>
            </a:r>
            <a:r>
              <a:rPr lang="es-ES" b="1" u="sng" dirty="0" smtClean="0"/>
              <a:t>UN BUEN CURRÍCULUM SE ESCRIBE DE MANERA BREVE:</a:t>
            </a:r>
            <a:r>
              <a:rPr lang="es-ES" dirty="0" smtClean="0"/>
              <a:t> Por ello se aconseja:  </a:t>
            </a:r>
          </a:p>
          <a:p>
            <a:pPr lvl="0">
              <a:buNone/>
            </a:pPr>
            <a:r>
              <a:rPr lang="es-ES" b="1" dirty="0" smtClean="0"/>
              <a:t>Expresar </a:t>
            </a:r>
            <a:r>
              <a:rPr lang="es-ES" b="1" dirty="0" smtClean="0"/>
              <a:t>una idea en cada frase. </a:t>
            </a:r>
            <a:endParaRPr lang="es-ES" dirty="0" smtClean="0"/>
          </a:p>
          <a:p>
            <a:pPr lvl="0">
              <a:buNone/>
            </a:pPr>
            <a:r>
              <a:rPr lang="es-ES" b="1" dirty="0" smtClean="0"/>
              <a:t>Utilizar palabras, frases y párrafos </a:t>
            </a:r>
            <a:r>
              <a:rPr lang="es-ES" b="1" dirty="0" smtClean="0"/>
              <a:t>cortos</a:t>
            </a:r>
            <a:r>
              <a:rPr lang="es-ES" b="1" dirty="0" smtClean="0"/>
              <a:t>.</a:t>
            </a:r>
            <a:endParaRPr lang="es-ES" dirty="0" smtClean="0"/>
          </a:p>
          <a:p>
            <a:pPr>
              <a:buNone/>
            </a:pPr>
            <a:r>
              <a:rPr lang="es-ES" b="1" dirty="0" smtClean="0"/>
              <a:t> </a:t>
            </a:r>
            <a:endParaRPr lang="es-ES" dirty="0" smtClean="0"/>
          </a:p>
          <a:p>
            <a:pPr>
              <a:buNone/>
            </a:pPr>
            <a:r>
              <a:rPr lang="es-ES" b="1" dirty="0" smtClean="0"/>
              <a:t>2ª.- </a:t>
            </a:r>
            <a:r>
              <a:rPr lang="es-ES" b="1" u="sng" dirty="0" smtClean="0"/>
              <a:t>DEMOSTRAR EN EL CURRÍCULUM QUE SE REUNE CON LAS EXIGENCIAS DEL PUESTO DE </a:t>
            </a:r>
            <a:r>
              <a:rPr lang="es-ES" b="1" u="sng" dirty="0" smtClean="0"/>
              <a:t>TRABAJO</a:t>
            </a:r>
            <a:r>
              <a:rPr lang="es-ES" dirty="0" smtClean="0"/>
              <a:t> </a:t>
            </a:r>
          </a:p>
          <a:p>
            <a:pPr>
              <a:buNone/>
            </a:pPr>
            <a:r>
              <a:rPr lang="es-ES" b="1" dirty="0" smtClean="0"/>
              <a:t>3ª</a:t>
            </a:r>
            <a:r>
              <a:rPr lang="es-ES" b="1" dirty="0" smtClean="0"/>
              <a:t>.- </a:t>
            </a:r>
            <a:r>
              <a:rPr lang="es-ES" b="1" u="sng" dirty="0" smtClean="0"/>
              <a:t>EL CURRÍCULUM SE DEBE ENVIAR SIEMPRE EN </a:t>
            </a:r>
            <a:r>
              <a:rPr lang="es-ES" b="1" u="sng" dirty="0" smtClean="0"/>
              <a:t>ORIGINAL</a:t>
            </a:r>
            <a:r>
              <a:rPr lang="es-ES" dirty="0" smtClean="0"/>
              <a:t>             </a:t>
            </a:r>
          </a:p>
          <a:p>
            <a:pPr>
              <a:buNone/>
            </a:pPr>
            <a:r>
              <a:rPr lang="es-ES" b="1" dirty="0" smtClean="0"/>
              <a:t>4ª</a:t>
            </a:r>
            <a:r>
              <a:rPr lang="es-ES" b="1" dirty="0" smtClean="0"/>
              <a:t>.- </a:t>
            </a:r>
            <a:r>
              <a:rPr lang="es-ES" b="1" u="sng" dirty="0" smtClean="0"/>
              <a:t>UN BUEN CURRÍCULUM DEBE ESTAR BIEN </a:t>
            </a:r>
            <a:r>
              <a:rPr lang="es-ES" b="1" u="sng" dirty="0" smtClean="0"/>
              <a:t>ESTRUCTURADO</a:t>
            </a:r>
          </a:p>
          <a:p>
            <a:pPr>
              <a:buNone/>
            </a:pPr>
            <a:r>
              <a:rPr lang="es-ES" b="1" dirty="0" smtClean="0"/>
              <a:t>5ª</a:t>
            </a:r>
            <a:r>
              <a:rPr lang="es-ES" b="1" dirty="0" smtClean="0"/>
              <a:t>.- </a:t>
            </a:r>
            <a:r>
              <a:rPr lang="es-ES" b="1" u="sng" dirty="0" smtClean="0"/>
              <a:t>ES CONVENIENTE FECHAR EL CURRÍCULUM</a:t>
            </a:r>
            <a:r>
              <a:rPr lang="es-ES" b="1" dirty="0" smtClean="0"/>
              <a:t>: </a:t>
            </a:r>
            <a:r>
              <a:rPr lang="es-ES" dirty="0" smtClean="0"/>
              <a:t>Un detalle que pasa desapercibido es la conveniencia de incluir la fecha en el CV, ya que le otorga una referencia en el tiempo, tratándose de la situación profesional en el momento y pudiendo lógicamente variar. Otro detalle es que </a:t>
            </a:r>
            <a:r>
              <a:rPr lang="es-ES" b="1" dirty="0" smtClean="0"/>
              <a:t>nunca se firme el currículum</a:t>
            </a:r>
            <a:r>
              <a:rPr lang="es-ES" dirty="0" smtClean="0"/>
              <a:t>, ya que este recurso queda incluido en la carta de presentación que se adjunta. Sólo si se entrega el CV en mano y sin carta, se puede optar por firmarlo.  </a:t>
            </a:r>
          </a:p>
          <a:p>
            <a:r>
              <a:rPr lang="es-ES" b="1" dirty="0" smtClean="0"/>
              <a:t>6ª.</a:t>
            </a:r>
            <a:r>
              <a:rPr lang="es-ES" dirty="0" smtClean="0"/>
              <a:t>- </a:t>
            </a:r>
            <a:r>
              <a:rPr lang="es-ES" b="1" u="sng" dirty="0" smtClean="0"/>
              <a:t>DESTACAR LAS CUALIDADES, PERO NUNCA MENTIR</a:t>
            </a:r>
            <a:r>
              <a:rPr lang="es-ES" dirty="0" smtClean="0"/>
              <a:t>. </a:t>
            </a:r>
          </a:p>
          <a:p>
            <a:endParaRPr lang="es-ES" dirty="0"/>
          </a:p>
        </p:txBody>
      </p:sp>
      <p:pic>
        <p:nvPicPr>
          <p:cNvPr id="4" name="3 Imagen" descr="clipbrd3.jpg"/>
          <p:cNvPicPr>
            <a:picLocks noChangeAspect="1"/>
          </p:cNvPicPr>
          <p:nvPr/>
        </p:nvPicPr>
        <p:blipFill>
          <a:blip r:embed="rId2" cstate="print"/>
          <a:stretch>
            <a:fillRect/>
          </a:stretch>
        </p:blipFill>
        <p:spPr>
          <a:xfrm>
            <a:off x="9581384" y="214290"/>
            <a:ext cx="1249590" cy="121444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58086" y="214290"/>
            <a:ext cx="10045541" cy="5911875"/>
          </a:xfrm>
        </p:spPr>
        <p:txBody>
          <a:bodyPr>
            <a:normAutofit fontScale="77500" lnSpcReduction="20000"/>
          </a:bodyPr>
          <a:lstStyle/>
          <a:p>
            <a:r>
              <a:rPr lang="es-AR" b="1" u="sng" dirty="0" smtClean="0"/>
              <a:t>Recordatorios importantes para la elaboración del CV</a:t>
            </a:r>
            <a:endParaRPr lang="es-ES" b="1" dirty="0" smtClean="0"/>
          </a:p>
          <a:p>
            <a:pPr lvl="0"/>
            <a:r>
              <a:rPr lang="es-AR" dirty="0" smtClean="0"/>
              <a:t>Hay que cuidar el estilo y evitar los errores de ortografía. </a:t>
            </a:r>
            <a:endParaRPr lang="es-ES" dirty="0" smtClean="0"/>
          </a:p>
          <a:p>
            <a:pPr lvl="0"/>
            <a:r>
              <a:rPr lang="es-AR" dirty="0" smtClean="0"/>
              <a:t>Debe ser claro, concreto y conciso. Facilitar la lectura en todo lo que se pueda. </a:t>
            </a:r>
            <a:endParaRPr lang="es-ES" dirty="0" smtClean="0"/>
          </a:p>
          <a:p>
            <a:pPr lvl="0"/>
            <a:r>
              <a:rPr lang="es-AR" dirty="0" smtClean="0"/>
              <a:t>No debe tener errores, ni correcciones. </a:t>
            </a:r>
            <a:endParaRPr lang="es-ES" dirty="0" smtClean="0"/>
          </a:p>
          <a:p>
            <a:pPr lvl="0"/>
            <a:r>
              <a:rPr lang="es-AR" dirty="0" smtClean="0"/>
              <a:t>Usar un vocabulario estándar sin palabras técnicas, pedantes ni rebuscadas, sin caer en el lenguaje coloquial.  </a:t>
            </a:r>
            <a:endParaRPr lang="es-ES" dirty="0" smtClean="0"/>
          </a:p>
          <a:p>
            <a:pPr lvl="0"/>
            <a:r>
              <a:rPr lang="es-AR" dirty="0" smtClean="0"/>
              <a:t>Espaciado y con amplios márgenes. Escribir en una sola cara por hoja. </a:t>
            </a:r>
            <a:endParaRPr lang="es-ES" dirty="0" smtClean="0"/>
          </a:p>
          <a:p>
            <a:pPr lvl="0"/>
            <a:r>
              <a:rPr lang="es-AR" dirty="0" smtClean="0"/>
              <a:t>Antes de mandarlo, conviene someterlo a una lectura crítica por parte de terceros. </a:t>
            </a:r>
            <a:endParaRPr lang="es-ES" dirty="0" smtClean="0"/>
          </a:p>
          <a:p>
            <a:pPr lvl="0"/>
            <a:r>
              <a:rPr lang="es-AR" dirty="0" smtClean="0"/>
              <a:t>Remarcar los titulares y aspectos más importantes e interesantes.</a:t>
            </a:r>
            <a:endParaRPr lang="es-ES" dirty="0" smtClean="0"/>
          </a:p>
          <a:p>
            <a:pPr lvl="0"/>
            <a:r>
              <a:rPr lang="es-AR" dirty="0" smtClean="0"/>
              <a:t>Cuidar todos los detalles: abreviaturas, fechas, etc. </a:t>
            </a:r>
            <a:endParaRPr lang="es-ES" dirty="0" smtClean="0"/>
          </a:p>
          <a:p>
            <a:pPr lvl="0"/>
            <a:r>
              <a:rPr lang="es-AR" dirty="0" smtClean="0"/>
              <a:t>Se debe cuidar la imagen: papel de calidad, caracteres apropiados al contenido, presentación airosa que facilite la lectura. </a:t>
            </a:r>
            <a:endParaRPr lang="es-ES" dirty="0" smtClean="0"/>
          </a:p>
          <a:p>
            <a:pPr lvl="0"/>
            <a:r>
              <a:rPr lang="es-AR" dirty="0" smtClean="0"/>
              <a:t>La fotografía adjunta tiene que ser reciente y de tamaño carné. Es preferible que sea color</a:t>
            </a:r>
            <a:endParaRPr lang="es-ES" dirty="0" smtClean="0"/>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58086" y="642918"/>
            <a:ext cx="10045541" cy="5483247"/>
          </a:xfrm>
        </p:spPr>
        <p:txBody>
          <a:bodyPr>
            <a:normAutofit fontScale="92500" lnSpcReduction="20000"/>
          </a:bodyPr>
          <a:lstStyle/>
          <a:p>
            <a:pPr lvl="0"/>
            <a:r>
              <a:rPr lang="es-AR" dirty="0" smtClean="0"/>
              <a:t>No escribir a mano, a menos que así lo exija la  empresa. Es preferible escrito en ordenador que mecanografiado.</a:t>
            </a:r>
            <a:endParaRPr lang="es-ES" dirty="0" smtClean="0"/>
          </a:p>
          <a:p>
            <a:pPr lvl="0"/>
            <a:r>
              <a:rPr lang="es-AR" dirty="0" smtClean="0"/>
              <a:t>Evitar las repeticiones excesivas. </a:t>
            </a:r>
            <a:endParaRPr lang="es-ES" dirty="0" smtClean="0"/>
          </a:p>
          <a:p>
            <a:pPr lvl="0"/>
            <a:r>
              <a:rPr lang="es-AR" dirty="0" smtClean="0"/>
              <a:t>Ser honesto. Mostrar las mejores habilidades y resaltar los logros. </a:t>
            </a:r>
            <a:endParaRPr lang="es-ES" dirty="0" smtClean="0"/>
          </a:p>
          <a:p>
            <a:pPr lvl="0"/>
            <a:r>
              <a:rPr lang="es-AR" dirty="0" smtClean="0"/>
              <a:t>Ser positivo. No hay porqué explicar fracasos. Vender lo mejor de si mismo. </a:t>
            </a:r>
            <a:endParaRPr lang="es-ES" dirty="0" smtClean="0"/>
          </a:p>
          <a:p>
            <a:pPr lvl="0"/>
            <a:r>
              <a:rPr lang="es-AR" dirty="0" smtClean="0"/>
              <a:t>Evitar los adornos y filigranas. No abusar de los colores. El </a:t>
            </a:r>
            <a:r>
              <a:rPr lang="es-AR" dirty="0" err="1" smtClean="0"/>
              <a:t>curriculum</a:t>
            </a:r>
            <a:r>
              <a:rPr lang="es-AR" dirty="0" smtClean="0"/>
              <a:t> debe transmitir profesionalidad.  </a:t>
            </a:r>
            <a:endParaRPr lang="es-ES" dirty="0" smtClean="0"/>
          </a:p>
          <a:p>
            <a:pPr lvl="0"/>
            <a:r>
              <a:rPr lang="es-AR" dirty="0" smtClean="0"/>
              <a:t>Evitar hablar de remuneraciones, objetivos económicos o sueldos en el CV. Ya habrá tiempo para eso. </a:t>
            </a:r>
            <a:endParaRPr lang="es-ES" dirty="0" smtClean="0"/>
          </a:p>
          <a:p>
            <a:pPr lvl="0"/>
            <a:r>
              <a:rPr lang="es-AR" dirty="0" smtClean="0"/>
              <a:t>Es preferible no dejar entrever ninguna militancia política, sindical o religiosa. </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58086" y="285728"/>
            <a:ext cx="10045541" cy="5840437"/>
          </a:xfrm>
        </p:spPr>
        <p:txBody>
          <a:bodyPr>
            <a:normAutofit fontScale="70000" lnSpcReduction="20000"/>
          </a:bodyPr>
          <a:lstStyle/>
          <a:p>
            <a:pPr>
              <a:buNone/>
            </a:pPr>
            <a:r>
              <a:rPr lang="es-ES" b="1" dirty="0" smtClean="0"/>
              <a:t>El </a:t>
            </a:r>
            <a:r>
              <a:rPr lang="es-ES" b="1" dirty="0" err="1" smtClean="0"/>
              <a:t>Videocurrículum</a:t>
            </a:r>
            <a:r>
              <a:rPr lang="es-ES" b="1" dirty="0" smtClean="0"/>
              <a:t/>
            </a:r>
            <a:br>
              <a:rPr lang="es-ES" b="1" dirty="0" smtClean="0"/>
            </a:br>
            <a:r>
              <a:rPr lang="es-ES" b="1" dirty="0" smtClean="0"/>
              <a:t>      </a:t>
            </a:r>
            <a:r>
              <a:rPr lang="es-ES" dirty="0" smtClean="0"/>
              <a:t>Internet está cada vez más presente en los procesos de selección de personal es indiscutible. Cada vez más empresas solicitan a sus aspirantes que posean amplios conocimientos de Internet y del mundo digital. En los últimos años ha surgido un nuevo modelo de </a:t>
            </a:r>
            <a:r>
              <a:rPr lang="es-ES" dirty="0" err="1" smtClean="0"/>
              <a:t>curriculum</a:t>
            </a:r>
            <a:r>
              <a:rPr lang="es-ES" dirty="0" smtClean="0"/>
              <a:t>, que aprovecha al máximo las capacidades que el mundo digital puede ofrecer: el </a:t>
            </a:r>
            <a:r>
              <a:rPr lang="es-ES" dirty="0" err="1" smtClean="0"/>
              <a:t>videocurrículum</a:t>
            </a:r>
            <a:r>
              <a:rPr lang="es-ES" dirty="0" smtClean="0"/>
              <a:t>. Es una presentación en video en la que el aspirante a un puesto hablar de si mismo, de sus aptitudes y sus habilidades, de sus logros y sus ambiciones. Es una especie de “video promocional”. </a:t>
            </a:r>
          </a:p>
          <a:p>
            <a:pPr>
              <a:buNone/>
            </a:pPr>
            <a:r>
              <a:rPr lang="es-ES" dirty="0" smtClean="0"/>
              <a:t>	</a:t>
            </a:r>
            <a:endParaRPr lang="es-ES" dirty="0" smtClean="0"/>
          </a:p>
          <a:p>
            <a:pPr>
              <a:buNone/>
            </a:pPr>
            <a:r>
              <a:rPr lang="es-ES" dirty="0" smtClean="0"/>
              <a:t>Actualmente</a:t>
            </a:r>
            <a:r>
              <a:rPr lang="es-ES" dirty="0" smtClean="0"/>
              <a:t>, hay varias empresas que se dedican a preparar </a:t>
            </a:r>
            <a:r>
              <a:rPr lang="es-ES" dirty="0" err="1" smtClean="0"/>
              <a:t>curriculum</a:t>
            </a:r>
            <a:r>
              <a:rPr lang="es-ES" dirty="0" smtClean="0"/>
              <a:t> en video de los aspirantes, que luego subirán a la red para que puedan acceder los encargados de la contratación de personal de las empresas. Por ejemplo, en EEUU es muy habitual que los buscadores de empleo ubiquen su </a:t>
            </a:r>
            <a:r>
              <a:rPr lang="es-ES" dirty="0" err="1" smtClean="0"/>
              <a:t>videocurrículum</a:t>
            </a:r>
            <a:r>
              <a:rPr lang="es-ES" dirty="0" smtClean="0"/>
              <a:t> en los sitios de difusión de videos (</a:t>
            </a:r>
            <a:r>
              <a:rPr lang="es-ES" dirty="0" err="1" smtClean="0"/>
              <a:t>You</a:t>
            </a:r>
            <a:r>
              <a:rPr lang="es-ES" dirty="0" smtClean="0"/>
              <a:t> </a:t>
            </a:r>
            <a:r>
              <a:rPr lang="es-ES" dirty="0" err="1" smtClean="0"/>
              <a:t>Tube</a:t>
            </a:r>
            <a:r>
              <a:rPr lang="es-ES" dirty="0" smtClean="0"/>
              <a:t>, Google Video, etc.). También este recurso se puede enviar directamente a la empresa para conseguir una entrevista personal. </a:t>
            </a:r>
          </a:p>
          <a:p>
            <a:pPr>
              <a:buNone/>
            </a:pPr>
            <a:r>
              <a:rPr lang="es-ES" dirty="0" smtClean="0"/>
              <a:t>      </a:t>
            </a:r>
          </a:p>
          <a:p>
            <a:pPr>
              <a:buNone/>
            </a:pPr>
            <a:r>
              <a:rPr lang="es-ES" dirty="0" smtClean="0"/>
              <a:t>Cualquiera </a:t>
            </a:r>
            <a:r>
              <a:rPr lang="es-ES" dirty="0" smtClean="0"/>
              <a:t>puede grabarse su propio </a:t>
            </a:r>
            <a:r>
              <a:rPr lang="es-ES" dirty="0" err="1" smtClean="0"/>
              <a:t>videocurrículum</a:t>
            </a:r>
            <a:r>
              <a:rPr lang="es-ES" dirty="0" smtClean="0"/>
              <a:t> en su casa. Sólo se necesita una cámara de video y un ordenador con conexión a Internet. </a:t>
            </a:r>
          </a:p>
          <a:p>
            <a:pPr>
              <a:buNone/>
            </a:pPr>
            <a:r>
              <a:rPr lang="es-ES" b="1" dirty="0" smtClean="0"/>
              <a:t> </a:t>
            </a:r>
            <a:endParaRPr lang="es-ES" dirty="0" smtClean="0"/>
          </a:p>
          <a:p>
            <a:endParaRPr lang="es-ES" dirty="0"/>
          </a:p>
        </p:txBody>
      </p:sp>
      <p:pic>
        <p:nvPicPr>
          <p:cNvPr id="4" name="3 Imagen" descr="clipbrd3.jpg"/>
          <p:cNvPicPr>
            <a:picLocks noChangeAspect="1"/>
          </p:cNvPicPr>
          <p:nvPr/>
        </p:nvPicPr>
        <p:blipFill>
          <a:blip r:embed="rId2" cstate="print"/>
          <a:stretch>
            <a:fillRect/>
          </a:stretch>
        </p:blipFill>
        <p:spPr>
          <a:xfrm>
            <a:off x="9509946" y="5286388"/>
            <a:ext cx="1214445" cy="1180289"/>
          </a:xfrm>
          <a:prstGeom prst="rect">
            <a:avLst/>
          </a:prstGeom>
        </p:spPr>
      </p:pic>
    </p:spTree>
  </p:cSld>
  <p:clrMapOvr>
    <a:masterClrMapping/>
  </p:clrMapOvr>
</p:sld>
</file>

<file path=ppt/theme/theme1.xml><?xml version="1.0" encoding="utf-8"?>
<a:theme xmlns:a="http://schemas.openxmlformats.org/drawingml/2006/main" name="Tema de Office">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674</Words>
  <Application>Microsoft Office PowerPoint</Application>
  <PresentationFormat>Personalizado</PresentationFormat>
  <Paragraphs>65</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Aspectos importantes del CV  El primer objetivo que se busca a la hora de preparar el CV es obtener una entrevista.   El Currículum Vitae cumple una triple función:  -Presentar el aspirante al futuro empleador.  -Concentrar la atención durante la primera entrevista sobre los aspectos más importantes de la personalidad y del recorrido académico y laboral.  -Después de la entrevista, recordar al  futuro empleador los datos que mejor hablan del interesado en conseguir el trabajo.  De los puntos fuertes de la biografía, el Curriculum Vitae debe resaltar los que están en perfecta adecuación con la función que desempeñará en la empresa, pero sin mentir. Esto significa que a lo mejor se debe modificar el currículum dependiendo del puesto de trabajo al que se presente.    </vt:lpstr>
      <vt:lpstr>C. Cronológico</vt:lpstr>
      <vt:lpstr>C. Funcional o Temático </vt:lpstr>
      <vt:lpstr>C. Combinado o Mixto</vt:lpstr>
      <vt:lpstr>¿Cuál conviene más? </vt:lpstr>
      <vt:lpstr>Diapositiva 6</vt:lpstr>
      <vt:lpstr>Diapositiva 7</vt:lpstr>
      <vt:lpstr>Diapositiva 8</vt:lpstr>
      <vt:lpstr>Diapositiva 9</vt:lpstr>
      <vt:lpstr>Diapositiva 10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Convencer Llamar la atención Seguridad y eficacia</dc:title>
  <dc:creator>jorge salas</dc:creator>
  <cp:lastModifiedBy>user</cp:lastModifiedBy>
  <cp:revision>3</cp:revision>
  <dcterms:created xsi:type="dcterms:W3CDTF">2021-08-01T04:13:06Z</dcterms:created>
  <dcterms:modified xsi:type="dcterms:W3CDTF">2022-05-08T05:37:09Z</dcterms:modified>
</cp:coreProperties>
</file>