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63" r:id="rId6"/>
    <p:sldId id="259" r:id="rId7"/>
    <p:sldId id="260" r:id="rId8"/>
    <p:sldId id="261" r:id="rId9"/>
    <p:sldId id="264" r:id="rId10"/>
    <p:sldId id="262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20" d="100"/>
          <a:sy n="120" d="100"/>
        </p:scale>
        <p:origin x="54" y="10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D7F3AE6-CDB2-4F57-897C-9D7FEF340E24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E1C494-495B-4075-BA10-B29BD7C41EB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142976" y="2743200"/>
            <a:ext cx="6929486" cy="2328874"/>
          </a:xfrm>
        </p:spPr>
        <p:txBody>
          <a:bodyPr>
            <a:normAutofit/>
          </a:bodyPr>
          <a:lstStyle/>
          <a:p>
            <a:endParaRPr lang="es-MX" sz="2000" dirty="0" smtClean="0">
              <a:latin typeface="Lucida Sans Unicode" pitchFamily="34" charset="0"/>
              <a:cs typeface="Lucida Sans Unicode" pitchFamily="34" charset="0"/>
            </a:endParaRPr>
          </a:p>
          <a:p>
            <a:r>
              <a:rPr lang="es-MX" sz="2000" dirty="0" smtClean="0">
                <a:latin typeface="Lucida Sans Unicode" pitchFamily="34" charset="0"/>
                <a:cs typeface="Lucida Sans Unicode" pitchFamily="34" charset="0"/>
              </a:rPr>
              <a:t>Espacio curricular: GEOGRAFÍA</a:t>
            </a:r>
          </a:p>
          <a:p>
            <a:r>
              <a:rPr lang="es-MX" sz="2000" dirty="0" smtClean="0">
                <a:latin typeface="Lucida Sans Unicode" pitchFamily="34" charset="0"/>
                <a:cs typeface="Lucida Sans Unicode" pitchFamily="34" charset="0"/>
              </a:rPr>
              <a:t>curso: 4° “B” NATURALES</a:t>
            </a:r>
          </a:p>
          <a:p>
            <a:r>
              <a:rPr lang="es-MX" sz="2000" dirty="0" smtClean="0">
                <a:latin typeface="Lucida Sans Unicode" pitchFamily="34" charset="0"/>
                <a:cs typeface="Lucida Sans Unicode" pitchFamily="34" charset="0"/>
              </a:rPr>
              <a:t>Profesora: diana García</a:t>
            </a:r>
            <a:endParaRPr lang="es-ES" sz="20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800" dirty="0" smtClean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es-MX" sz="48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es-MX" sz="4000" smtClean="0">
                <a:latin typeface="Lucida Sans Unicode" pitchFamily="34" charset="0"/>
                <a:cs typeface="Lucida Sans Unicode" pitchFamily="34" charset="0"/>
              </a:rPr>
              <a:t>Colegio SAN BERNARDO </a:t>
            </a:r>
            <a:r>
              <a:rPr lang="es-MX" sz="4000" dirty="0" smtClean="0">
                <a:latin typeface="Lucida Sans Unicode" pitchFamily="34" charset="0"/>
                <a:cs typeface="Lucida Sans Unicode" pitchFamily="34" charset="0"/>
              </a:rPr>
              <a:t>Secundario Básico y Orientado</a:t>
            </a:r>
            <a:endParaRPr lang="es-ES" sz="4000" dirty="0">
              <a:latin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48" y="2428868"/>
            <a:ext cx="1112863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Nuevos Estados</a:t>
            </a:r>
            <a:endParaRPr lang="es-ES" b="1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MX" dirty="0" smtClean="0"/>
              <a:t>Confederación de Estados Independientes (</a:t>
            </a:r>
            <a:r>
              <a:rPr lang="es-MX" b="1" dirty="0" smtClean="0"/>
              <a:t>CEI</a:t>
            </a:r>
            <a:r>
              <a:rPr lang="es-MX" dirty="0" smtClean="0"/>
              <a:t>): mayoría de ex repúblicas soviéticas.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/>
              <a:t>En Europa los países que estaban bajo la órbita soviética también experimentaron cambios territoriales.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/>
              <a:t>En 1989 la </a:t>
            </a:r>
            <a:r>
              <a:rPr lang="es-MX" b="1" dirty="0" smtClean="0"/>
              <a:t>Caída del Muro de Berlín</a:t>
            </a:r>
            <a:r>
              <a:rPr lang="es-MX" dirty="0" smtClean="0"/>
              <a:t>  y la unificación de la Alemania Occidental y Alemania Oriental.</a:t>
            </a:r>
            <a:endParaRPr lang="es-E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MX" dirty="0" smtClean="0"/>
              <a:t>Checoslovaquia se dividió en República Checa y Eslovaquia.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/>
              <a:t>En otros casos enfrentamientos cruentos llevaron a enfrentamientos de diferentes grupos étnicos como ocurrió con la desintegración de Yugoslavia.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Países que se conformaron luego de la desintegración de Yugoslavia</a:t>
            </a:r>
            <a:endParaRPr lang="es-ES" sz="2800" b="1" dirty="0"/>
          </a:p>
        </p:txBody>
      </p:sp>
      <p:pic>
        <p:nvPicPr>
          <p:cNvPr id="7" name="6 Marcador de contenido" descr="yugoslavia-paises-actuales-e1409663052850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88073" y="1527175"/>
            <a:ext cx="5531342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smtClean="0">
                <a:latin typeface="Lucida Sans" pitchFamily="34" charset="0"/>
              </a:rPr>
              <a:t>ETAPA DEL MUNDO BIPOLAR</a:t>
            </a:r>
            <a:endParaRPr lang="es-ES" b="1" dirty="0">
              <a:latin typeface="Lucida Sans" pitchFamily="34" charset="0"/>
            </a:endParaRPr>
          </a:p>
        </p:txBody>
      </p:sp>
      <p:pic>
        <p:nvPicPr>
          <p:cNvPr id="1026" name="Picture 2" descr="D:\Documents\actividades de 1 basico\Bipolarizac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714620"/>
            <a:ext cx="5347440" cy="35471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r>
              <a:rPr lang="es-MX" sz="3200" b="1" dirty="0" smtClean="0"/>
              <a:t>FINALIZADA LA SEGUNDA GUERRA MUNDIAL</a:t>
            </a:r>
            <a:endParaRPr lang="es-ES" sz="32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s-MX" sz="2400" dirty="0" smtClean="0"/>
              <a:t>Dos vencedores: Estados Unidos y la Unión Soviética.</a:t>
            </a:r>
          </a:p>
          <a:p>
            <a:pPr marL="514350" indent="-514350"/>
            <a:r>
              <a:rPr lang="es-MX" sz="2400" dirty="0" smtClean="0"/>
              <a:t>Polos de liderazgo mundial opuestos.</a:t>
            </a:r>
          </a:p>
          <a:p>
            <a:pPr marL="514350" indent="-514350"/>
            <a:r>
              <a:rPr lang="es-MX" sz="2400" dirty="0" smtClean="0"/>
              <a:t>Representaron modelos sociales y económicos muy diferentes entre sí.</a:t>
            </a:r>
          </a:p>
          <a:p>
            <a:pPr marL="514350" indent="-514350" algn="ctr"/>
            <a:r>
              <a:rPr lang="es-MX" sz="2400" dirty="0" smtClean="0"/>
              <a:t>Nunca fueron a una guerra </a:t>
            </a:r>
            <a:r>
              <a:rPr lang="es-MX" sz="2400" dirty="0" smtClean="0"/>
              <a:t>directa. Se </a:t>
            </a:r>
            <a:r>
              <a:rPr lang="es-MX" sz="2400" dirty="0" smtClean="0"/>
              <a:t>desarrollo un guerra armamentista que coloco al mundo en estado de tensión constante.</a:t>
            </a:r>
          </a:p>
          <a:p>
            <a:pPr marL="514350" indent="-514350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</a:rPr>
              <a:t>Esta etapa de desarrollo entre 1945 y </a:t>
            </a:r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</a:rPr>
              <a:t>1990 </a:t>
            </a:r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</a:rPr>
              <a:t>se la conoce como GUERRA FRÍA.</a:t>
            </a:r>
          </a:p>
          <a:p>
            <a:pPr marL="514350" indent="-514350"/>
            <a:r>
              <a:rPr lang="es-MX" sz="2400" dirty="0" smtClean="0"/>
              <a:t>La cual se hizo extensiva la mundo entero.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3600" dirty="0" smtClean="0"/>
              <a:t>Estados Unidos </a:t>
            </a:r>
            <a:endParaRPr lang="es-ES" sz="3600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MX" sz="3600" dirty="0" smtClean="0"/>
              <a:t>Unión Soviética</a:t>
            </a:r>
            <a:endParaRPr lang="es-ES" sz="36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Capitalista.</a:t>
            </a:r>
          </a:p>
          <a:p>
            <a:r>
              <a:rPr lang="es-MX" dirty="0" smtClean="0"/>
              <a:t>Desarrollo económico se sustentaba en la libre demanda de los mercados y el juego de la oferta y demanda.</a:t>
            </a:r>
          </a:p>
          <a:p>
            <a:r>
              <a:rPr lang="es-MX" dirty="0" smtClean="0"/>
              <a:t>Libertades individuales, competencia libre entre los empresarios.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Socialista- comunista.</a:t>
            </a:r>
          </a:p>
          <a:p>
            <a:r>
              <a:rPr lang="es-MX" dirty="0" smtClean="0"/>
              <a:t>El Estado debe ser quién garantiza la distribución equitativa de la riqueza para evitar las desigualdades económicas generales de la propiedad privada.</a:t>
            </a:r>
          </a:p>
          <a:p>
            <a:r>
              <a:rPr lang="es-MX" dirty="0" smtClean="0"/>
              <a:t>Interviene además en la planificación y distribución de bienes.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Polarizo dos modelos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Mapa: mundo bipolar</a:t>
            </a:r>
            <a:endParaRPr lang="es-ES" dirty="0"/>
          </a:p>
        </p:txBody>
      </p:sp>
      <p:pic>
        <p:nvPicPr>
          <p:cNvPr id="9" name="8 Marcador de contenido" descr="descarga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9013" y="1500174"/>
            <a:ext cx="8451739" cy="4714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107154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 smtClean="0"/>
              <a:t>Ambos ejercían dominación sobre los otros Estados.</a:t>
            </a:r>
            <a:endParaRPr lang="es-ES" b="1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u="sng" dirty="0" smtClean="0"/>
              <a:t>Bloque Occidental</a:t>
            </a:r>
          </a:p>
          <a:p>
            <a:r>
              <a:rPr lang="es-MX" dirty="0" smtClean="0"/>
              <a:t>Reino Unido, Francia, Italia, España </a:t>
            </a:r>
          </a:p>
          <a:p>
            <a:r>
              <a:rPr lang="es-MX" dirty="0" smtClean="0"/>
              <a:t>(políticas norteamericanas)</a:t>
            </a:r>
          </a:p>
          <a:p>
            <a:r>
              <a:rPr lang="es-MX" dirty="0" smtClean="0"/>
              <a:t>El Continente Americano influenciado casi en su totalidad, excepto Cuba.</a:t>
            </a:r>
          </a:p>
          <a:p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u="sng" dirty="0" smtClean="0"/>
              <a:t>Bloque Oriental</a:t>
            </a:r>
          </a:p>
          <a:p>
            <a:r>
              <a:rPr lang="es-MX" dirty="0" smtClean="0"/>
              <a:t>Polonia, Rumania, Hungría.</a:t>
            </a:r>
          </a:p>
          <a:p>
            <a:r>
              <a:rPr lang="es-MX" dirty="0" smtClean="0"/>
              <a:t>(bajo tutela socialista)</a:t>
            </a:r>
          </a:p>
          <a:p>
            <a:pPr>
              <a:buNone/>
            </a:pPr>
            <a:endParaRPr lang="es-MX" i="1" dirty="0" smtClean="0"/>
          </a:p>
          <a:p>
            <a:pPr algn="ctr">
              <a:buNone/>
            </a:pPr>
            <a:r>
              <a:rPr lang="es-MX" i="1" dirty="0" smtClean="0"/>
              <a:t>“En algunas partes de Asia la influencia socialista provocó la intervención de Estados Unidos . Allí la Guerra Fría condujo a enfrentamientos bélicos en Corea, Vietnam y Afganistán”.</a:t>
            </a: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El mundo post URSS</a:t>
            </a:r>
            <a:endParaRPr lang="es-ES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Desde 1922 la Unión Soviética ejerció influencia sobre varios países de Europa del este: Rumania, Bulgaria, Checoslovaquia (Estados satélites)</a:t>
            </a:r>
          </a:p>
          <a:p>
            <a:r>
              <a:rPr lang="es-MX" dirty="0" smtClean="0"/>
              <a:t>O impuso un ocupación militar sobre otros países  como Alemania Oriental y Repúblicas Bálticas: Letonia, Estonia, Lituania)</a:t>
            </a:r>
          </a:p>
          <a:p>
            <a:r>
              <a:rPr lang="es-MX" dirty="0" smtClean="0"/>
              <a:t>Provocando levantamiento y descontento populares como  la Primavera de Praga.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Desde 1985: Reformas políticas y económicas: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Los mercados comenzaron a abrirse al juego del libre mercado, para aumentar la producción.</a:t>
            </a:r>
          </a:p>
          <a:p>
            <a:r>
              <a:rPr lang="es-MX" dirty="0" smtClean="0"/>
              <a:t>Cambios impuestos por </a:t>
            </a:r>
            <a:r>
              <a:rPr lang="es-MX" dirty="0" err="1" smtClean="0"/>
              <a:t>Mijail</a:t>
            </a:r>
            <a:r>
              <a:rPr lang="es-MX" dirty="0" smtClean="0"/>
              <a:t> Gorbachov cuyo plan de reforma se define en los términos de la Perestroika y </a:t>
            </a:r>
            <a:r>
              <a:rPr lang="es-MX" dirty="0" err="1" smtClean="0"/>
              <a:t>Glasnot</a:t>
            </a:r>
            <a:r>
              <a:rPr lang="es-MX" dirty="0" smtClean="0"/>
              <a:t>.</a:t>
            </a:r>
          </a:p>
          <a:p>
            <a:r>
              <a:rPr lang="es-MX" dirty="0" smtClean="0"/>
              <a:t>Sin </a:t>
            </a:r>
            <a:r>
              <a:rPr lang="es-MX" dirty="0" smtClean="0"/>
              <a:t>que ésta fuera la intensión, éste proceso llevo a la desintegración de la URSS en 1991.</a:t>
            </a:r>
          </a:p>
          <a:p>
            <a:r>
              <a:rPr lang="es-MX" dirty="0" smtClean="0"/>
              <a:t>Debilitando el poder e influencia socialista poniéndole fin a la bipolaridad del mundo.</a:t>
            </a:r>
          </a:p>
          <a:p>
            <a:r>
              <a:rPr lang="es-MX" dirty="0" smtClean="0"/>
              <a:t>Dejando libre el camino la Bloque Occidental, el Mundo Capitalista, liderado por Estados Unidos.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derrumbe-del-socialismo-y-post-guerra-fra-13-638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642910" y="357166"/>
            <a:ext cx="7882510" cy="59198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</TotalTime>
  <Words>487</Words>
  <Application>Microsoft Office PowerPoint</Application>
  <PresentationFormat>Presentación en pantalla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Civil</vt:lpstr>
      <vt:lpstr> Colegio SAN BERNARDO Secundario Básico y Orientado</vt:lpstr>
      <vt:lpstr>ETAPA DEL MUNDO BIPOLAR</vt:lpstr>
      <vt:lpstr>FINALIZADA LA SEGUNDA GUERRA MUNDIAL</vt:lpstr>
      <vt:lpstr>Polarizo dos modelos</vt:lpstr>
      <vt:lpstr>Mapa: mundo bipolar</vt:lpstr>
      <vt:lpstr>      Ambos ejercían dominación sobre los otros Estados.</vt:lpstr>
      <vt:lpstr>El mundo post URSS</vt:lpstr>
      <vt:lpstr>Desde 1985: Reformas políticas y económicas:</vt:lpstr>
      <vt:lpstr>Diapositiva 9</vt:lpstr>
      <vt:lpstr>Nuevos Estados</vt:lpstr>
      <vt:lpstr>Países que se conformaron luego de la desintegración de Yugoslavia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20</cp:revision>
  <dcterms:created xsi:type="dcterms:W3CDTF">2020-05-27T22:06:44Z</dcterms:created>
  <dcterms:modified xsi:type="dcterms:W3CDTF">2022-05-06T08:42:37Z</dcterms:modified>
</cp:coreProperties>
</file>