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5E0B-17C9-4A04-81B2-230CB2026B2A}" type="datetimeFigureOut">
              <a:rPr lang="es-ES" smtClean="0"/>
              <a:t>09/05/2022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47751-D7B0-4954-8A18-498D78B2576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LEG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2664296" cy="26642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Bahnschrift Condensed" pitchFamily="34" charset="0"/>
              </a:rPr>
              <a:t>ALIMENTACION SALUDABLE Y CONCIENTE EN LA FAMILIA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Bahnschrift Condense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752600"/>
          </a:xfrm>
        </p:spPr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LIC. EN NUTRICION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SILVINA ORTEGA CARTA</a:t>
            </a:r>
          </a:p>
          <a:p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M.P 217</a:t>
            </a:r>
            <a:endParaRPr lang="es-ES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olegio Scalabrini – Los beneficios de una Merienda Salud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2493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PLANIFICACION SEMANAL 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268760"/>
          <a:ext cx="8568951" cy="5204351"/>
        </p:xfrm>
        <a:graphic>
          <a:graphicData uri="http://schemas.openxmlformats.org/drawingml/2006/table">
            <a:tbl>
              <a:tblPr/>
              <a:tblGrid>
                <a:gridCol w="738702"/>
                <a:gridCol w="1354288"/>
                <a:gridCol w="1305043"/>
                <a:gridCol w="1883692"/>
                <a:gridCol w="1378911"/>
                <a:gridCol w="1908315"/>
              </a:tblGrid>
              <a:tr h="34107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OPCION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LUNES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MARTES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MIERCOLES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JUEVES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VIERNES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009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BIZCOCHUELO CASERO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SANWICH SALUDABLE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YOGURT CON GRANOLA/ FRUTA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FRUTA EN TROZOS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LIBRE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(REPETIR DE LA SEMANA)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64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GALLETAS CASERAS 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RAPIDITA CON QUESO Y JAMON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ARROZ CON LECHE, MIEL O CANELA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BROCHETTE DE FRUTAS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LIBRE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(REPETIR DE LA SEMANA)</a:t>
                      </a: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4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CEREALES (ALMOHADITAS, GRANOLA, QUINOA INFLADA)/</a:t>
                      </a:r>
                    </a:p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FRUTOS </a:t>
                      </a: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SECOS (NUECES, ALMENDRAS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</a:p>
                    <a:p>
                      <a:pPr algn="ct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PASAS)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CUBITOS DE QUESO, TOMATE Y HUEVO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HUEVO DURO +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BARRITA DE CEREAL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PANCAKE O TORTITA DE AVENA (C/ FRUTA Y MIEL) </a:t>
                      </a:r>
                    </a:p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LIBRE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(REPETIR DE LA SEMANA)</a:t>
                      </a:r>
                      <a:endParaRPr lang="es-ES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078"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1078"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 ACOMPAÑA CON BOTELLA DE AGUA PREFERENTEMENTE O LIMONADA CASERA/ EVITAR JUGUITOS AZUCARADOS Y/O GASEOSAS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¿Cómo influye la familia en la alimentación?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La</a:t>
            </a:r>
            <a:r>
              <a:rPr lang="es-ES" u="sng" dirty="0">
                <a:solidFill>
                  <a:srgbClr val="FF0000"/>
                </a:solidFill>
              </a:rPr>
              <a:t> </a:t>
            </a:r>
            <a:r>
              <a:rPr lang="es-ES" b="1" u="sng" dirty="0">
                <a:solidFill>
                  <a:srgbClr val="FF0000"/>
                </a:solidFill>
              </a:rPr>
              <a:t>familia</a:t>
            </a:r>
            <a:r>
              <a:rPr lang="es-ES" dirty="0"/>
              <a:t> se encuentra entre las influencias más importantes en la adquisición de hábitos alimentarios saludables y el estado del peso de niños pequeños</a:t>
            </a:r>
            <a:r>
              <a:rPr lang="es-ES" dirty="0" smtClean="0"/>
              <a:t>.</a:t>
            </a:r>
          </a:p>
          <a:p>
            <a:r>
              <a:rPr lang="es-ES" dirty="0"/>
              <a:t>En </a:t>
            </a:r>
            <a:r>
              <a:rPr lang="es-ES" dirty="0" smtClean="0"/>
              <a:t>la familia </a:t>
            </a:r>
            <a:r>
              <a:rPr lang="es-ES" dirty="0"/>
              <a:t>se establecen, promueven y consolidan muchos de los hábitos, valores, creencias, estilos de </a:t>
            </a:r>
            <a:r>
              <a:rPr lang="es-ES" b="1" dirty="0"/>
              <a:t>vida</a:t>
            </a:r>
            <a:r>
              <a:rPr lang="es-ES" dirty="0"/>
              <a:t>, etc., que durante la </a:t>
            </a:r>
            <a:r>
              <a:rPr lang="es-ES" b="1" dirty="0"/>
              <a:t>vida</a:t>
            </a:r>
            <a:r>
              <a:rPr lang="es-ES" dirty="0"/>
              <a:t> adulta de la persona estarán, en mayor o menor medida, presentes. </a:t>
            </a:r>
          </a:p>
          <a:p>
            <a:endParaRPr lang="es-ES" dirty="0"/>
          </a:p>
        </p:txBody>
      </p:sp>
      <p:pic>
        <p:nvPicPr>
          <p:cNvPr id="4" name="Picture 2" descr="Lectura Mi Fami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229200"/>
            <a:ext cx="3157273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HABITOS ALIMENTARIOS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>
                <a:latin typeface="Calibri" pitchFamily="34" charset="0"/>
                <a:cs typeface="Calibri" pitchFamily="34" charset="0"/>
              </a:rPr>
              <a:t>Habito </a:t>
            </a:r>
            <a:r>
              <a:rPr lang="es-ES" dirty="0">
                <a:latin typeface="Calibri" pitchFamily="34" charset="0"/>
                <a:cs typeface="Calibri" pitchFamily="34" charset="0"/>
              </a:rPr>
              <a:t>significa costumbre, es decir, comportamiento repetitivo o habitual. Los hábitos alimenticios son las tendencias a elegir y consumir determinados alimentos y no otros. Los hábitos no son innatos y se van formando a lo largo de la vida. </a:t>
            </a:r>
            <a:r>
              <a:rPr lang="es-ES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La característica de los hábitos alimentarios es que la mayoría de ellos se adquieren durante la infancia, durante los primeros años de vida, consolidándose después durante la </a:t>
            </a:r>
            <a:r>
              <a:rPr lang="es-ES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adolescencia.</a:t>
            </a:r>
            <a:endParaRPr lang="es-ES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FACTORES INFLUYENTES EN LOS HABITOS ALIMENTARIOS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u="sng" dirty="0"/>
              <a:t>Los factores económicos</a:t>
            </a:r>
            <a:r>
              <a:rPr lang="es-ES" dirty="0"/>
              <a:t>, es decir, la disponibilidad de dinero para adquirir </a:t>
            </a:r>
            <a:r>
              <a:rPr lang="es-ES" dirty="0" smtClean="0"/>
              <a:t>alimentos.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u="sng" dirty="0" smtClean="0"/>
              <a:t>Los </a:t>
            </a:r>
            <a:r>
              <a:rPr lang="es-ES" u="sng" dirty="0"/>
              <a:t>factores geográficos</a:t>
            </a:r>
            <a:r>
              <a:rPr lang="es-ES" dirty="0"/>
              <a:t>, con mayor disponibilidad de alimentos frescos en el medio rural.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F</a:t>
            </a:r>
            <a:r>
              <a:rPr lang="es-ES" dirty="0" smtClean="0"/>
              <a:t>orma </a:t>
            </a:r>
            <a:r>
              <a:rPr lang="es-ES" dirty="0"/>
              <a:t>de vida, con o sin disponibilidad de tiempo para preparar las </a:t>
            </a:r>
            <a:r>
              <a:rPr lang="es-ES" dirty="0" smtClean="0"/>
              <a:t>comida, horarios </a:t>
            </a:r>
            <a:r>
              <a:rPr lang="es-ES" dirty="0"/>
              <a:t>de trabajo o de </a:t>
            </a:r>
            <a:r>
              <a:rPr lang="es-ES" dirty="0" smtClean="0"/>
              <a:t>clases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T</a:t>
            </a:r>
            <a:r>
              <a:rPr lang="es-ES" dirty="0" smtClean="0"/>
              <a:t>radiciones ancestrales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Influencia de </a:t>
            </a:r>
            <a:r>
              <a:rPr lang="es-ES" dirty="0"/>
              <a:t>la publicidad de </a:t>
            </a:r>
            <a:r>
              <a:rPr lang="es-ES" dirty="0" smtClean="0"/>
              <a:t>alimentos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F</a:t>
            </a:r>
            <a:r>
              <a:rPr lang="es-ES" dirty="0" smtClean="0"/>
              <a:t>actores </a:t>
            </a:r>
            <a:r>
              <a:rPr lang="es-ES" dirty="0"/>
              <a:t>religiosos. 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solidFill>
                  <a:srgbClr val="FF0000"/>
                </a:solidFill>
              </a:rPr>
              <a:t>M</a:t>
            </a:r>
            <a:r>
              <a:rPr lang="es-ES" dirty="0" smtClean="0">
                <a:solidFill>
                  <a:srgbClr val="FF0000"/>
                </a:solidFill>
              </a:rPr>
              <a:t>edio familiar, SIENDO EL MAS IMPORTANTE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COMER EN FAMILIA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pPr algn="just" fontAlgn="base"/>
            <a:r>
              <a:rPr lang="es-ES" sz="2400" dirty="0"/>
              <a:t>Comer en familia es una costumbre agradable tanto para los padres como para los hijos. A los niños les agrada </a:t>
            </a:r>
            <a:r>
              <a:rPr lang="es-ES" sz="2400" dirty="0" smtClean="0"/>
              <a:t>las </a:t>
            </a:r>
            <a:r>
              <a:rPr lang="es-ES" sz="2400" dirty="0"/>
              <a:t>comidas en familia, y los padres tienen la oportunidad de ponerse al día con sus hijos. Los niños que participan en comidas en familia con regularidad presentan estas características:</a:t>
            </a:r>
          </a:p>
          <a:p>
            <a:pPr lvl="0" algn="just" fontAlgn="base"/>
            <a:r>
              <a:rPr lang="es-ES" sz="2400" dirty="0">
                <a:solidFill>
                  <a:srgbClr val="FF0000"/>
                </a:solidFill>
              </a:rPr>
              <a:t>es más probable que coman frutas, vegetales y cereales</a:t>
            </a:r>
          </a:p>
          <a:p>
            <a:pPr lvl="0" algn="just" fontAlgn="base"/>
            <a:r>
              <a:rPr lang="es-ES" sz="2400" dirty="0">
                <a:solidFill>
                  <a:srgbClr val="FF0000"/>
                </a:solidFill>
              </a:rPr>
              <a:t>es menos probable que coman refrigerios poco saludables</a:t>
            </a:r>
          </a:p>
          <a:p>
            <a:pPr lvl="0" algn="just" fontAlgn="base"/>
            <a:r>
              <a:rPr lang="es-ES" sz="2400" dirty="0">
                <a:solidFill>
                  <a:srgbClr val="FF0000"/>
                </a:solidFill>
              </a:rPr>
              <a:t>es menos probable que fumen, usen marihuana o beban alcohol</a:t>
            </a:r>
          </a:p>
          <a:p>
            <a:pPr fontAlgn="base"/>
            <a:r>
              <a:rPr lang="es-ES" sz="2400" dirty="0"/>
              <a:t>Por otra parte, las comidas en familia ofrecen la oportunidad de presentarle al niño nuevos alimentos y de que usted dé el ejemplo llevando una dieta saludable</a:t>
            </a:r>
            <a:r>
              <a:rPr lang="es-ES" sz="2400" dirty="0" smtClean="0"/>
              <a:t>.</a:t>
            </a:r>
          </a:p>
          <a:p>
            <a:pPr fontAlgn="base"/>
            <a:r>
              <a:rPr lang="es-ES" sz="2400" dirty="0"/>
              <a:t>Esfuércese por servir alimentos nutritivos y por establecer un horario en el cual todos estén presentes.</a:t>
            </a:r>
          </a:p>
          <a:p>
            <a:endParaRPr lang="es-E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ABASTECERSE DE ALIMENTOS SALUDABLES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ES" dirty="0"/>
              <a:t>Los niños, en especial los más pequeños, </a:t>
            </a:r>
            <a:r>
              <a:rPr lang="es-ES" dirty="0" smtClean="0"/>
              <a:t>comen  sobre </a:t>
            </a:r>
            <a:r>
              <a:rPr lang="es-ES" dirty="0"/>
              <a:t>todo lo que está disponible en la casa. Por eso, es importante controlar las provisiones: los alimentos que sirve en las comidas y los que tiene a mano para refrigerios.</a:t>
            </a:r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SUGERENCIAS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074" name="Picture 2" descr="Alimentos construct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688947"/>
            <a:ext cx="2088232" cy="116905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184576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es-ES" b="1" dirty="0"/>
              <a:t>Incluya frutas y verduras en la rutina diaria,</a:t>
            </a:r>
            <a:r>
              <a:rPr lang="es-ES" dirty="0"/>
              <a:t> tratando de servir un mínimo de cinco porciones diarias. Asegúrese de servir frutas y verduras en todas las comidas.</a:t>
            </a:r>
          </a:p>
          <a:p>
            <a:pPr lvl="0" fontAlgn="base"/>
            <a:r>
              <a:rPr lang="es-ES" b="1" dirty="0"/>
              <a:t>Facilite que el niño elija refrigerios saludables,</a:t>
            </a:r>
            <a:r>
              <a:rPr lang="es-ES" dirty="0"/>
              <a:t> teniendo a mano frutas y verduras listas para comer. Otros refrigerios saludables son el yogur, los </a:t>
            </a:r>
            <a:r>
              <a:rPr lang="es-ES" dirty="0" smtClean="0"/>
              <a:t>huevos duros, bizcochuelos y </a:t>
            </a:r>
            <a:r>
              <a:rPr lang="es-ES" dirty="0"/>
              <a:t>las galletas </a:t>
            </a:r>
            <a:r>
              <a:rPr lang="es-ES" dirty="0" smtClean="0"/>
              <a:t>caseras.</a:t>
            </a:r>
            <a:endParaRPr lang="es-ES" dirty="0"/>
          </a:p>
          <a:p>
            <a:pPr lvl="0" fontAlgn="base"/>
            <a:r>
              <a:rPr lang="es-ES" b="1" dirty="0"/>
              <a:t>Sirva carnes desgrasadas y otras buenas fuentes de proteína,</a:t>
            </a:r>
            <a:r>
              <a:rPr lang="es-ES" dirty="0"/>
              <a:t> como el pescado, los huevos y las frutas secas.</a:t>
            </a:r>
          </a:p>
          <a:p>
            <a:pPr lvl="0" fontAlgn="base"/>
            <a:r>
              <a:rPr lang="es-ES" b="1" dirty="0"/>
              <a:t>Compre panes integrales y cereales,</a:t>
            </a:r>
            <a:r>
              <a:rPr lang="es-ES" dirty="0"/>
              <a:t> para que el niño ingiera más fibra.</a:t>
            </a:r>
          </a:p>
          <a:p>
            <a:pPr lvl="0" fontAlgn="base"/>
            <a:r>
              <a:rPr lang="es-ES" b="1" dirty="0"/>
              <a:t>Limite el consumo de la grasa,</a:t>
            </a:r>
            <a:r>
              <a:rPr lang="es-ES" dirty="0"/>
              <a:t> evitando las comidas fritas y cocinando los alimentos en el horno, en la parrilla o al vapor. Elija productos lácteos de bajo contenido graso o descremados.</a:t>
            </a:r>
          </a:p>
          <a:p>
            <a:pPr lvl="0" fontAlgn="base"/>
            <a:r>
              <a:rPr lang="es-ES" b="1" dirty="0"/>
              <a:t>Limite las comidas en restaurantes rápidos y los refrigerios poco nutritivos,</a:t>
            </a:r>
            <a:r>
              <a:rPr lang="es-ES" dirty="0"/>
              <a:t> como las papas fritas y los dulces. No los elimine por completo de su casa, pero ofrézcalos “de vez en cuando” para que el niño no se sienta privado por completo de ellos.</a:t>
            </a:r>
          </a:p>
          <a:p>
            <a:pPr lvl="0" fontAlgn="base"/>
            <a:r>
              <a:rPr lang="es-ES" b="1" dirty="0"/>
              <a:t>Limite las bebidas dulces,</a:t>
            </a:r>
            <a:r>
              <a:rPr lang="es-ES" dirty="0"/>
              <a:t> como las gaseosas y las bebidas con sabor a fruta. En cambio, sirva </a:t>
            </a:r>
            <a:r>
              <a:rPr lang="es-ES" dirty="0" smtClean="0"/>
              <a:t>agua y limonadas caseras.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es niños tomados de la mano de personaje de dibujos animados dibujados a mano estilo doodle aislado vector gratui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48557"/>
            <a:ext cx="3264297" cy="180944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SUGERENCIAS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 fontScale="70000" lnSpcReduction="20000"/>
          </a:bodyPr>
          <a:lstStyle/>
          <a:p>
            <a:pPr lvl="0" algn="just" fontAlgn="base"/>
            <a:r>
              <a:rPr lang="es-ES" sz="3400" b="1" dirty="0"/>
              <a:t>Establezca un horario para las comidas y los refrigerios.</a:t>
            </a:r>
            <a:r>
              <a:rPr lang="es-ES" sz="3400" dirty="0"/>
              <a:t> </a:t>
            </a:r>
          </a:p>
          <a:p>
            <a:pPr lvl="0" fontAlgn="base"/>
            <a:r>
              <a:rPr lang="es-ES" sz="3400" b="1" dirty="0"/>
              <a:t>No obligue el niño a comer toda la comida en el plato.</a:t>
            </a:r>
            <a:r>
              <a:rPr lang="es-ES" sz="3400" dirty="0"/>
              <a:t> Eso les enseña a seguir comiendo aunque se sientan satisfechos.</a:t>
            </a:r>
          </a:p>
          <a:p>
            <a:pPr lvl="0" fontAlgn="base"/>
            <a:r>
              <a:rPr lang="es-ES" sz="3400" b="1" dirty="0"/>
              <a:t>No soborne o recompense a los niños con la comida.</a:t>
            </a:r>
            <a:r>
              <a:rPr lang="es-ES" sz="3400" dirty="0"/>
              <a:t> Evite usar el postre como recompensa por haber terminado la comida</a:t>
            </a:r>
            <a:r>
              <a:rPr lang="es-ES" sz="3400" dirty="0" smtClean="0"/>
              <a:t>.</a:t>
            </a:r>
          </a:p>
          <a:p>
            <a:pPr algn="just" fontAlgn="base"/>
            <a:r>
              <a:rPr lang="es-ES" sz="3400" b="1" dirty="0"/>
              <a:t>Involucre a los niños: </a:t>
            </a:r>
            <a:r>
              <a:rPr lang="es-ES" sz="3400" dirty="0"/>
              <a:t>A la mayoría de los niños les agrada participar en la selección de los alimentos que se sirven en las comidas. Converse con ellos sobre las diferentes opciones y la planificación de una comida equilibrada. Algunos niños quizá deseen ayudar en la compra y en la preparación de los alimentos. En el supermercado, enseñe a los niños a leer las etiquetas para que comiencen a aprender sobre los valores nutritivos</a:t>
            </a:r>
            <a:r>
              <a:rPr lang="es-ES" sz="3400" dirty="0" smtClean="0"/>
              <a:t>. </a:t>
            </a:r>
            <a:r>
              <a:rPr lang="es-ES" sz="3400" dirty="0"/>
              <a:t>En la cocina, asígnele a su hijo tareas apropiadas para su edad </a:t>
            </a:r>
          </a:p>
          <a:p>
            <a:pPr lvl="0" fontAlgn="base"/>
            <a:endParaRPr lang="es-ES" dirty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comendaciones del Govierno de Canadá en materia de alimentación salud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6854"/>
            <a:ext cx="7776864" cy="661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500</Words>
  <Application>Microsoft Office PowerPoint</Application>
  <PresentationFormat>Presentación en pantalla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ALIMENTACION SALUDABLE Y CONCIENTE EN LA FAMILIA</vt:lpstr>
      <vt:lpstr>¿Cómo influye la familia en la alimentación? </vt:lpstr>
      <vt:lpstr>HABITOS ALIMENTARIOS</vt:lpstr>
      <vt:lpstr>FACTORES INFLUYENTES EN LOS HABITOS ALIMENTARIOS</vt:lpstr>
      <vt:lpstr>COMER EN FAMILIA</vt:lpstr>
      <vt:lpstr>ABASTECERSE DE ALIMENTOS SALUDABLES</vt:lpstr>
      <vt:lpstr>SUGERENCIAS</vt:lpstr>
      <vt:lpstr>SUGERENCIAS</vt:lpstr>
      <vt:lpstr>Diapositiva 9</vt:lpstr>
      <vt:lpstr>Diapositiva 10</vt:lpstr>
      <vt:lpstr>PLANIFICACION SEMANAL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ALIMENTACION SALUDABLE Y CONCIENTE EN LA FAMILIA</dc:title>
  <dc:creator>usuario</dc:creator>
  <cp:lastModifiedBy>usuario</cp:lastModifiedBy>
  <cp:revision>106</cp:revision>
  <dcterms:created xsi:type="dcterms:W3CDTF">2022-05-09T11:53:59Z</dcterms:created>
  <dcterms:modified xsi:type="dcterms:W3CDTF">2022-05-11T16:42:41Z</dcterms:modified>
</cp:coreProperties>
</file>