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slow" advTm="10000">
    <p:randomBar dir="vert"/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ransition spd="slow" advTm="10000">
    <p:randomBar dir="vert"/>
    <p:sndAc>
      <p:stSnd>
        <p:snd r:embed="rId19" name="click.wav"/>
      </p:stSnd>
    </p:sndAc>
  </p:transition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423C7A8-EFD3-13CD-07D9-1B176F72E0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US"/>
              <a:t>LOS ESTADOS DE LA MATERIA </a:t>
            </a:r>
            <a:br>
              <a:rPr lang="es-US"/>
            </a:br>
            <a:r>
              <a:rPr lang="es-US"/>
              <a:t>Y CAMBIOS DE ESTADO </a:t>
            </a:r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xmlns="" id="{CF8BBABB-F41A-51A0-3758-1427756A33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US"/>
              <a:t>ALUMNA: DANIELA MALBERTI.</a:t>
            </a:r>
          </a:p>
          <a:p>
            <a:pPr algn="l"/>
            <a:r>
              <a:rPr lang="es-US"/>
              <a:t>CURSO: 3RO B. </a:t>
            </a:r>
          </a:p>
          <a:p>
            <a:pPr algn="l"/>
            <a:r>
              <a:rPr lang="es-US"/>
              <a:t>PROFESORA: GABRIELA SIERRA. </a:t>
            </a:r>
          </a:p>
        </p:txBody>
      </p:sp>
    </p:spTree>
    <p:extLst>
      <p:ext uri="{BB962C8B-B14F-4D97-AF65-F5344CB8AC3E}">
        <p14:creationId xmlns:p14="http://schemas.microsoft.com/office/powerpoint/2010/main" val="1540897892"/>
      </p:ext>
    </p:extLst>
  </p:cSld>
  <p:clrMapOvr>
    <a:masterClrMapping/>
  </p:clrMapOvr>
  <p:transition spd="slow" advTm="10000">
    <p:randomBar dir="vert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3DD201-2603-7D3D-820C-239BE3F62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781424"/>
            <a:ext cx="6164653" cy="1371600"/>
          </a:xfrm>
        </p:spPr>
        <p:txBody>
          <a:bodyPr/>
          <a:lstStyle/>
          <a:p>
            <a:r>
              <a:rPr lang="es-US"/>
              <a:t>LOS ESTADOS DE LA MATERIA 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06D6D171-9C62-0E77-6BED-B2455FDEC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0729" y="2219511"/>
            <a:ext cx="4981508" cy="2418977"/>
          </a:xfrm>
        </p:spPr>
        <p:txBody>
          <a:bodyPr>
            <a:normAutofit lnSpcReduction="10000"/>
          </a:bodyPr>
          <a:lstStyle/>
          <a:p>
            <a:r>
              <a:rPr lang="es-US" sz="1600"/>
              <a:t>Los tres enunciados principales de la materia son: </a:t>
            </a:r>
          </a:p>
          <a:p>
            <a:r>
              <a:rPr lang="es-US" sz="1600"/>
              <a:t>•Esta compuesta por partículas.</a:t>
            </a:r>
          </a:p>
          <a:p>
            <a:r>
              <a:rPr lang="es-US" sz="1600"/>
              <a:t>•Estas tienen fuerza de cohesión/atraccion.</a:t>
            </a:r>
          </a:p>
          <a:p>
            <a:r>
              <a:rPr lang="es-US" sz="1600"/>
              <a:t>•Están en constante movimiento.</a:t>
            </a:r>
          </a:p>
          <a:p>
            <a:r>
              <a:rPr lang="es-US" sz="1600"/>
              <a:t>Tiene 5 estados: Sólido, líquido, gaseoso, plasma y condensado. </a:t>
            </a:r>
          </a:p>
          <a:p>
            <a:r>
              <a:rPr lang="es-US" sz="1600"/>
              <a:t>Pero los tres principales son sólido, líquido y gaseoso. </a:t>
            </a:r>
          </a:p>
        </p:txBody>
      </p:sp>
      <p:pic>
        <p:nvPicPr>
          <p:cNvPr id="27" name="Imagen 27">
            <a:extLst>
              <a:ext uri="{FF2B5EF4-FFF2-40B4-BE49-F238E27FC236}">
                <a16:creationId xmlns:a16="http://schemas.microsoft.com/office/drawing/2014/main" xmlns="" id="{7A43DCCB-F3A0-D560-078A-A572BC735E6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/>
          <a:srcRect t="8200" b="8200"/>
          <a:stretch/>
        </p:blipFill>
        <p:spPr>
          <a:xfrm>
            <a:off x="6580960" y="717738"/>
            <a:ext cx="1487275" cy="2072500"/>
          </a:xfrm>
          <a:prstGeom prst="roundRect">
            <a:avLst>
              <a:gd name="adj" fmla="val 0"/>
            </a:avLst>
          </a:prstGeom>
        </p:spPr>
      </p:pic>
      <p:pic>
        <p:nvPicPr>
          <p:cNvPr id="28" name="Imagen 28">
            <a:extLst>
              <a:ext uri="{FF2B5EF4-FFF2-40B4-BE49-F238E27FC236}">
                <a16:creationId xmlns:a16="http://schemas.microsoft.com/office/drawing/2014/main" xmlns="" id="{2FDC649B-2D35-2385-6FB1-1BDFC8388A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8235" y="717738"/>
            <a:ext cx="1370516" cy="2534957"/>
          </a:xfrm>
          <a:prstGeom prst="rect">
            <a:avLst/>
          </a:prstGeom>
        </p:spPr>
      </p:pic>
      <p:pic>
        <p:nvPicPr>
          <p:cNvPr id="29" name="Imagen 29">
            <a:extLst>
              <a:ext uri="{FF2B5EF4-FFF2-40B4-BE49-F238E27FC236}">
                <a16:creationId xmlns:a16="http://schemas.microsoft.com/office/drawing/2014/main" xmlns="" id="{C787D637-D9E2-3DC6-CDD1-1C0DDC9380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38679" y="717738"/>
            <a:ext cx="1487347" cy="2534957"/>
          </a:xfrm>
          <a:prstGeom prst="rect">
            <a:avLst/>
          </a:prstGeom>
        </p:spPr>
      </p:pic>
      <p:pic>
        <p:nvPicPr>
          <p:cNvPr id="30" name="Imagen 30">
            <a:extLst>
              <a:ext uri="{FF2B5EF4-FFF2-40B4-BE49-F238E27FC236}">
                <a16:creationId xmlns:a16="http://schemas.microsoft.com/office/drawing/2014/main" xmlns="" id="{57059278-EAF5-C288-0A22-53478B253B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49753" y="3112451"/>
            <a:ext cx="1527730" cy="2212744"/>
          </a:xfrm>
          <a:prstGeom prst="rect">
            <a:avLst/>
          </a:prstGeom>
        </p:spPr>
      </p:pic>
      <p:pic>
        <p:nvPicPr>
          <p:cNvPr id="34" name="Imagen 34">
            <a:extLst>
              <a:ext uri="{FF2B5EF4-FFF2-40B4-BE49-F238E27FC236}">
                <a16:creationId xmlns:a16="http://schemas.microsoft.com/office/drawing/2014/main" xmlns="" id="{7ABCA842-EDC4-045F-D3B8-E7FED247B2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94707" y="2790238"/>
            <a:ext cx="1541299" cy="2534957"/>
          </a:xfrm>
          <a:prstGeom prst="rect">
            <a:avLst/>
          </a:prstGeom>
        </p:spPr>
      </p:pic>
      <p:sp>
        <p:nvSpPr>
          <p:cNvPr id="37" name="Abrir corchete 36">
            <a:extLst>
              <a:ext uri="{FF2B5EF4-FFF2-40B4-BE49-F238E27FC236}">
                <a16:creationId xmlns:a16="http://schemas.microsoft.com/office/drawing/2014/main" xmlns="" id="{CA442F45-E6AA-2ADD-0360-37EA828AC9F4}"/>
              </a:ext>
            </a:extLst>
          </p:cNvPr>
          <p:cNvSpPr/>
          <p:nvPr/>
        </p:nvSpPr>
        <p:spPr>
          <a:xfrm rot="10800000">
            <a:off x="10799611" y="564007"/>
            <a:ext cx="706590" cy="5185357"/>
          </a:xfrm>
          <a:prstGeom prst="leftBracke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xmlns="" id="{D87F9FFD-1958-D25D-3163-A8C8034488C2}"/>
              </a:ext>
            </a:extLst>
          </p:cNvPr>
          <p:cNvSpPr/>
          <p:nvPr/>
        </p:nvSpPr>
        <p:spPr>
          <a:xfrm>
            <a:off x="6137411" y="617793"/>
            <a:ext cx="628151" cy="5077783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7649898"/>
      </p:ext>
    </p:extLst>
  </p:cSld>
  <p:clrMapOvr>
    <a:masterClrMapping/>
  </p:clrMapOvr>
  <p:transition spd="slow" advTm="10000">
    <p:randomBar dir="vert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2C0B69C-3F0B-A05F-4692-4342325D3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/>
              <a:t>COMO SON LOS PRINCIPALES ESTADOS DE LA MATERIA EN EL AGUA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57C7D999-F7E3-0C8A-1D6E-109826764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7504" y="2176905"/>
            <a:ext cx="1644024" cy="530909"/>
          </a:xfrm>
        </p:spPr>
        <p:txBody>
          <a:bodyPr/>
          <a:lstStyle/>
          <a:p>
            <a:r>
              <a:rPr lang="es-US"/>
              <a:t>SOLIDO 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82871248-D2C2-AC76-AA3D-CE0463665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3135" y="2720515"/>
            <a:ext cx="2876176" cy="192193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US"/>
              <a:t>•Tiene una gran fuerza atracción, por eso sus </a:t>
            </a:r>
            <a:r>
              <a:rPr lang="es-US" sz="2000"/>
              <a:t>partículas</a:t>
            </a:r>
            <a:r>
              <a:rPr lang="es-US"/>
              <a:t> están muy juntas. </a:t>
            </a:r>
          </a:p>
          <a:p>
            <a:pPr marL="0" indent="0">
              <a:buNone/>
            </a:pPr>
            <a:r>
              <a:rPr lang="es-US"/>
              <a:t>•Debido a la cercanía su movimiento es casi nulo (vibratorio) </a:t>
            </a:r>
          </a:p>
          <a:p>
            <a:pPr marL="0" indent="0">
              <a:buNone/>
            </a:pPr>
            <a:r>
              <a:rPr lang="es-US"/>
              <a:t>•Tiene volumen y forma propio.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F0035C80-3F72-1A3A-3DB0-7238F0B68A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rot="10800000" flipV="1">
            <a:off x="4640138" y="2105552"/>
            <a:ext cx="2045318" cy="546709"/>
          </a:xfrm>
        </p:spPr>
        <p:txBody>
          <a:bodyPr/>
          <a:lstStyle/>
          <a:p>
            <a:r>
              <a:rPr lang="es-US"/>
              <a:t>LIQUIDO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5F9D447C-9951-2440-DFAB-207BD71C2036}"/>
              </a:ext>
            </a:extLst>
          </p:cNvPr>
          <p:cNvSpPr txBox="1"/>
          <p:nvPr/>
        </p:nvSpPr>
        <p:spPr>
          <a:xfrm rot="10800000" flipV="1">
            <a:off x="9502586" y="2230330"/>
            <a:ext cx="1641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/>
              <a:t>GASEOSO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29A7C4D0-E791-C86C-00DD-7309DDF4AEA7}"/>
              </a:ext>
            </a:extLst>
          </p:cNvPr>
          <p:cNvSpPr txBox="1"/>
          <p:nvPr/>
        </p:nvSpPr>
        <p:spPr>
          <a:xfrm>
            <a:off x="7950884" y="2772755"/>
            <a:ext cx="38479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1400"/>
              <a:t>•Su fuerza de atracción es casi nula.</a:t>
            </a:r>
          </a:p>
          <a:p>
            <a:pPr algn="l"/>
            <a:r>
              <a:rPr lang="es-US" sz="1400"/>
              <a:t>•El movimiento es mayor, en gran cantidad (traslación).</a:t>
            </a:r>
          </a:p>
          <a:p>
            <a:pPr algn="l"/>
            <a:r>
              <a:rPr lang="es-US" sz="1400"/>
              <a:t>•No tiene forma ni volumen propio.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34DF99C2-B675-1208-8856-D2E4909743CC}"/>
              </a:ext>
            </a:extLst>
          </p:cNvPr>
          <p:cNvSpPr txBox="1"/>
          <p:nvPr/>
        </p:nvSpPr>
        <p:spPr>
          <a:xfrm>
            <a:off x="3989346" y="2652262"/>
            <a:ext cx="314089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1400"/>
              <a:t>•Su fuerza de atracción</a:t>
            </a:r>
            <a:r>
              <a:rPr lang="es-US"/>
              <a:t> </a:t>
            </a:r>
            <a:r>
              <a:rPr lang="es-US" sz="1400"/>
              <a:t>es bastante débil, por eso sus partículas tienen más espacio entre ellas.</a:t>
            </a:r>
          </a:p>
          <a:p>
            <a:pPr algn="l"/>
            <a:r>
              <a:rPr lang="es-US" sz="1400"/>
              <a:t>•Eso ayuda a su movimiento, que es más libre y de traslación.</a:t>
            </a:r>
          </a:p>
          <a:p>
            <a:pPr algn="l"/>
            <a:r>
              <a:rPr lang="es-US" sz="1400"/>
              <a:t>•Tiene volumen propio pero no forma, por eso se adapta a superficies. </a:t>
            </a:r>
            <a:endParaRPr lang="es-U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xmlns="" id="{55583870-4433-7DB8-5B29-3B136082C430}"/>
              </a:ext>
            </a:extLst>
          </p:cNvPr>
          <p:cNvCxnSpPr>
            <a:cxnSpLocks/>
            <a:stCxn id="9" idx="1"/>
            <a:endCxn id="9" idx="1"/>
          </p:cNvCxnSpPr>
          <p:nvPr/>
        </p:nvCxnSpPr>
        <p:spPr>
          <a:xfrm>
            <a:off x="3989346" y="3483259"/>
            <a:ext cx="0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Imagen 47">
            <a:extLst>
              <a:ext uri="{FF2B5EF4-FFF2-40B4-BE49-F238E27FC236}">
                <a16:creationId xmlns:a16="http://schemas.microsoft.com/office/drawing/2014/main" xmlns="" id="{3388FBB4-930E-0ED8-B4D3-3D2A6EF917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202" y="4415543"/>
            <a:ext cx="1768715" cy="2249842"/>
          </a:xfrm>
          <a:prstGeom prst="rect">
            <a:avLst/>
          </a:prstGeom>
        </p:spPr>
      </p:pic>
      <p:pic>
        <p:nvPicPr>
          <p:cNvPr id="49" name="Imagen 49">
            <a:extLst>
              <a:ext uri="{FF2B5EF4-FFF2-40B4-BE49-F238E27FC236}">
                <a16:creationId xmlns:a16="http://schemas.microsoft.com/office/drawing/2014/main" xmlns="" id="{0E4DD586-E42D-4A2E-DA90-EE62578FDB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1436" y="4041604"/>
            <a:ext cx="2464184" cy="2420659"/>
          </a:xfrm>
          <a:prstGeom prst="rect">
            <a:avLst/>
          </a:prstGeom>
        </p:spPr>
      </p:pic>
      <p:pic>
        <p:nvPicPr>
          <p:cNvPr id="50" name="Imagen 50">
            <a:extLst>
              <a:ext uri="{FF2B5EF4-FFF2-40B4-BE49-F238E27FC236}">
                <a16:creationId xmlns:a16="http://schemas.microsoft.com/office/drawing/2014/main" xmlns="" id="{2965FD68-1CE3-77B8-3FC3-E929BFE534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480" y="4552461"/>
            <a:ext cx="1948750" cy="1976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259676"/>
      </p:ext>
    </p:extLst>
  </p:cSld>
  <p:clrMapOvr>
    <a:masterClrMapping/>
  </p:clrMapOvr>
  <p:transition spd="slow" advTm="10000">
    <p:randomBar dir="vert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0820EB9-B671-33C5-2C3C-639CE77AD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894" y="719667"/>
            <a:ext cx="3680885" cy="1371600"/>
          </a:xfrm>
        </p:spPr>
        <p:txBody>
          <a:bodyPr/>
          <a:lstStyle/>
          <a:p>
            <a:r>
              <a:rPr lang="es-US"/>
              <a:t>LOS CAMBIOS DE ESTADO EN EL AGUA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7850449-9A21-D8FB-9092-C3D0B8F1A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s-US"/>
              <a:t>FUSION: Cambio de solido a líquido. Como el estado solido tiene un orden estricto de sus partículas, necesitamos romperlo para que se transforme en líquido. Este se produce recibiendo calor, ya que debilita las partículas y estas se desordenan.</a:t>
            </a:r>
          </a:p>
          <a:p>
            <a:r>
              <a:rPr lang="es-US"/>
              <a:t>SOLIDIFICACION: De líquido a sólido. Es necesario quitarle energía, cuando a una sustancia se la enfría sus partículas comienzan a ordenarse. </a:t>
            </a:r>
          </a:p>
          <a:p>
            <a:r>
              <a:rPr lang="es-US"/>
              <a:t>CONDENSACION: De estado gaseoso a líquido (tiene dos tipos, condensacion y licuacion) Cuando las partículas de una sustancia en estado de vapor sucede la condensación. </a:t>
            </a:r>
          </a:p>
          <a:p>
            <a:r>
              <a:rPr lang="es-US"/>
              <a:t>VAPORIZACION: De estado líquido a gaseoso (también tiene dos tipos, ebullición y evaporación) La evaporación ocurre a temperatura ambiente y solo en la superficie del liquido. En cambio la ebullicion trata de aplicarle un calor muy alto y que toda la masa se caliente, y asi alterar particulas. </a:t>
            </a:r>
          </a:p>
          <a:p>
            <a:endParaRPr lang="es-US"/>
          </a:p>
        </p:txBody>
      </p:sp>
      <p:pic>
        <p:nvPicPr>
          <p:cNvPr id="7" name="Imagen 7">
            <a:extLst>
              <a:ext uri="{FF2B5EF4-FFF2-40B4-BE49-F238E27FC236}">
                <a16:creationId xmlns:a16="http://schemas.microsoft.com/office/drawing/2014/main" xmlns="" id="{19BC2027-BFCE-655C-063E-CB15735E4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894" y="2390588"/>
            <a:ext cx="3441774" cy="374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640915"/>
      </p:ext>
    </p:extLst>
  </p:cSld>
  <p:clrMapOvr>
    <a:masterClrMapping/>
  </p:clrMapOvr>
  <p:transition spd="slow" advTm="10000">
    <p:randomBar dir="vert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367</Words>
  <Application>Microsoft Office PowerPoint</Application>
  <PresentationFormat>Panorámica</PresentationFormat>
  <Paragraphs>29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Celestial</vt:lpstr>
      <vt:lpstr>LOS ESTADOS DE LA MATERIA  Y CAMBIOS DE ESTADO </vt:lpstr>
      <vt:lpstr>LOS ESTADOS DE LA MATERIA </vt:lpstr>
      <vt:lpstr>COMO SON LOS PRINCIPALES ESTADOS DE LA MATERIA EN EL AGUA</vt:lpstr>
      <vt:lpstr>LOS CAMBIOS DE ESTADO EN EL AGUA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ESTADOS DE LA MATERIA  Y CAMBIOS DE ESTADO</dc:title>
  <dc:creator>Daniela Malberti</dc:creator>
  <cp:lastModifiedBy>Luis Eduardo Malberti</cp:lastModifiedBy>
  <cp:revision>5</cp:revision>
  <dcterms:created xsi:type="dcterms:W3CDTF">2022-05-13T22:59:22Z</dcterms:created>
  <dcterms:modified xsi:type="dcterms:W3CDTF">2022-05-14T14:10:18Z</dcterms:modified>
</cp:coreProperties>
</file>