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s-MX"/>
              <a:t>Haz clic para modificar el estilo de título del patrón</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MX"/>
              <a:t>Haz clic para editar el estilo de subtítulo del patrón</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5/16/2022</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‹Nº›</a:t>
            </a:fld>
            <a:endParaRPr lang="en-US" dirty="0"/>
          </a:p>
        </p:txBody>
      </p:sp>
    </p:spTree>
  </p:cSld>
  <p:clrMapOvr>
    <a:overrideClrMapping bg1="dk1" tx1="lt1" bg2="dk2" tx2="lt2" accent1="accent1" accent2="accent2" accent3="accent3" accent4="accent4" accent5="accent5" accent6="accent6" hlink="hlink" folHlink="folHlink"/>
  </p:clrMapOvr>
  <p:transition spd="slow" advTm="20000">
    <p:randomBar dir="vert"/>
    <p:sndAc>
      <p:stSnd>
        <p:snd r:embed="rId1" name="click.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s-MX"/>
              <a:t>Haz clic para modificar el estilo de título del patrón</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MX"/>
              <a:t>Haz clic en el icono para agregar una imagen</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transition spd="slow" advTm="20000">
    <p:randomBar dir="vert"/>
    <p:sndAc>
      <p:stSnd>
        <p:snd r:embed="rId1" name="click.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transition spd="slow" advTm="20000">
    <p:randomBar dir="vert"/>
    <p:sndAc>
      <p:stSnd>
        <p:snd r:embed="rId1" name="click.wav"/>
      </p:stSnd>
    </p:sndAc>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s-MX"/>
              <a:t>Haz clic para modificar el estilo de título del patrón</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MX"/>
              <a:t>Haga clic para modificar los estilos de texto del patrón</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transition spd="slow" advTm="20000">
    <p:randomBar dir="vert"/>
    <p:sndAc>
      <p:stSnd>
        <p:snd r:embed="rId1" name="click.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transition spd="slow" advTm="20000">
    <p:randomBar dir="vert"/>
    <p:sndAc>
      <p:stSnd>
        <p:snd r:embed="rId1" name="click.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s-MX"/>
              <a:t>Haz clic para modificar el estilo de título del patrón</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s-MX"/>
              <a:t>Haga clic para modificar los estilos de texto del patrón</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transition spd="slow" advTm="20000">
    <p:randomBar dir="vert"/>
    <p:sndAc>
      <p:stSnd>
        <p:snd r:embed="rId1" name="click.wav"/>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s-MX"/>
              <a:t>Haz clic para modificar el estilo de título del patrón</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s-MX"/>
              <a:t>Haga clic para modificar los estilos de texto del patrón</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transition spd="slow" advTm="20000">
    <p:randomBar dir="vert"/>
    <p:sndAc>
      <p:stSnd>
        <p:snd r:embed="rId1" name="click.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8" name="Title 1"/>
          <p:cNvSpPr>
            <a:spLocks noGrp="1"/>
          </p:cNvSpPr>
          <p:nvPr>
            <p:ph type="title"/>
          </p:nvPr>
        </p:nvSpPr>
        <p:spPr>
          <a:xfrm>
            <a:off x="685801" y="609600"/>
            <a:ext cx="10131425" cy="1456267"/>
          </a:xfrm>
        </p:spPr>
        <p:txBody>
          <a:bodyPr/>
          <a:lstStyle/>
          <a:p>
            <a:r>
              <a:rPr lang="es-MX"/>
              <a:t>Haz clic para modificar el estilo de título del patrón</a:t>
            </a:r>
            <a:endParaRPr lang="en-US" dirty="0"/>
          </a:p>
        </p:txBody>
      </p:sp>
    </p:spTree>
  </p:cSld>
  <p:clrMapOvr>
    <a:masterClrMapping/>
  </p:clrMapOvr>
  <p:transition spd="slow" advTm="20000">
    <p:randomBar dir="vert"/>
    <p:sndAc>
      <p:stSnd>
        <p:snd r:embed="rId1" name="click.wav"/>
      </p:stSnd>
    </p:sndAc>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transition spd="slow" advTm="20000">
    <p:randomBar dir="vert"/>
    <p:sndAc>
      <p:stSnd>
        <p:snd r:embed="rId1" name="click.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transition spd="slow" advTm="20000">
    <p:randomBar dir="vert"/>
    <p:sndAc>
      <p:stSnd>
        <p:snd r:embed="rId1" name="click.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transition spd="slow" advTm="20000">
    <p:randomBar dir="vert"/>
    <p:sndAc>
      <p:stSnd>
        <p:snd r:embed="rId1" name="click.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transition spd="slow" advTm="20000">
    <p:randomBar dir="vert"/>
    <p:sndAc>
      <p:stSnd>
        <p:snd r:embed="rId1" name="click.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MX"/>
              <a:t>Haz clic para modificar el estilo de título del patrón</a:t>
            </a:r>
            <a:endParaRPr lang="en-US" dirty="0"/>
          </a:p>
        </p:txBody>
      </p:sp>
      <p:sp>
        <p:nvSpPr>
          <p:cNvPr id="3" name="Text Placeholder 2"/>
          <p:cNvSpPr>
            <a:spLocks noGrp="1"/>
          </p:cNvSpPr>
          <p:nvPr>
            <p:ph type="body" idx="1" hasCustomPrompt="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Text Placeholder 4"/>
          <p:cNvSpPr>
            <a:spLocks noGrp="1"/>
          </p:cNvSpPr>
          <p:nvPr>
            <p:ph type="body" sz="quarter" idx="3" hasCustomPrompt="1"/>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transition spd="slow" advTm="20000">
    <p:randomBar dir="vert"/>
    <p:sndAc>
      <p:stSnd>
        <p:snd r:embed="rId1" name="click.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transition spd="slow" advTm="20000">
    <p:randomBar dir="vert"/>
    <p:sndAc>
      <p:stSnd>
        <p:snd r:embed="rId1" name="click.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5/16/2022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transition spd="slow" advTm="20000">
    <p:randomBar dir="vert"/>
    <p:sndAc>
      <p:stSnd>
        <p:snd r:embed="rId1" name="click.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s-MX"/>
              <a:t>Haz clic para modificar el estilo de título del patrón</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transition spd="slow" advTm="20000">
    <p:randomBar dir="vert"/>
    <p:sndAc>
      <p:stSnd>
        <p:snd r:embed="rId1" name="click.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s-MX"/>
              <a:t>Haz clic para modificar el estilo de título del patrón</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MX"/>
              <a:t>Haz clic en el icono para agregar una imagen</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transition spd="slow" advTm="20000">
    <p:randomBar dir="vert"/>
    <p:sndAc>
      <p:stSnd>
        <p:snd r:embed="rId1" name="click.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audio" Target="../media/audio1.wav"/><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5/16/2022</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ransition spd="slow" advTm="20000">
    <p:randomBar dir="vert"/>
    <p:sndAc>
      <p:stSnd>
        <p:snd r:embed="rId19" name="click.wav"/>
      </p:stSnd>
    </p:sndAc>
  </p:transition>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1.wav"/><Relationship Id="rId1" Type="http://schemas.openxmlformats.org/officeDocument/2006/relationships/slideLayout" Target="../slideLayouts/slideLayout9.xml"/><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8" Type="http://schemas.openxmlformats.org/officeDocument/2006/relationships/hyperlink" Target="https://concepto.de/seres-vivos/" TargetMode="External"/><Relationship Id="rId3" Type="http://schemas.openxmlformats.org/officeDocument/2006/relationships/hyperlink" Target="https://concepto.de/volumen/" TargetMode="External"/><Relationship Id="rId7" Type="http://schemas.openxmlformats.org/officeDocument/2006/relationships/hyperlink" Target="https://concepto.de/mar/" TargetMode="External"/><Relationship Id="rId2" Type="http://schemas.openxmlformats.org/officeDocument/2006/relationships/audio" Target="../media/audio1.wav"/><Relationship Id="rId1" Type="http://schemas.openxmlformats.org/officeDocument/2006/relationships/slideLayout" Target="../slideLayouts/slideLayout5.xml"/><Relationship Id="rId6" Type="http://schemas.openxmlformats.org/officeDocument/2006/relationships/hyperlink" Target="https://concepto.de/flexibilidad/" TargetMode="External"/><Relationship Id="rId11" Type="http://schemas.openxmlformats.org/officeDocument/2006/relationships/image" Target="../media/image9.jpeg"/><Relationship Id="rId5" Type="http://schemas.openxmlformats.org/officeDocument/2006/relationships/hyperlink" Target="https://concepto.de/particulas-subatomicas/" TargetMode="External"/><Relationship Id="rId10" Type="http://schemas.openxmlformats.org/officeDocument/2006/relationships/image" Target="../media/image8.jpeg"/><Relationship Id="rId4" Type="http://schemas.openxmlformats.org/officeDocument/2006/relationships/hyperlink" Target="https://concepto.de/montana/" TargetMode="External"/><Relationship Id="rId9"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audio" Target="../media/audio1.wav"/><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23C7A8-EFD3-13CD-07D9-1B176F72E006}"/>
              </a:ext>
            </a:extLst>
          </p:cNvPr>
          <p:cNvSpPr>
            <a:spLocks noGrp="1"/>
          </p:cNvSpPr>
          <p:nvPr>
            <p:ph type="ctrTitle"/>
          </p:nvPr>
        </p:nvSpPr>
        <p:spPr/>
        <p:txBody>
          <a:bodyPr/>
          <a:lstStyle/>
          <a:p>
            <a:pPr algn="l"/>
            <a:r>
              <a:rPr lang="es-US"/>
              <a:t>LOS ESTADOS y cambios de Estados del agua </a:t>
            </a:r>
          </a:p>
        </p:txBody>
      </p:sp>
      <p:sp>
        <p:nvSpPr>
          <p:cNvPr id="4" name="Subtítulo 3">
            <a:extLst>
              <a:ext uri="{FF2B5EF4-FFF2-40B4-BE49-F238E27FC236}">
                <a16:creationId xmlns:a16="http://schemas.microsoft.com/office/drawing/2014/main" id="{CF8BBABB-F41A-51A0-3758-1427756A33F7}"/>
              </a:ext>
            </a:extLst>
          </p:cNvPr>
          <p:cNvSpPr>
            <a:spLocks noGrp="1"/>
          </p:cNvSpPr>
          <p:nvPr>
            <p:ph type="subTitle" idx="1"/>
          </p:nvPr>
        </p:nvSpPr>
        <p:spPr/>
        <p:txBody>
          <a:bodyPr/>
          <a:lstStyle/>
          <a:p>
            <a:pPr algn="l"/>
            <a:r>
              <a:rPr lang="es-US"/>
              <a:t>ALUMNA: DANIELA MALBERTI.</a:t>
            </a:r>
          </a:p>
          <a:p>
            <a:pPr algn="l"/>
            <a:r>
              <a:rPr lang="es-US"/>
              <a:t>CURSO: 3RO B. </a:t>
            </a:r>
          </a:p>
          <a:p>
            <a:pPr algn="l"/>
            <a:r>
              <a:rPr lang="es-US"/>
              <a:t>PROFESORA: GABRIELA SIERRA. </a:t>
            </a:r>
          </a:p>
        </p:txBody>
      </p:sp>
    </p:spTree>
    <p:extLst>
      <p:ext uri="{BB962C8B-B14F-4D97-AF65-F5344CB8AC3E}">
        <p14:creationId xmlns:p14="http://schemas.microsoft.com/office/powerpoint/2010/main" val="1540897892"/>
      </p:ext>
    </p:extLst>
  </p:cSld>
  <p:clrMapOvr>
    <a:masterClrMapping/>
  </p:clrMapOvr>
  <p:transition spd="slow" advTm="15000">
    <p:randomBar dir="vert"/>
    <p:sndAc>
      <p:stSnd>
        <p:snd r:embed="rId2" name="click.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3DD201-2603-7D3D-820C-239BE3F625F7}"/>
              </a:ext>
            </a:extLst>
          </p:cNvPr>
          <p:cNvSpPr>
            <a:spLocks noGrp="1"/>
          </p:cNvSpPr>
          <p:nvPr>
            <p:ph type="title"/>
          </p:nvPr>
        </p:nvSpPr>
        <p:spPr>
          <a:xfrm>
            <a:off x="685799" y="781424"/>
            <a:ext cx="6164653" cy="1371600"/>
          </a:xfrm>
        </p:spPr>
        <p:txBody>
          <a:bodyPr/>
          <a:lstStyle/>
          <a:p>
            <a:r>
              <a:rPr lang="es-US"/>
              <a:t>LOS ESTADOS Del agua y sus propiedades </a:t>
            </a:r>
          </a:p>
        </p:txBody>
      </p:sp>
      <p:sp>
        <p:nvSpPr>
          <p:cNvPr id="4" name="Marcador de texto 3">
            <a:extLst>
              <a:ext uri="{FF2B5EF4-FFF2-40B4-BE49-F238E27FC236}">
                <a16:creationId xmlns:a16="http://schemas.microsoft.com/office/drawing/2014/main" id="{06D6D171-9C62-0E77-6BED-B2455FDEC47A}"/>
              </a:ext>
            </a:extLst>
          </p:cNvPr>
          <p:cNvSpPr>
            <a:spLocks noGrp="1"/>
          </p:cNvSpPr>
          <p:nvPr>
            <p:ph type="body" sz="half" idx="2"/>
          </p:nvPr>
        </p:nvSpPr>
        <p:spPr>
          <a:xfrm>
            <a:off x="600729" y="2219512"/>
            <a:ext cx="4819929" cy="3147360"/>
          </a:xfrm>
        </p:spPr>
        <p:txBody>
          <a:bodyPr>
            <a:normAutofit lnSpcReduction="10000"/>
          </a:bodyPr>
          <a:lstStyle/>
          <a:p>
            <a:r>
              <a:rPr lang="es-US" sz="1400"/>
              <a:t>El agua tiene 5 tipos de estado, pero los principales son: </a:t>
            </a:r>
          </a:p>
          <a:p>
            <a:r>
              <a:rPr lang="es-US" sz="1400"/>
              <a:t>•solido (por ejemplo: hielo)</a:t>
            </a:r>
          </a:p>
          <a:p>
            <a:r>
              <a:rPr lang="es-US" sz="1400"/>
              <a:t>•líquido.</a:t>
            </a:r>
          </a:p>
          <a:p>
            <a:r>
              <a:rPr lang="es-US" sz="1400"/>
              <a:t>•gaseoso (por ejemplo: vapor) </a:t>
            </a:r>
          </a:p>
          <a:p>
            <a:r>
              <a:rPr lang="es-US" sz="1400"/>
              <a:t>Las propiedades intensivas del agua son: </a:t>
            </a:r>
          </a:p>
          <a:p>
            <a:r>
              <a:rPr lang="es-US" sz="1400"/>
              <a:t>•punto de ebullición.   •color </a:t>
            </a:r>
          </a:p>
          <a:p>
            <a:r>
              <a:rPr lang="es-US" sz="1400"/>
              <a:t>•densidad.                       •olor </a:t>
            </a:r>
          </a:p>
          <a:p>
            <a:r>
              <a:rPr lang="es-US" sz="1400"/>
              <a:t>•comprensibilidad</a:t>
            </a:r>
          </a:p>
          <a:p>
            <a:r>
              <a:rPr lang="es-US" sz="1400"/>
              <a:t>•sabor </a:t>
            </a:r>
          </a:p>
          <a:p>
            <a:endParaRPr lang="es-US" sz="1400"/>
          </a:p>
          <a:p>
            <a:endParaRPr lang="es-US" sz="1400"/>
          </a:p>
          <a:p>
            <a:endParaRPr lang="es-US" sz="1400"/>
          </a:p>
        </p:txBody>
      </p:sp>
      <p:pic>
        <p:nvPicPr>
          <p:cNvPr id="27" name="Imagen 27">
            <a:extLst>
              <a:ext uri="{FF2B5EF4-FFF2-40B4-BE49-F238E27FC236}">
                <a16:creationId xmlns:a16="http://schemas.microsoft.com/office/drawing/2014/main" id="{7A43DCCB-F3A0-D560-078A-A572BC735E6F}"/>
              </a:ext>
            </a:extLst>
          </p:cNvPr>
          <p:cNvPicPr>
            <a:picLocks noGrp="1" noChangeAspect="1"/>
          </p:cNvPicPr>
          <p:nvPr>
            <p:ph type="pic" idx="1"/>
          </p:nvPr>
        </p:nvPicPr>
        <p:blipFill rotWithShape="1">
          <a:blip r:embed="rId3"/>
          <a:srcRect t="8200" b="8200"/>
          <a:stretch/>
        </p:blipFill>
        <p:spPr>
          <a:xfrm>
            <a:off x="6312012" y="2316655"/>
            <a:ext cx="1487275" cy="2072500"/>
          </a:xfrm>
          <a:prstGeom prst="roundRect">
            <a:avLst>
              <a:gd name="adj" fmla="val 0"/>
            </a:avLst>
          </a:prstGeom>
        </p:spPr>
      </p:pic>
      <p:pic>
        <p:nvPicPr>
          <p:cNvPr id="28" name="Imagen 28">
            <a:extLst>
              <a:ext uri="{FF2B5EF4-FFF2-40B4-BE49-F238E27FC236}">
                <a16:creationId xmlns:a16="http://schemas.microsoft.com/office/drawing/2014/main" id="{2FDC649B-2D35-2385-6FB1-1BDFC8388AEF}"/>
              </a:ext>
            </a:extLst>
          </p:cNvPr>
          <p:cNvPicPr>
            <a:picLocks noChangeAspect="1"/>
          </p:cNvPicPr>
          <p:nvPr/>
        </p:nvPicPr>
        <p:blipFill>
          <a:blip r:embed="rId4"/>
          <a:stretch>
            <a:fillRect/>
          </a:stretch>
        </p:blipFill>
        <p:spPr>
          <a:xfrm>
            <a:off x="7897303" y="2145578"/>
            <a:ext cx="1370516" cy="2534957"/>
          </a:xfrm>
          <a:prstGeom prst="rect">
            <a:avLst/>
          </a:prstGeom>
        </p:spPr>
      </p:pic>
      <p:pic>
        <p:nvPicPr>
          <p:cNvPr id="29" name="Imagen 29">
            <a:extLst>
              <a:ext uri="{FF2B5EF4-FFF2-40B4-BE49-F238E27FC236}">
                <a16:creationId xmlns:a16="http://schemas.microsoft.com/office/drawing/2014/main" id="{C787D637-D9E2-3DC6-CDD1-1C0DDC9380B1}"/>
              </a:ext>
            </a:extLst>
          </p:cNvPr>
          <p:cNvPicPr>
            <a:picLocks noChangeAspect="1"/>
          </p:cNvPicPr>
          <p:nvPr/>
        </p:nvPicPr>
        <p:blipFill>
          <a:blip r:embed="rId5"/>
          <a:stretch>
            <a:fillRect/>
          </a:stretch>
        </p:blipFill>
        <p:spPr>
          <a:xfrm>
            <a:off x="9531396" y="2161520"/>
            <a:ext cx="1487347" cy="2534957"/>
          </a:xfrm>
          <a:prstGeom prst="rect">
            <a:avLst/>
          </a:prstGeom>
        </p:spPr>
      </p:pic>
      <p:sp>
        <p:nvSpPr>
          <p:cNvPr id="37" name="Abrir corchete 36">
            <a:extLst>
              <a:ext uri="{FF2B5EF4-FFF2-40B4-BE49-F238E27FC236}">
                <a16:creationId xmlns:a16="http://schemas.microsoft.com/office/drawing/2014/main" id="{CA442F45-E6AA-2ADD-0360-37EA828AC9F4}"/>
              </a:ext>
            </a:extLst>
          </p:cNvPr>
          <p:cNvSpPr/>
          <p:nvPr/>
        </p:nvSpPr>
        <p:spPr>
          <a:xfrm rot="10800000">
            <a:off x="10799611" y="564007"/>
            <a:ext cx="706590" cy="5185357"/>
          </a:xfrm>
          <a:prstGeom prst="leftBracket">
            <a:avLst>
              <a:gd name="adj" fmla="val 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US"/>
          </a:p>
        </p:txBody>
      </p:sp>
      <p:sp>
        <p:nvSpPr>
          <p:cNvPr id="38" name="Abrir corchete 37">
            <a:extLst>
              <a:ext uri="{FF2B5EF4-FFF2-40B4-BE49-F238E27FC236}">
                <a16:creationId xmlns:a16="http://schemas.microsoft.com/office/drawing/2014/main" id="{D87F9FFD-1958-D25D-3163-A8C8034488C2}"/>
              </a:ext>
            </a:extLst>
          </p:cNvPr>
          <p:cNvSpPr/>
          <p:nvPr/>
        </p:nvSpPr>
        <p:spPr>
          <a:xfrm>
            <a:off x="6137411" y="617793"/>
            <a:ext cx="628151" cy="5077783"/>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US"/>
          </a:p>
        </p:txBody>
      </p:sp>
    </p:spTree>
    <p:extLst>
      <p:ext uri="{BB962C8B-B14F-4D97-AF65-F5344CB8AC3E}">
        <p14:creationId xmlns:p14="http://schemas.microsoft.com/office/powerpoint/2010/main" val="147649898"/>
      </p:ext>
    </p:extLst>
  </p:cSld>
  <p:clrMapOvr>
    <a:masterClrMapping/>
  </p:clrMapOvr>
  <p:transition spd="slow" advTm="60000">
    <p:randomBar dir="vert"/>
    <p:sndAc>
      <p:stSnd>
        <p:snd r:embed="rId2" name="click.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C0B69C-3F0B-A05F-4692-4342325D3FF3}"/>
              </a:ext>
            </a:extLst>
          </p:cNvPr>
          <p:cNvSpPr>
            <a:spLocks noGrp="1"/>
          </p:cNvSpPr>
          <p:nvPr>
            <p:ph type="title"/>
          </p:nvPr>
        </p:nvSpPr>
        <p:spPr/>
        <p:txBody>
          <a:bodyPr/>
          <a:lstStyle/>
          <a:p>
            <a:r>
              <a:rPr lang="es-US" b="1"/>
              <a:t>COMO SON LOS PRINCIPALES ESTADOS DE LA MATERIA EN EL AGUA</a:t>
            </a:r>
          </a:p>
        </p:txBody>
      </p:sp>
      <p:sp>
        <p:nvSpPr>
          <p:cNvPr id="4" name="Marcador de texto 3">
            <a:extLst>
              <a:ext uri="{FF2B5EF4-FFF2-40B4-BE49-F238E27FC236}">
                <a16:creationId xmlns:a16="http://schemas.microsoft.com/office/drawing/2014/main" id="{57C7D999-F7E3-0C8A-1D6E-1098267640E8}"/>
              </a:ext>
            </a:extLst>
          </p:cNvPr>
          <p:cNvSpPr>
            <a:spLocks noGrp="1"/>
          </p:cNvSpPr>
          <p:nvPr>
            <p:ph type="body" idx="1"/>
          </p:nvPr>
        </p:nvSpPr>
        <p:spPr>
          <a:xfrm>
            <a:off x="1026176" y="2121386"/>
            <a:ext cx="1644024" cy="401554"/>
          </a:xfrm>
        </p:spPr>
        <p:txBody>
          <a:bodyPr/>
          <a:lstStyle/>
          <a:p>
            <a:r>
              <a:rPr lang="es-US"/>
              <a:t>SOLIDO </a:t>
            </a:r>
          </a:p>
        </p:txBody>
      </p:sp>
      <p:sp>
        <p:nvSpPr>
          <p:cNvPr id="3" name="Marcador de posición de imagen 2">
            <a:extLst>
              <a:ext uri="{FF2B5EF4-FFF2-40B4-BE49-F238E27FC236}">
                <a16:creationId xmlns:a16="http://schemas.microsoft.com/office/drawing/2014/main" id="{82871248-D2C2-AC76-AA3D-CE0463665574}"/>
              </a:ext>
            </a:extLst>
          </p:cNvPr>
          <p:cNvSpPr>
            <a:spLocks noGrp="1"/>
          </p:cNvSpPr>
          <p:nvPr>
            <p:ph sz="half" idx="2"/>
          </p:nvPr>
        </p:nvSpPr>
        <p:spPr>
          <a:xfrm>
            <a:off x="524877" y="2405140"/>
            <a:ext cx="2922598" cy="2495565"/>
          </a:xfrm>
        </p:spPr>
        <p:txBody>
          <a:bodyPr anchor="t">
            <a:normAutofit fontScale="92500" lnSpcReduction="20000"/>
          </a:bodyPr>
          <a:lstStyle/>
          <a:p>
            <a:pPr marL="0" indent="0">
              <a:buNone/>
            </a:pPr>
            <a:r>
              <a:rPr lang="es-US" sz="1200"/>
              <a:t>•Tiene una gran fuerza atracción, por eso sus partículas están muy juntas. </a:t>
            </a:r>
          </a:p>
          <a:p>
            <a:pPr marL="0" indent="0">
              <a:buNone/>
            </a:pPr>
            <a:r>
              <a:rPr lang="es-US" sz="1200"/>
              <a:t>•Debido a la cercanía su movimiento es casi nulo (vibratorio) </a:t>
            </a:r>
          </a:p>
          <a:p>
            <a:pPr marL="0" indent="0">
              <a:buNone/>
            </a:pPr>
            <a:r>
              <a:rPr lang="es-US" sz="1200" i="0">
                <a:effectLst/>
              </a:rPr>
              <a:t>El agua congelada gana </a:t>
            </a:r>
            <a:r>
              <a:rPr lang="es-US" sz="1200" i="0">
                <a:effectLst/>
                <a:hlinkClick r:id="rId3">
                  <a:extLst>
                    <a:ext uri="{A12FA001-AC4F-418D-AE19-62706E023703}">
                      <ahyp:hlinkClr xmlns:ahyp="http://schemas.microsoft.com/office/drawing/2018/hyperlinkcolor" val="tx"/>
                    </a:ext>
                  </a:extLst>
                </a:hlinkClick>
              </a:rPr>
              <a:t>volumen</a:t>
            </a:r>
            <a:r>
              <a:rPr lang="es-US" sz="1200" i="0">
                <a:effectLst/>
              </a:rPr>
              <a:t> frente a su estado líquido y adapta una forma. Es decir, el hielo tiene menor densidad que el agua (razón por la cual el hielo flota).</a:t>
            </a:r>
          </a:p>
          <a:p>
            <a:pPr marL="0" indent="0">
              <a:buNone/>
            </a:pPr>
            <a:r>
              <a:rPr lang="es-US" sz="1200" i="0">
                <a:effectLst/>
              </a:rPr>
              <a:t>En ciertas condiciones, puede mantenerse temporalmente en un estado semisólido, conocido como nieve.El agua sólida puede hallarse ordinariamente en los glaciares, en la cumbre de las </a:t>
            </a:r>
            <a:r>
              <a:rPr lang="es-US" sz="1200" i="0">
                <a:effectLst/>
                <a:hlinkClick r:id="rId4">
                  <a:extLst>
                    <a:ext uri="{A12FA001-AC4F-418D-AE19-62706E023703}">
                      <ahyp:hlinkClr xmlns:ahyp="http://schemas.microsoft.com/office/drawing/2018/hyperlinkcolor" val="tx"/>
                    </a:ext>
                  </a:extLst>
                </a:hlinkClick>
              </a:rPr>
              <a:t>montañas</a:t>
            </a:r>
            <a:r>
              <a:rPr lang="es-US" sz="1200" i="0">
                <a:effectLst/>
              </a:rPr>
              <a:t>, en los suelos congelados</a:t>
            </a:r>
            <a:r>
              <a:rPr lang="es-US" sz="1200"/>
              <a:t>.</a:t>
            </a:r>
            <a:endParaRPr lang="es-US" sz="1200" i="0">
              <a:effectLst/>
            </a:endParaRPr>
          </a:p>
        </p:txBody>
      </p:sp>
      <p:sp>
        <p:nvSpPr>
          <p:cNvPr id="5" name="Marcador de texto 4">
            <a:extLst>
              <a:ext uri="{FF2B5EF4-FFF2-40B4-BE49-F238E27FC236}">
                <a16:creationId xmlns:a16="http://schemas.microsoft.com/office/drawing/2014/main" id="{F0035C80-3F72-1A3A-3DB0-7238F0B68AC7}"/>
              </a:ext>
            </a:extLst>
          </p:cNvPr>
          <p:cNvSpPr>
            <a:spLocks noGrp="1"/>
          </p:cNvSpPr>
          <p:nvPr>
            <p:ph type="body" sz="quarter" idx="3"/>
          </p:nvPr>
        </p:nvSpPr>
        <p:spPr>
          <a:xfrm rot="10800000" flipV="1">
            <a:off x="4666986" y="2121647"/>
            <a:ext cx="2211505" cy="344318"/>
          </a:xfrm>
        </p:spPr>
        <p:txBody>
          <a:bodyPr/>
          <a:lstStyle/>
          <a:p>
            <a:r>
              <a:rPr lang="es-US"/>
              <a:t>LIQUIDO </a:t>
            </a:r>
          </a:p>
        </p:txBody>
      </p:sp>
      <p:sp>
        <p:nvSpPr>
          <p:cNvPr id="7" name="CuadroTexto 6">
            <a:extLst>
              <a:ext uri="{FF2B5EF4-FFF2-40B4-BE49-F238E27FC236}">
                <a16:creationId xmlns:a16="http://schemas.microsoft.com/office/drawing/2014/main" id="{5F9D447C-9951-2440-DFAB-207BD71C2036}"/>
              </a:ext>
            </a:extLst>
          </p:cNvPr>
          <p:cNvSpPr txBox="1"/>
          <p:nvPr/>
        </p:nvSpPr>
        <p:spPr>
          <a:xfrm rot="10800000" flipV="1">
            <a:off x="8591436" y="1728818"/>
            <a:ext cx="1641448" cy="523220"/>
          </a:xfrm>
          <a:prstGeom prst="rect">
            <a:avLst/>
          </a:prstGeom>
          <a:noFill/>
        </p:spPr>
        <p:txBody>
          <a:bodyPr wrap="square" rtlCol="0">
            <a:spAutoFit/>
          </a:bodyPr>
          <a:lstStyle/>
          <a:p>
            <a:r>
              <a:rPr lang="es-US" sz="2800"/>
              <a:t>GASEOSO</a:t>
            </a:r>
          </a:p>
        </p:txBody>
      </p:sp>
      <p:sp>
        <p:nvSpPr>
          <p:cNvPr id="8" name="CuadroTexto 7">
            <a:extLst>
              <a:ext uri="{FF2B5EF4-FFF2-40B4-BE49-F238E27FC236}">
                <a16:creationId xmlns:a16="http://schemas.microsoft.com/office/drawing/2014/main" id="{29A7C4D0-E791-C86C-00DD-7309DDF4AEA7}"/>
              </a:ext>
            </a:extLst>
          </p:cNvPr>
          <p:cNvSpPr txBox="1"/>
          <p:nvPr/>
        </p:nvSpPr>
        <p:spPr>
          <a:xfrm>
            <a:off x="8032250" y="2342357"/>
            <a:ext cx="3948589" cy="1754326"/>
          </a:xfrm>
          <a:prstGeom prst="rect">
            <a:avLst/>
          </a:prstGeom>
          <a:noFill/>
        </p:spPr>
        <p:txBody>
          <a:bodyPr wrap="square" rtlCol="0">
            <a:spAutoFit/>
          </a:bodyPr>
          <a:lstStyle/>
          <a:p>
            <a:pPr algn="l"/>
            <a:r>
              <a:rPr lang="es-US" sz="1200"/>
              <a:t>•Su fuerza de atracción es casi nula.</a:t>
            </a:r>
          </a:p>
          <a:p>
            <a:pPr algn="l"/>
            <a:r>
              <a:rPr lang="es-US" sz="1200"/>
              <a:t>•El movimiento es mayor, en gran cantidad (traslación).</a:t>
            </a:r>
          </a:p>
          <a:p>
            <a:pPr algn="l"/>
            <a:r>
              <a:rPr lang="es-US" sz="1200"/>
              <a:t>•No tiene forma ni volumen propio.</a:t>
            </a:r>
          </a:p>
          <a:p>
            <a:pPr algn="l"/>
            <a:r>
              <a:rPr lang="es-US" sz="1200" i="0">
                <a:effectLst/>
              </a:rPr>
              <a:t>tiende a ascender, dado que el vapor es menos denso que el agua.</a:t>
            </a:r>
            <a:endParaRPr lang="es-US" sz="1200"/>
          </a:p>
          <a:p>
            <a:pPr algn="l"/>
            <a:r>
              <a:rPr lang="es-US" sz="1200" i="0">
                <a:effectLst/>
              </a:rPr>
              <a:t>Se presenta en forma de vapor y se encuentra en la humedad atmosférica (formando parte del aire que nos rodea como un gas transparente), neblina y nubes, entre otros.</a:t>
            </a:r>
            <a:endParaRPr lang="es-US" sz="1200"/>
          </a:p>
        </p:txBody>
      </p:sp>
      <p:sp>
        <p:nvSpPr>
          <p:cNvPr id="9" name="CuadroTexto 8">
            <a:extLst>
              <a:ext uri="{FF2B5EF4-FFF2-40B4-BE49-F238E27FC236}">
                <a16:creationId xmlns:a16="http://schemas.microsoft.com/office/drawing/2014/main" id="{34DF99C2-B675-1208-8856-D2E4909743CC}"/>
              </a:ext>
            </a:extLst>
          </p:cNvPr>
          <p:cNvSpPr txBox="1"/>
          <p:nvPr/>
        </p:nvSpPr>
        <p:spPr>
          <a:xfrm>
            <a:off x="3761190" y="2358833"/>
            <a:ext cx="3643629" cy="2308324"/>
          </a:xfrm>
          <a:prstGeom prst="rect">
            <a:avLst/>
          </a:prstGeom>
          <a:noFill/>
        </p:spPr>
        <p:txBody>
          <a:bodyPr wrap="square" rtlCol="0">
            <a:spAutoFit/>
          </a:bodyPr>
          <a:lstStyle/>
          <a:p>
            <a:pPr algn="l"/>
            <a:r>
              <a:rPr lang="es-US" sz="1200" i="0">
                <a:effectLst/>
              </a:rPr>
              <a:t>las </a:t>
            </a:r>
            <a:r>
              <a:rPr lang="es-US" sz="1200" i="0">
                <a:effectLst/>
                <a:hlinkClick r:id="rId5">
                  <a:extLst>
                    <a:ext uri="{A12FA001-AC4F-418D-AE19-62706E023703}">
                      <ahyp:hlinkClr xmlns:ahyp="http://schemas.microsoft.com/office/drawing/2018/hyperlinkcolor" val="tx"/>
                    </a:ext>
                  </a:extLst>
                </a:hlinkClick>
              </a:rPr>
              <a:t>partículas</a:t>
            </a:r>
            <a:r>
              <a:rPr lang="es-US" sz="1200" i="0">
                <a:effectLst/>
              </a:rPr>
              <a:t> del agua se hallan juntas, aunque no demasiado. </a:t>
            </a:r>
          </a:p>
          <a:p>
            <a:pPr algn="l"/>
            <a:r>
              <a:rPr lang="es-US" sz="1200" i="0">
                <a:effectLst/>
              </a:rPr>
              <a:t>Por eso, el agua líquida presenta una </a:t>
            </a:r>
            <a:r>
              <a:rPr lang="es-US" sz="1200" i="0">
                <a:effectLst/>
                <a:hlinkClick r:id="rId6">
                  <a:extLst>
                    <a:ext uri="{A12FA001-AC4F-418D-AE19-62706E023703}">
                      <ahyp:hlinkClr xmlns:ahyp="http://schemas.microsoft.com/office/drawing/2018/hyperlinkcolor" val="tx"/>
                    </a:ext>
                  </a:extLst>
                </a:hlinkClick>
              </a:rPr>
              <a:t>flexibilidad</a:t>
            </a:r>
            <a:r>
              <a:rPr lang="es-US" sz="1200" i="0">
                <a:effectLst/>
              </a:rPr>
              <a:t> y fluidez típica de los líquidos y pierde, en cambio, su forma propia para adoptar la del envase que la contenga.</a:t>
            </a:r>
            <a:endParaRPr lang="es-US" sz="1200">
              <a:effectLst/>
            </a:endParaRPr>
          </a:p>
          <a:p>
            <a:r>
              <a:rPr lang="es-US" sz="1200" i="0" kern="1200">
                <a:effectLst/>
                <a:latin typeface="Calibri" panose="020F0502020204030204" pitchFamily="34" charset="0"/>
                <a:ea typeface="+mn-ea"/>
                <a:cs typeface="+mn-cs"/>
              </a:rPr>
              <a:t>El agua líquida se encuentra ordinariamente en </a:t>
            </a:r>
            <a:r>
              <a:rPr lang="es-US" sz="1200" i="0" kern="1200">
                <a:effectLst/>
                <a:latin typeface="Calibri" panose="020F0502020204030204" pitchFamily="34" charset="0"/>
                <a:ea typeface="+mn-ea"/>
                <a:cs typeface="+mn-cs"/>
                <a:hlinkClick r:id="rId7">
                  <a:extLst>
                    <a:ext uri="{A12FA001-AC4F-418D-AE19-62706E023703}">
                      <ahyp:hlinkClr xmlns:ahyp="http://schemas.microsoft.com/office/drawing/2018/hyperlinkcolor" val="tx"/>
                    </a:ext>
                  </a:extLst>
                </a:hlinkClick>
              </a:rPr>
              <a:t>mares</a:t>
            </a:r>
            <a:r>
              <a:rPr lang="es-US" sz="1200" i="0" kern="1200">
                <a:effectLst/>
                <a:latin typeface="Calibri" panose="020F0502020204030204" pitchFamily="34" charset="0"/>
                <a:ea typeface="+mn-ea"/>
                <a:cs typeface="+mn-cs"/>
              </a:rPr>
              <a:t>, lagos, ríos y yacimientos subterráneos, pero también contenida en los cuerpos de los </a:t>
            </a:r>
            <a:r>
              <a:rPr lang="es-US" sz="1200" i="0" kern="1200">
                <a:effectLst/>
                <a:latin typeface="Calibri" panose="020F0502020204030204" pitchFamily="34" charset="0"/>
                <a:ea typeface="+mn-ea"/>
                <a:cs typeface="+mn-cs"/>
                <a:hlinkClick r:id="rId8">
                  <a:extLst>
                    <a:ext uri="{A12FA001-AC4F-418D-AE19-62706E023703}">
                      <ahyp:hlinkClr xmlns:ahyp="http://schemas.microsoft.com/office/drawing/2018/hyperlinkcolor" val="tx"/>
                    </a:ext>
                  </a:extLst>
                </a:hlinkClick>
              </a:rPr>
              <a:t>seres vivientes</a:t>
            </a:r>
            <a:r>
              <a:rPr lang="es-US" sz="1200" i="0" kern="1200">
                <a:effectLst/>
                <a:latin typeface="Calibri" panose="020F0502020204030204" pitchFamily="34" charset="0"/>
                <a:ea typeface="+mn-ea"/>
                <a:cs typeface="+mn-cs"/>
              </a:rPr>
              <a:t>.</a:t>
            </a:r>
            <a:br>
              <a:rPr lang="es-US" sz="1200" i="0" kern="1200">
                <a:effectLst/>
                <a:latin typeface="Calibri" panose="020F0502020204030204" pitchFamily="34" charset="0"/>
                <a:ea typeface="+mn-ea"/>
                <a:cs typeface="+mn-cs"/>
              </a:rPr>
            </a:br>
            <a:r>
              <a:rPr lang="es-US" sz="1200" i="0">
                <a:effectLst/>
              </a:rPr>
              <a:t>inariamente en </a:t>
            </a:r>
            <a:r>
              <a:rPr lang="es-US" sz="1200" i="0">
                <a:effectLst/>
                <a:hlinkClick r:id="rId7">
                  <a:extLst>
                    <a:ext uri="{A12FA001-AC4F-418D-AE19-62706E023703}">
                      <ahyp:hlinkClr xmlns:ahyp="http://schemas.microsoft.com/office/drawing/2018/hyperlinkcolor" val="tx"/>
                    </a:ext>
                  </a:extLst>
                </a:hlinkClick>
              </a:rPr>
              <a:t>mares</a:t>
            </a:r>
            <a:r>
              <a:rPr lang="es-US" sz="1200" i="0">
                <a:effectLst/>
              </a:rPr>
              <a:t>, lagos, ríos y yacimientos subterráneos, pero también contenida en los cuerpos de los </a:t>
            </a:r>
            <a:r>
              <a:rPr lang="es-US" sz="1200" i="0">
                <a:effectLst/>
                <a:hlinkClick r:id="rId8">
                  <a:extLst>
                    <a:ext uri="{A12FA001-AC4F-418D-AE19-62706E023703}">
                      <ahyp:hlinkClr xmlns:ahyp="http://schemas.microsoft.com/office/drawing/2018/hyperlinkcolor" val="tx"/>
                    </a:ext>
                  </a:extLst>
                </a:hlinkClick>
              </a:rPr>
              <a:t>seres vivientes</a:t>
            </a:r>
            <a:r>
              <a:rPr lang="es-US" sz="1200" i="0">
                <a:effectLst/>
              </a:rPr>
              <a:t>.</a:t>
            </a:r>
            <a:endParaRPr lang="es-US" sz="1200"/>
          </a:p>
        </p:txBody>
      </p:sp>
      <p:cxnSp>
        <p:nvCxnSpPr>
          <p:cNvPr id="12" name="Conector recto de flecha 11">
            <a:extLst>
              <a:ext uri="{FF2B5EF4-FFF2-40B4-BE49-F238E27FC236}">
                <a16:creationId xmlns:a16="http://schemas.microsoft.com/office/drawing/2014/main" id="{55583870-4433-7DB8-5B29-3B136082C430}"/>
              </a:ext>
            </a:extLst>
          </p:cNvPr>
          <p:cNvCxnSpPr>
            <a:cxnSpLocks/>
            <a:stCxn id="9" idx="1"/>
            <a:endCxn id="9" idx="1"/>
          </p:cNvCxnSpPr>
          <p:nvPr/>
        </p:nvCxnSpPr>
        <p:spPr>
          <a:xfrm>
            <a:off x="3761190" y="3512995"/>
            <a:ext cx="0" cy="0"/>
          </a:xfrm>
          <a:prstGeom prst="straightConnector1">
            <a:avLst/>
          </a:prstGeom>
        </p:spPr>
        <p:style>
          <a:lnRef idx="1">
            <a:schemeClr val="accent1"/>
          </a:lnRef>
          <a:fillRef idx="0">
            <a:schemeClr val="accent1"/>
          </a:fillRef>
          <a:effectRef idx="0">
            <a:schemeClr val="accent1"/>
          </a:effectRef>
          <a:fontRef idx="minor">
            <a:schemeClr val="tx1"/>
          </a:fontRef>
        </p:style>
      </p:cxnSp>
      <p:pic>
        <p:nvPicPr>
          <p:cNvPr id="47" name="Imagen 47">
            <a:extLst>
              <a:ext uri="{FF2B5EF4-FFF2-40B4-BE49-F238E27FC236}">
                <a16:creationId xmlns:a16="http://schemas.microsoft.com/office/drawing/2014/main" id="{3388FBB4-930E-0ED8-B4D3-3D2A6EF9171F}"/>
              </a:ext>
            </a:extLst>
          </p:cNvPr>
          <p:cNvPicPr>
            <a:picLocks noChangeAspect="1"/>
          </p:cNvPicPr>
          <p:nvPr/>
        </p:nvPicPr>
        <p:blipFill>
          <a:blip r:embed="rId9"/>
          <a:stretch>
            <a:fillRect/>
          </a:stretch>
        </p:blipFill>
        <p:spPr>
          <a:xfrm>
            <a:off x="5027350" y="4742837"/>
            <a:ext cx="1490776" cy="1896298"/>
          </a:xfrm>
          <a:prstGeom prst="rect">
            <a:avLst/>
          </a:prstGeom>
        </p:spPr>
      </p:pic>
      <p:pic>
        <p:nvPicPr>
          <p:cNvPr id="49" name="Imagen 49">
            <a:extLst>
              <a:ext uri="{FF2B5EF4-FFF2-40B4-BE49-F238E27FC236}">
                <a16:creationId xmlns:a16="http://schemas.microsoft.com/office/drawing/2014/main" id="{0E4DD586-E42D-4A2E-DA90-EE62578FDBF0}"/>
              </a:ext>
            </a:extLst>
          </p:cNvPr>
          <p:cNvPicPr>
            <a:picLocks noChangeAspect="1"/>
          </p:cNvPicPr>
          <p:nvPr/>
        </p:nvPicPr>
        <p:blipFill>
          <a:blip r:embed="rId10"/>
          <a:stretch>
            <a:fillRect/>
          </a:stretch>
        </p:blipFill>
        <p:spPr>
          <a:xfrm>
            <a:off x="8908190" y="4187002"/>
            <a:ext cx="2464184" cy="2420659"/>
          </a:xfrm>
          <a:prstGeom prst="rect">
            <a:avLst/>
          </a:prstGeom>
        </p:spPr>
      </p:pic>
      <p:pic>
        <p:nvPicPr>
          <p:cNvPr id="50" name="Imagen 50">
            <a:extLst>
              <a:ext uri="{FF2B5EF4-FFF2-40B4-BE49-F238E27FC236}">
                <a16:creationId xmlns:a16="http://schemas.microsoft.com/office/drawing/2014/main" id="{2965FD68-1CE3-77B8-3FC3-E929BFE53496}"/>
              </a:ext>
            </a:extLst>
          </p:cNvPr>
          <p:cNvPicPr>
            <a:picLocks noChangeAspect="1"/>
          </p:cNvPicPr>
          <p:nvPr/>
        </p:nvPicPr>
        <p:blipFill>
          <a:blip r:embed="rId11"/>
          <a:stretch>
            <a:fillRect/>
          </a:stretch>
        </p:blipFill>
        <p:spPr>
          <a:xfrm>
            <a:off x="1361654" y="4900705"/>
            <a:ext cx="1558762" cy="1580563"/>
          </a:xfrm>
          <a:prstGeom prst="rect">
            <a:avLst/>
          </a:prstGeom>
        </p:spPr>
      </p:pic>
    </p:spTree>
    <p:extLst>
      <p:ext uri="{BB962C8B-B14F-4D97-AF65-F5344CB8AC3E}">
        <p14:creationId xmlns:p14="http://schemas.microsoft.com/office/powerpoint/2010/main" val="1965259676"/>
      </p:ext>
    </p:extLst>
  </p:cSld>
  <p:clrMapOvr>
    <a:masterClrMapping/>
  </p:clrMapOvr>
  <p:transition spd="slow" advTm="60000">
    <p:randomBar dir="vert"/>
    <p:sndAc>
      <p:stSnd>
        <p:snd r:embed="rId2" name="click.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820EB9-B671-33C5-2C3C-639CE77AD2CE}"/>
              </a:ext>
            </a:extLst>
          </p:cNvPr>
          <p:cNvSpPr>
            <a:spLocks noGrp="1"/>
          </p:cNvSpPr>
          <p:nvPr>
            <p:ph type="title"/>
          </p:nvPr>
        </p:nvSpPr>
        <p:spPr>
          <a:xfrm>
            <a:off x="661894" y="719667"/>
            <a:ext cx="3680885" cy="1371600"/>
          </a:xfrm>
        </p:spPr>
        <p:txBody>
          <a:bodyPr/>
          <a:lstStyle/>
          <a:p>
            <a:r>
              <a:rPr lang="es-US"/>
              <a:t>LOS CAMBIOS DE ESTADO EN EL AGUA </a:t>
            </a:r>
          </a:p>
        </p:txBody>
      </p:sp>
      <p:sp>
        <p:nvSpPr>
          <p:cNvPr id="4" name="Marcador de contenido 3">
            <a:extLst>
              <a:ext uri="{FF2B5EF4-FFF2-40B4-BE49-F238E27FC236}">
                <a16:creationId xmlns:a16="http://schemas.microsoft.com/office/drawing/2014/main" id="{27850449-9A21-D8FB-9092-C3D0B8F1A05A}"/>
              </a:ext>
            </a:extLst>
          </p:cNvPr>
          <p:cNvSpPr>
            <a:spLocks noGrp="1"/>
          </p:cNvSpPr>
          <p:nvPr>
            <p:ph idx="1"/>
          </p:nvPr>
        </p:nvSpPr>
        <p:spPr>
          <a:xfrm>
            <a:off x="4424103" y="838200"/>
            <a:ext cx="6169026" cy="5181600"/>
          </a:xfrm>
        </p:spPr>
        <p:txBody>
          <a:bodyPr anchor="t">
            <a:normAutofit fontScale="92500" lnSpcReduction="10000"/>
          </a:bodyPr>
          <a:lstStyle/>
          <a:p>
            <a:r>
              <a:rPr lang="es-US"/>
              <a:t>FUSION: Cambio de solido a líquido, por ejemplo un hielo pasa a agua en estado liquido. Como el estado solido tiene un orden estricto de sus partículas, necesitamos romperlo para que se transforme en líquido. Este se produce recibiendo calor, ya que debilita las partículas y estas se desordenan.</a:t>
            </a:r>
          </a:p>
          <a:p>
            <a:r>
              <a:rPr lang="es-US"/>
              <a:t>SOLIDIFICACION: De líquido a sólido, como cuando el agua se solidifica en un hielo.Es necesario quitarle energía, cuando a una sustancia se la enfría sus partículas comienzan a ordenarse. </a:t>
            </a:r>
          </a:p>
          <a:p>
            <a:r>
              <a:rPr lang="es-US"/>
              <a:t>CONDENSACION: De estado gaseoso a líquido, el rocio de la noche es un ejemplo de ello (tiene dos tipos, condensacion y licuacion) Cuando las partículas de una sustancia en estado de vapor sucede la condensación. </a:t>
            </a:r>
          </a:p>
          <a:p>
            <a:r>
              <a:rPr lang="es-US"/>
              <a:t>VAPORIZACION: De estado líquido a gaseoso, cuando colgamos la ropa para que se seque se produce evaporación. La evaporación ocurre a temperatura ambiente y solo en la superficie del liquido. En cambio la ebullicion trata de aplicarle un calor muy alto y que toda la masa se caliente, y asi se desordenan.</a:t>
            </a:r>
            <a:r>
              <a:rPr lang="es-US" sz="1700" i="0">
                <a:effectLst/>
              </a:rPr>
              <a:t> Es lo que ocurre con el agua hirviendo, de allí su </a:t>
            </a:r>
            <a:r>
              <a:rPr lang="es-US" sz="1700"/>
              <a:t>burbujeo característico.</a:t>
            </a:r>
          </a:p>
          <a:p>
            <a:endParaRPr lang="es-US"/>
          </a:p>
        </p:txBody>
      </p:sp>
      <p:pic>
        <p:nvPicPr>
          <p:cNvPr id="7" name="Imagen 7">
            <a:extLst>
              <a:ext uri="{FF2B5EF4-FFF2-40B4-BE49-F238E27FC236}">
                <a16:creationId xmlns:a16="http://schemas.microsoft.com/office/drawing/2014/main" id="{19BC2027-BFCE-655C-063E-CB15735E4EE9}"/>
              </a:ext>
            </a:extLst>
          </p:cNvPr>
          <p:cNvPicPr>
            <a:picLocks noChangeAspect="1"/>
          </p:cNvPicPr>
          <p:nvPr/>
        </p:nvPicPr>
        <p:blipFill>
          <a:blip r:embed="rId3"/>
          <a:stretch>
            <a:fillRect/>
          </a:stretch>
        </p:blipFill>
        <p:spPr>
          <a:xfrm>
            <a:off x="661894" y="2390588"/>
            <a:ext cx="3441774" cy="3747745"/>
          </a:xfrm>
          <a:prstGeom prst="rect">
            <a:avLst/>
          </a:prstGeom>
        </p:spPr>
      </p:pic>
    </p:spTree>
    <p:extLst>
      <p:ext uri="{BB962C8B-B14F-4D97-AF65-F5344CB8AC3E}">
        <p14:creationId xmlns:p14="http://schemas.microsoft.com/office/powerpoint/2010/main" val="4167640915"/>
      </p:ext>
    </p:extLst>
  </p:cSld>
  <p:clrMapOvr>
    <a:masterClrMapping/>
  </p:clrMapOvr>
  <p:transition spd="slow" advTm="60000">
    <p:randomBar dir="vert"/>
    <p:sndAc>
      <p:stSnd>
        <p:snd r:embed="rId2" name="click.wav"/>
      </p:stSnd>
    </p:sndAc>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otalTime>7</TotalTime>
  <Words>584</Words>
  <Application>Microsoft Office PowerPoint</Application>
  <PresentationFormat>Panorámica</PresentationFormat>
  <Paragraphs>36</Paragraphs>
  <Slides>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vt:i4>
      </vt:variant>
    </vt:vector>
  </HeadingPairs>
  <TitlesOfParts>
    <vt:vector size="8" baseType="lpstr">
      <vt:lpstr>Arial</vt:lpstr>
      <vt:lpstr>Calibri</vt:lpstr>
      <vt:lpstr>Calibri Light</vt:lpstr>
      <vt:lpstr>Celestial</vt:lpstr>
      <vt:lpstr>LOS ESTADOS y cambios de Estados del agua </vt:lpstr>
      <vt:lpstr>LOS ESTADOS Del agua y sus propiedades </vt:lpstr>
      <vt:lpstr>COMO SON LOS PRINCIPALES ESTADOS DE LA MATERIA EN EL AGUA</vt:lpstr>
      <vt:lpstr>LOS CAMBIOS DE ESTADO EN EL AGUA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LOS ESTADOS DE LA MATERIA  Y CAMBIOS DE ESTADO</dc:title>
  <dc:creator>Daniela Malberti</dc:creator>
  <cp:lastModifiedBy>Luis Malberti</cp:lastModifiedBy>
  <cp:revision>8</cp:revision>
  <dcterms:created xsi:type="dcterms:W3CDTF">2022-05-13T22:59:22Z</dcterms:created>
  <dcterms:modified xsi:type="dcterms:W3CDTF">2022-05-16T12:26:28Z</dcterms:modified>
</cp:coreProperties>
</file>