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0" r:id="rId4"/>
    <p:sldId id="259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3965" y="0"/>
            <a:ext cx="8001000" cy="2971801"/>
          </a:xfrm>
        </p:spPr>
        <p:txBody>
          <a:bodyPr>
            <a:normAutofit fontScale="90000"/>
          </a:bodyPr>
          <a:lstStyle/>
          <a:p>
            <a:r>
              <a:rPr lang="es-AR" b="1" i="1" dirty="0" smtClean="0"/>
              <a:t>Propiedades, ESTADOS de agregación Y CAMBIOS DE ESTADO DEL AGUA</a:t>
            </a:r>
            <a:endParaRPr lang="es-AR" b="1" i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u="sng" dirty="0" smtClean="0">
                <a:solidFill>
                  <a:schemeClr val="tx1"/>
                </a:solidFill>
              </a:rPr>
              <a:t>Materia</a:t>
            </a:r>
            <a:r>
              <a:rPr lang="es-AR" dirty="0" smtClean="0">
                <a:solidFill>
                  <a:schemeClr val="tx1"/>
                </a:solidFill>
              </a:rPr>
              <a:t>: Química</a:t>
            </a:r>
          </a:p>
          <a:p>
            <a:r>
              <a:rPr lang="es-AR" u="sng" dirty="0" smtClean="0">
                <a:solidFill>
                  <a:schemeClr val="tx1"/>
                </a:solidFill>
              </a:rPr>
              <a:t>Alumna</a:t>
            </a:r>
            <a:r>
              <a:rPr lang="es-AR" dirty="0" smtClean="0">
                <a:solidFill>
                  <a:schemeClr val="tx1"/>
                </a:solidFill>
              </a:rPr>
              <a:t>: Milagros Echevarría</a:t>
            </a:r>
          </a:p>
          <a:p>
            <a:r>
              <a:rPr lang="es-AR" u="sng" dirty="0" smtClean="0">
                <a:solidFill>
                  <a:schemeClr val="tx1"/>
                </a:solidFill>
              </a:rPr>
              <a:t>Profesora</a:t>
            </a:r>
            <a:r>
              <a:rPr lang="es-AR" dirty="0" smtClean="0">
                <a:solidFill>
                  <a:schemeClr val="tx1"/>
                </a:solidFill>
              </a:rPr>
              <a:t>: Gabriela Sierra</a:t>
            </a:r>
          </a:p>
          <a:p>
            <a:r>
              <a:rPr lang="es-AR" u="sng" dirty="0" smtClean="0">
                <a:solidFill>
                  <a:schemeClr val="tx1"/>
                </a:solidFill>
              </a:rPr>
              <a:t>Curso</a:t>
            </a:r>
            <a:r>
              <a:rPr lang="es-AR" dirty="0">
                <a:solidFill>
                  <a:schemeClr val="tx1"/>
                </a:solidFill>
              </a:rPr>
              <a:t>: </a:t>
            </a:r>
            <a:r>
              <a:rPr lang="es-AR" dirty="0" smtClean="0">
                <a:solidFill>
                  <a:schemeClr val="tx1"/>
                </a:solidFill>
              </a:rPr>
              <a:t>3°B</a:t>
            </a: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4" name="Kalimb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612" y="6411113"/>
            <a:ext cx="243840" cy="2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0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2121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0822" y="1205345"/>
            <a:ext cx="11546378" cy="532845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AR" u="sng" dirty="0" smtClean="0">
                <a:solidFill>
                  <a:schemeClr val="bg1"/>
                </a:solidFill>
              </a:rPr>
              <a:t>Propiedades extensivas del agua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</a:rPr>
              <a:t>Masa </a:t>
            </a:r>
            <a:r>
              <a:rPr lang="es-AR" sz="1600" dirty="0" smtClean="0">
                <a:solidFill>
                  <a:schemeClr val="bg1"/>
                </a:solidFill>
              </a:rPr>
              <a:t>molar</a:t>
            </a:r>
            <a:r>
              <a:rPr lang="es-AR" sz="1600" dirty="0">
                <a:solidFill>
                  <a:schemeClr val="bg1"/>
                </a:solidFill>
              </a:rPr>
              <a:t>: 18.01528 </a:t>
            </a:r>
            <a:r>
              <a:rPr lang="es-AR" sz="1600" dirty="0" smtClean="0">
                <a:solidFill>
                  <a:schemeClr val="bg1"/>
                </a:solidFill>
              </a:rPr>
              <a:t>g/mol.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AR" sz="1600" dirty="0" smtClean="0">
                <a:solidFill>
                  <a:schemeClr val="bg1"/>
                </a:solidFill>
              </a:rPr>
              <a:t>No tiene forma</a:t>
            </a:r>
          </a:p>
          <a:p>
            <a:pPr>
              <a:buClr>
                <a:srgbClr val="FF0000"/>
              </a:buClr>
            </a:pPr>
            <a:r>
              <a:rPr lang="es-AR" u="sng" dirty="0" smtClean="0">
                <a:solidFill>
                  <a:schemeClr val="bg1"/>
                </a:solidFill>
              </a:rPr>
              <a:t>Propiedades intensivas del agua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AR" sz="1600" dirty="0" smtClean="0">
                <a:solidFill>
                  <a:schemeClr val="bg1"/>
                </a:solidFill>
              </a:rPr>
              <a:t>No tiene olor, aunque a veces se le puede percibir un leve olor que se deben a residuos de cloro.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AR" sz="1600" dirty="0" smtClean="0">
                <a:solidFill>
                  <a:schemeClr val="bg1"/>
                </a:solidFill>
              </a:rPr>
              <a:t>No tiene sabor.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AR" sz="1600" dirty="0" smtClean="0">
                <a:solidFill>
                  <a:schemeClr val="bg1"/>
                </a:solidFill>
              </a:rPr>
              <a:t>Es transparente.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AR" sz="1600" dirty="0" smtClean="0">
                <a:solidFill>
                  <a:schemeClr val="bg1"/>
                </a:solidFill>
              </a:rPr>
              <a:t>Puede encontrarse en forma solida, llamada hielo, en forma gaseosa, denominada vapor y en estado liquido.</a:t>
            </a:r>
          </a:p>
          <a:p>
            <a:pPr>
              <a:buClr>
                <a:srgbClr val="FF0000"/>
              </a:buClr>
            </a:pPr>
            <a:r>
              <a:rPr lang="es-AR" sz="1600" b="1" dirty="0" smtClean="0">
                <a:solidFill>
                  <a:schemeClr val="bg1"/>
                </a:solidFill>
              </a:rPr>
              <a:t>(caracteres organolépticos)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</a:rPr>
              <a:t>Densidad</a:t>
            </a:r>
            <a:r>
              <a:rPr lang="es-AR" sz="1600" dirty="0" smtClean="0">
                <a:solidFill>
                  <a:schemeClr val="bg1"/>
                </a:solidFill>
              </a:rPr>
              <a:t>: 997 kg/m³.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</a:rPr>
              <a:t>Punto de ebullición: 100 °</a:t>
            </a:r>
            <a:r>
              <a:rPr lang="es-AR" sz="1600" dirty="0" smtClean="0">
                <a:solidFill>
                  <a:schemeClr val="bg1"/>
                </a:solidFill>
              </a:rPr>
              <a:t>C.</a:t>
            </a:r>
            <a:endParaRPr lang="es-AR" sz="16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bg1"/>
                </a:solidFill>
              </a:rPr>
              <a:t>Punto de </a:t>
            </a:r>
            <a:r>
              <a:rPr lang="es-AR" sz="1600" dirty="0" smtClean="0">
                <a:solidFill>
                  <a:schemeClr val="bg1"/>
                </a:solidFill>
              </a:rPr>
              <a:t>fusión y solidificación: </a:t>
            </a:r>
            <a:r>
              <a:rPr lang="es-AR" sz="1600" dirty="0">
                <a:solidFill>
                  <a:schemeClr val="bg1"/>
                </a:solidFill>
              </a:rPr>
              <a:t>0 °</a:t>
            </a:r>
            <a:r>
              <a:rPr lang="es-AR" sz="1600" dirty="0" smtClean="0">
                <a:solidFill>
                  <a:schemeClr val="bg1"/>
                </a:solidFill>
              </a:rPr>
              <a:t>C.</a:t>
            </a:r>
          </a:p>
          <a:p>
            <a:pPr>
              <a:buClr>
                <a:srgbClr val="FF0000"/>
              </a:buClr>
            </a:pPr>
            <a:r>
              <a:rPr lang="es-AR" sz="1600" b="1" dirty="0" smtClean="0">
                <a:solidFill>
                  <a:schemeClr val="bg1"/>
                </a:solidFill>
              </a:rPr>
              <a:t>(constantes físicas) </a:t>
            </a:r>
            <a:endParaRPr lang="es-AR" sz="1600" b="1" dirty="0">
              <a:solidFill>
                <a:schemeClr val="bg1"/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s-AR" sz="1600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</a:pPr>
            <a:endParaRPr lang="es-AR" sz="1600" b="1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s-AR" sz="1600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0822" y="225572"/>
            <a:ext cx="11546378" cy="9797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80000"/>
            </a:pPr>
            <a:r>
              <a:rPr lang="es-AR" sz="2800" i="1" dirty="0" smtClean="0">
                <a:solidFill>
                  <a:schemeClr val="accent4"/>
                </a:solidFill>
              </a:rPr>
              <a:t>Propiedades del agua</a:t>
            </a:r>
            <a:br>
              <a:rPr lang="es-AR" sz="2800" i="1" dirty="0" smtClean="0">
                <a:solidFill>
                  <a:schemeClr val="accent4"/>
                </a:solidFill>
              </a:rPr>
            </a:br>
            <a:r>
              <a:rPr lang="es-AR" sz="1800" b="1" cap="none" dirty="0" smtClean="0">
                <a:ln>
                  <a:noFill/>
                </a:ln>
                <a:solidFill>
                  <a:prstClr val="black"/>
                </a:solidFill>
              </a:rPr>
              <a:t>La materia tiene propiedades extensivas e intensivas</a:t>
            </a:r>
            <a:endParaRPr lang="es-AR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2738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2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0822" y="225572"/>
            <a:ext cx="11546378" cy="9797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80000"/>
            </a:pPr>
            <a:r>
              <a:rPr lang="es-AR" sz="2800" i="1" dirty="0" smtClean="0">
                <a:solidFill>
                  <a:schemeClr val="accent4"/>
                </a:solidFill>
              </a:rPr>
              <a:t>Estados de agregación del agua</a:t>
            </a:r>
            <a:br>
              <a:rPr lang="es-AR" sz="2800" i="1" dirty="0" smtClean="0">
                <a:solidFill>
                  <a:schemeClr val="accent4"/>
                </a:solidFill>
              </a:rPr>
            </a:br>
            <a:r>
              <a:rPr lang="es-AR" sz="1800" b="1" cap="none" dirty="0" smtClean="0">
                <a:ln>
                  <a:noFill/>
                </a:ln>
                <a:solidFill>
                  <a:prstClr val="black"/>
                </a:solidFill>
              </a:rPr>
              <a:t>El </a:t>
            </a:r>
            <a:r>
              <a:rPr lang="es-AR" sz="1800" b="1" cap="none" dirty="0">
                <a:ln>
                  <a:noFill/>
                </a:ln>
                <a:solidFill>
                  <a:prstClr val="black"/>
                </a:solidFill>
              </a:rPr>
              <a:t>agua es una de las pocas sustancias que se encuentran en la naturaleza en los tres estados mas comunes de la materia</a:t>
            </a:r>
            <a:r>
              <a:rPr lang="es-AR" sz="1800" b="1" cap="none" dirty="0" smtClean="0">
                <a:ln>
                  <a:noFill/>
                </a:ln>
                <a:solidFill>
                  <a:prstClr val="black"/>
                </a:solidFill>
              </a:rPr>
              <a:t>:</a:t>
            </a:r>
            <a:endParaRPr lang="es-AR" sz="2800" i="1" dirty="0">
              <a:solidFill>
                <a:srgbClr val="FF000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0822" y="1205345"/>
            <a:ext cx="11546378" cy="524533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/>
              <a:t>                      </a:t>
            </a:r>
            <a:r>
              <a:rPr lang="es-AR" sz="2000" dirty="0" smtClean="0">
                <a:solidFill>
                  <a:schemeClr val="bg1"/>
                </a:solidFill>
              </a:rPr>
              <a:t>Solido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s-AR" sz="1400" dirty="0" smtClean="0">
                <a:solidFill>
                  <a:schemeClr val="bg1"/>
                </a:solidFill>
              </a:rPr>
              <a:t>Fuerzas de cohesión muy grandes </a:t>
            </a:r>
          </a:p>
          <a:p>
            <a:pPr>
              <a:buClr>
                <a:srgbClr val="FF3300"/>
              </a:buClr>
            </a:pPr>
            <a:r>
              <a:rPr lang="es-AR" sz="1400" dirty="0" smtClean="0">
                <a:solidFill>
                  <a:schemeClr val="bg1"/>
                </a:solidFill>
              </a:rPr>
              <a:t>y fuertes.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s-AR" sz="1400" dirty="0" smtClean="0">
                <a:solidFill>
                  <a:schemeClr val="bg1"/>
                </a:solidFill>
              </a:rPr>
              <a:t>Fuerza de repulsión muy pequeña.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s-AR" sz="1400" dirty="0" smtClean="0">
                <a:solidFill>
                  <a:schemeClr val="bg1"/>
                </a:solidFill>
              </a:rPr>
              <a:t>Las partículas vibran en sus lugares.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s-AR" sz="1400" dirty="0" smtClean="0">
                <a:solidFill>
                  <a:schemeClr val="bg1"/>
                </a:solidFill>
              </a:rPr>
              <a:t>Forma y volumen propios.</a:t>
            </a:r>
            <a:endParaRPr lang="es-AR" sz="1400" dirty="0">
              <a:solidFill>
                <a:schemeClr val="bg1"/>
              </a:solidFill>
            </a:endParaRPr>
          </a:p>
          <a:p>
            <a:endParaRPr lang="es-AR" dirty="0"/>
          </a:p>
          <a:p>
            <a:endParaRPr lang="es-AR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833" y="1409932"/>
            <a:ext cx="1449186" cy="14491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356" y="1217152"/>
            <a:ext cx="1641966" cy="164196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256" y="3206021"/>
            <a:ext cx="4230596" cy="218893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315" y="2776016"/>
            <a:ext cx="1172047" cy="49826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5346" y="1541333"/>
            <a:ext cx="2190784" cy="118638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0797" y="2776016"/>
            <a:ext cx="1408298" cy="53649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2029" y="3227766"/>
            <a:ext cx="4004746" cy="167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4478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2509" y="253539"/>
            <a:ext cx="11538066" cy="11845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80000"/>
            </a:pPr>
            <a:r>
              <a:rPr lang="es-AR" sz="2800" i="1" dirty="0" smtClean="0">
                <a:solidFill>
                  <a:srgbClr val="FF0000"/>
                </a:solidFill>
              </a:rPr>
              <a:t/>
            </a:r>
            <a:br>
              <a:rPr lang="es-AR" sz="2800" i="1" dirty="0" smtClean="0">
                <a:solidFill>
                  <a:srgbClr val="FF0000"/>
                </a:solidFill>
              </a:rPr>
            </a:br>
            <a:r>
              <a:rPr lang="es-AR" sz="2800" i="1" dirty="0" smtClean="0">
                <a:solidFill>
                  <a:schemeClr val="accent4"/>
                </a:solidFill>
              </a:rPr>
              <a:t>Cambios de estado del agua</a:t>
            </a:r>
            <a:r>
              <a:rPr lang="es-AR" sz="2800" i="1" dirty="0" smtClean="0">
                <a:solidFill>
                  <a:srgbClr val="FF0000"/>
                </a:solidFill>
              </a:rPr>
              <a:t/>
            </a:r>
            <a:br>
              <a:rPr lang="es-AR" sz="2800" i="1" dirty="0" smtClean="0">
                <a:solidFill>
                  <a:srgbClr val="FF0000"/>
                </a:solidFill>
              </a:rPr>
            </a:br>
            <a:r>
              <a:rPr lang="es-AR" sz="2000" b="1" cap="none" dirty="0">
                <a:ln>
                  <a:noFill/>
                </a:ln>
                <a:solidFill>
                  <a:prstClr val="black"/>
                </a:solidFill>
              </a:rPr>
              <a:t>Los cambios de estado son cambios físicos en los que la materia pasa de un estado a otro con el aumento o disminución de temperatura.</a:t>
            </a:r>
            <a:br>
              <a:rPr lang="es-AR" sz="2000" b="1" cap="none" dirty="0">
                <a:ln>
                  <a:noFill/>
                </a:ln>
                <a:solidFill>
                  <a:prstClr val="black"/>
                </a:solidFill>
              </a:rPr>
            </a:br>
            <a:endParaRPr lang="es-AR" sz="2800" i="1" dirty="0">
              <a:solidFill>
                <a:srgbClr val="FF000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32509" y="1438103"/>
            <a:ext cx="11612880" cy="51372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endParaRPr lang="es-AR" sz="1800" b="1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</a:pPr>
            <a:endParaRPr lang="es-AR" sz="1400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</a:pPr>
            <a:endParaRPr lang="es-AR" sz="1600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</a:pPr>
            <a:endParaRPr lang="es-AR" sz="1600" dirty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</a:pPr>
            <a:endParaRPr lang="es-AR" sz="1600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</a:pPr>
            <a:r>
              <a:rPr lang="es-AR" sz="1600" dirty="0" smtClean="0">
                <a:solidFill>
                  <a:schemeClr val="bg1"/>
                </a:solidFill>
              </a:rPr>
              <a:t>Si calentamos la materia en </a:t>
            </a:r>
            <a:r>
              <a:rPr lang="es-AR" sz="1600" b="1" dirty="0" smtClean="0">
                <a:solidFill>
                  <a:schemeClr val="bg1"/>
                </a:solidFill>
              </a:rPr>
              <a:t>estado solido </a:t>
            </a:r>
            <a:r>
              <a:rPr lang="es-AR" sz="1600" dirty="0" smtClean="0">
                <a:solidFill>
                  <a:schemeClr val="bg1"/>
                </a:solidFill>
              </a:rPr>
              <a:t>y pasa a </a:t>
            </a:r>
            <a:r>
              <a:rPr lang="es-AR" sz="1600" b="1" dirty="0" smtClean="0">
                <a:solidFill>
                  <a:schemeClr val="bg1"/>
                </a:solidFill>
              </a:rPr>
              <a:t>estado liquido </a:t>
            </a:r>
            <a:r>
              <a:rPr lang="es-AR" sz="1600" dirty="0" smtClean="0">
                <a:solidFill>
                  <a:schemeClr val="bg1"/>
                </a:solidFill>
              </a:rPr>
              <a:t>el proceso se llama </a:t>
            </a:r>
            <a:r>
              <a:rPr lang="es-AR" sz="1600" b="1" dirty="0" smtClean="0">
                <a:solidFill>
                  <a:srgbClr val="FF0000"/>
                </a:solidFill>
              </a:rPr>
              <a:t>fusión</a:t>
            </a:r>
            <a:r>
              <a:rPr lang="es-AR" sz="1600" dirty="0" smtClean="0">
                <a:solidFill>
                  <a:schemeClr val="bg1"/>
                </a:solidFill>
              </a:rPr>
              <a:t>. Ya que al recibir calor, la fuerza de atracción entre las partículas se debilita y tiende a igualarse con la fuerza de repulsión, lo que hace que las partículas se desordenen. La temperatura a la que ocurre este cambio, denominada </a:t>
            </a:r>
            <a:r>
              <a:rPr lang="es-AR" sz="1600" dirty="0" smtClean="0">
                <a:solidFill>
                  <a:srgbClr val="FF0000"/>
                </a:solidFill>
              </a:rPr>
              <a:t>punto </a:t>
            </a:r>
            <a:r>
              <a:rPr lang="es-AR" sz="1600" dirty="0">
                <a:solidFill>
                  <a:srgbClr val="FF0000"/>
                </a:solidFill>
              </a:rPr>
              <a:t>de fusión </a:t>
            </a:r>
            <a:r>
              <a:rPr lang="es-AR" sz="1600" dirty="0">
                <a:solidFill>
                  <a:schemeClr val="bg1"/>
                </a:solidFill>
              </a:rPr>
              <a:t>es de 0</a:t>
            </a:r>
            <a:r>
              <a:rPr lang="es-AR" sz="1600" dirty="0" smtClean="0">
                <a:solidFill>
                  <a:schemeClr val="bg1"/>
                </a:solidFill>
              </a:rPr>
              <a:t>℃.</a:t>
            </a:r>
            <a:endParaRPr lang="es-AR" sz="16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215" y="2473038"/>
            <a:ext cx="1449186" cy="14491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946" y="2374599"/>
            <a:ext cx="1639966" cy="16460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7268" y="2604439"/>
            <a:ext cx="2113631" cy="1144602"/>
          </a:xfrm>
          <a:prstGeom prst="rect">
            <a:avLst/>
          </a:prstGeom>
        </p:spPr>
      </p:pic>
      <p:cxnSp>
        <p:nvCxnSpPr>
          <p:cNvPr id="10" name="Conector angular 9"/>
          <p:cNvCxnSpPr>
            <a:stCxn id="6" idx="0"/>
            <a:endCxn id="7" idx="0"/>
          </p:cNvCxnSpPr>
          <p:nvPr/>
        </p:nvCxnSpPr>
        <p:spPr>
          <a:xfrm rot="5400000" flipH="1" flipV="1">
            <a:off x="4155149" y="695259"/>
            <a:ext cx="98439" cy="3457121"/>
          </a:xfrm>
          <a:prstGeom prst="bentConnector3">
            <a:avLst>
              <a:gd name="adj1" fmla="val 332225"/>
            </a:avLst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68" y="1753024"/>
            <a:ext cx="1316850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5083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57696" y="216130"/>
            <a:ext cx="11646130" cy="10640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AR" sz="2500" i="1" dirty="0">
                <a:solidFill>
                  <a:schemeClr val="accent4"/>
                </a:solidFill>
              </a:rPr>
              <a:t>Cambios de estado del </a:t>
            </a:r>
            <a:r>
              <a:rPr lang="es-AR" sz="2500" i="1" dirty="0" smtClean="0">
                <a:solidFill>
                  <a:schemeClr val="accent4"/>
                </a:solidFill>
              </a:rPr>
              <a:t>agua</a:t>
            </a:r>
            <a:r>
              <a:rPr lang="es-AR" sz="2500" i="1" dirty="0">
                <a:solidFill>
                  <a:srgbClr val="FF0000"/>
                </a:solidFill>
              </a:rPr>
              <a:t/>
            </a:r>
            <a:br>
              <a:rPr lang="es-AR" sz="2500" i="1" dirty="0">
                <a:solidFill>
                  <a:srgbClr val="FF0000"/>
                </a:solidFill>
              </a:rPr>
            </a:br>
            <a:r>
              <a:rPr lang="es-AR" sz="1800" b="1" cap="none" dirty="0" smtClean="0">
                <a:ln>
                  <a:noFill/>
                </a:ln>
                <a:solidFill>
                  <a:prstClr val="black"/>
                </a:solidFill>
              </a:rPr>
              <a:t>Los </a:t>
            </a:r>
            <a:r>
              <a:rPr lang="es-AR" sz="1800" b="1" cap="none" dirty="0">
                <a:ln>
                  <a:noFill/>
                </a:ln>
                <a:solidFill>
                  <a:prstClr val="black"/>
                </a:solidFill>
              </a:rPr>
              <a:t>cambios de </a:t>
            </a:r>
            <a:r>
              <a:rPr lang="es-AR" sz="1800" b="1" cap="none" dirty="0" smtClean="0">
                <a:ln>
                  <a:noFill/>
                </a:ln>
                <a:solidFill>
                  <a:prstClr val="black"/>
                </a:solidFill>
              </a:rPr>
              <a:t>estado son cambios físicos en los que la materia pasa de un estado a otro con el aumento o disminución de temperatura.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>
          <a:xfrm>
            <a:off x="257696" y="1280160"/>
            <a:ext cx="11646130" cy="52868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AR" b="1" dirty="0" smtClean="0"/>
              <a:t> </a:t>
            </a:r>
          </a:p>
          <a:p>
            <a:endParaRPr lang="es-AR" b="1" dirty="0" smtClean="0"/>
          </a:p>
          <a:p>
            <a:endParaRPr lang="es-AR" b="1" dirty="0" smtClean="0"/>
          </a:p>
          <a:p>
            <a:endParaRPr lang="es-AR" b="1" dirty="0"/>
          </a:p>
          <a:p>
            <a:endParaRPr lang="es-AR" b="1" dirty="0" smtClean="0"/>
          </a:p>
          <a:p>
            <a:endParaRPr lang="es-AR" b="1" dirty="0"/>
          </a:p>
          <a:p>
            <a:endParaRPr lang="es-AR" b="1" dirty="0" smtClean="0"/>
          </a:p>
          <a:p>
            <a:r>
              <a:rPr lang="es-AR" sz="1600" dirty="0" smtClean="0">
                <a:solidFill>
                  <a:schemeClr val="bg1"/>
                </a:solidFill>
              </a:rPr>
              <a:t>Si calentamos la materia en </a:t>
            </a:r>
            <a:r>
              <a:rPr lang="es-AR" sz="1600" b="1" dirty="0" smtClean="0">
                <a:solidFill>
                  <a:schemeClr val="bg1"/>
                </a:solidFill>
              </a:rPr>
              <a:t>estado liquido </a:t>
            </a:r>
            <a:r>
              <a:rPr lang="es-AR" sz="1600" dirty="0" smtClean="0">
                <a:solidFill>
                  <a:schemeClr val="bg1"/>
                </a:solidFill>
              </a:rPr>
              <a:t>y pasa a </a:t>
            </a:r>
            <a:r>
              <a:rPr lang="es-AR" sz="1600" b="1" dirty="0" smtClean="0">
                <a:solidFill>
                  <a:schemeClr val="bg1"/>
                </a:solidFill>
              </a:rPr>
              <a:t>estado gaseoso </a:t>
            </a:r>
            <a:r>
              <a:rPr lang="es-AR" sz="1600" dirty="0" smtClean="0">
                <a:solidFill>
                  <a:schemeClr val="bg1"/>
                </a:solidFill>
              </a:rPr>
              <a:t>el proceso se llama </a:t>
            </a:r>
            <a:r>
              <a:rPr lang="es-AR" sz="1600" b="1" dirty="0" smtClean="0">
                <a:solidFill>
                  <a:srgbClr val="FF0000"/>
                </a:solidFill>
              </a:rPr>
              <a:t>vaporización</a:t>
            </a:r>
            <a:r>
              <a:rPr lang="es-AR" sz="1600" dirty="0" smtClean="0">
                <a:solidFill>
                  <a:schemeClr val="bg1"/>
                </a:solidFill>
              </a:rPr>
              <a:t>. (Hay dos tipos de vaporización: la </a:t>
            </a:r>
            <a:r>
              <a:rPr lang="es-AR" sz="1600" dirty="0" smtClean="0">
                <a:solidFill>
                  <a:srgbClr val="FF0000"/>
                </a:solidFill>
              </a:rPr>
              <a:t>ebullición</a:t>
            </a:r>
            <a:r>
              <a:rPr lang="es-AR" sz="1600" dirty="0" smtClean="0">
                <a:solidFill>
                  <a:schemeClr val="bg1"/>
                </a:solidFill>
              </a:rPr>
              <a:t> y la</a:t>
            </a:r>
            <a:r>
              <a:rPr lang="es-AR" sz="1600" dirty="0" smtClean="0">
                <a:solidFill>
                  <a:srgbClr val="FF0000"/>
                </a:solidFill>
              </a:rPr>
              <a:t> evaporación</a:t>
            </a:r>
            <a:r>
              <a:rPr lang="es-AR" sz="1600" dirty="0" smtClean="0">
                <a:solidFill>
                  <a:schemeClr val="bg1"/>
                </a:solidFill>
              </a:rPr>
              <a:t>.)</a:t>
            </a:r>
          </a:p>
          <a:p>
            <a:r>
              <a:rPr lang="es-AR" sz="1600" dirty="0" smtClean="0">
                <a:solidFill>
                  <a:schemeClr val="bg1"/>
                </a:solidFill>
              </a:rPr>
              <a:t>En el proceso de </a:t>
            </a:r>
            <a:r>
              <a:rPr lang="es-AR" sz="1600" b="1" dirty="0" smtClean="0">
                <a:solidFill>
                  <a:srgbClr val="FF0000"/>
                </a:solidFill>
              </a:rPr>
              <a:t>ebullición</a:t>
            </a:r>
            <a:r>
              <a:rPr lang="es-AR" sz="1600" dirty="0" smtClean="0">
                <a:solidFill>
                  <a:schemeClr val="bg1"/>
                </a:solidFill>
              </a:rPr>
              <a:t> el agua hierve, a presión normal a 100ªC. Consiste en entregar calor al sistema de manera tal que la fuerza de atracción entre las partículas se debilite aun mas. </a:t>
            </a:r>
            <a:endParaRPr lang="es-AR" sz="1600" dirty="0">
              <a:solidFill>
                <a:schemeClr val="bg1"/>
              </a:solidFill>
            </a:endParaRPr>
          </a:p>
          <a:p>
            <a:r>
              <a:rPr lang="es-AR" sz="1600" dirty="0" smtClean="0">
                <a:solidFill>
                  <a:schemeClr val="bg1"/>
                </a:solidFill>
              </a:rPr>
              <a:t>En la </a:t>
            </a:r>
            <a:r>
              <a:rPr lang="es-AR" sz="1600" b="1" dirty="0" smtClean="0">
                <a:solidFill>
                  <a:srgbClr val="FF0000"/>
                </a:solidFill>
              </a:rPr>
              <a:t>evaporación</a:t>
            </a:r>
            <a:r>
              <a:rPr lang="es-AR" sz="1600" dirty="0" smtClean="0">
                <a:solidFill>
                  <a:schemeClr val="bg1"/>
                </a:solidFill>
              </a:rPr>
              <a:t> cuando hervimos el agua, se forman burbujas (vapor de agua) que ascienden a la superficie y escapan del liquido.  Este proceso ocurre a temperatura ambiente y solo en la superficie.</a:t>
            </a:r>
          </a:p>
          <a:p>
            <a:endParaRPr lang="es-AR" b="1" dirty="0"/>
          </a:p>
          <a:p>
            <a:endParaRPr lang="es-AR" b="1" dirty="0" smtClean="0"/>
          </a:p>
          <a:p>
            <a:endParaRPr lang="es-AR" b="1" dirty="0"/>
          </a:p>
          <a:p>
            <a:endParaRPr lang="es-AR" b="1" dirty="0" smtClean="0"/>
          </a:p>
          <a:p>
            <a:endParaRPr lang="es-AR" b="1" dirty="0"/>
          </a:p>
          <a:p>
            <a:endParaRPr lang="es-AR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30" y="2344190"/>
            <a:ext cx="1450974" cy="144487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566" y="2143004"/>
            <a:ext cx="1639966" cy="16460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894" y="2392961"/>
            <a:ext cx="2115495" cy="114614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616" y="1960109"/>
            <a:ext cx="3538485" cy="38408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9181" y="1606510"/>
            <a:ext cx="1316850" cy="53649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7487" y="1582125"/>
            <a:ext cx="2194750" cy="53649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0761" y="1960109"/>
            <a:ext cx="3542083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5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825" y="167311"/>
            <a:ext cx="11552123" cy="10406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AR" sz="2500" i="1" dirty="0">
                <a:solidFill>
                  <a:schemeClr val="accent4"/>
                </a:solidFill>
              </a:rPr>
              <a:t>Cambios de estado del agua</a:t>
            </a:r>
            <a:r>
              <a:rPr lang="es-AR" sz="2500" i="1" dirty="0">
                <a:solidFill>
                  <a:srgbClr val="FF0000"/>
                </a:solidFill>
              </a:rPr>
              <a:t/>
            </a:r>
            <a:br>
              <a:rPr lang="es-AR" sz="2500" i="1" dirty="0">
                <a:solidFill>
                  <a:srgbClr val="FF0000"/>
                </a:solidFill>
              </a:rPr>
            </a:br>
            <a:r>
              <a:rPr lang="es-AR" sz="1800" b="1" cap="none" dirty="0">
                <a:ln>
                  <a:noFill/>
                </a:ln>
                <a:solidFill>
                  <a:prstClr val="black"/>
                </a:solidFill>
              </a:rPr>
              <a:t>Los cambios de estado son cambios físicos en los que la materia pasa de un estado a otro con el aumento o disminución de temperatura.</a:t>
            </a:r>
            <a:endParaRPr lang="es-AR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01826" y="1207943"/>
            <a:ext cx="11552123" cy="53757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s-AR" dirty="0" smtClean="0"/>
          </a:p>
          <a:p>
            <a:endParaRPr lang="es-AR" dirty="0" smtClean="0"/>
          </a:p>
          <a:p>
            <a:endParaRPr lang="es-AR" sz="1600" dirty="0" smtClean="0"/>
          </a:p>
          <a:p>
            <a:endParaRPr lang="es-AR" sz="1600" dirty="0" smtClean="0"/>
          </a:p>
          <a:p>
            <a:endParaRPr lang="es-AR" sz="1600" dirty="0"/>
          </a:p>
          <a:p>
            <a:r>
              <a:rPr lang="es-AR" sz="1600" dirty="0" smtClean="0"/>
              <a:t>El cambio que experimenta una sustancia al pasar del </a:t>
            </a:r>
            <a:r>
              <a:rPr lang="es-AR" sz="1600" b="1" dirty="0" smtClean="0"/>
              <a:t>estado solido </a:t>
            </a:r>
            <a:r>
              <a:rPr lang="es-AR" sz="1600" dirty="0" smtClean="0"/>
              <a:t>al </a:t>
            </a:r>
            <a:r>
              <a:rPr lang="es-AR" sz="1600" b="1" dirty="0" smtClean="0"/>
              <a:t>estado gaseoso </a:t>
            </a:r>
            <a:r>
              <a:rPr lang="es-AR" sz="1600" dirty="0" smtClean="0"/>
              <a:t>se denomina </a:t>
            </a:r>
            <a:r>
              <a:rPr lang="es-AR" sz="1600" b="1" dirty="0" smtClean="0">
                <a:solidFill>
                  <a:srgbClr val="FF0000"/>
                </a:solidFill>
              </a:rPr>
              <a:t>volatilización</a:t>
            </a:r>
            <a:r>
              <a:rPr lang="es-AR" sz="1600" dirty="0" smtClean="0"/>
              <a:t>. </a:t>
            </a:r>
            <a:r>
              <a:rPr lang="es-AR" sz="1600" dirty="0" smtClean="0">
                <a:solidFill>
                  <a:schemeClr val="bg1"/>
                </a:solidFill>
              </a:rPr>
              <a:t>La sustancia solida al recibir energía del medio, pasa al estado gaseoso sin intermedio del estado liquido, ya que sus partículas se desordenan.</a:t>
            </a:r>
            <a:endParaRPr lang="es-AR" sz="1600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543" y="2354044"/>
            <a:ext cx="1450974" cy="144487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031" y="2028305"/>
            <a:ext cx="3489858" cy="3257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784" y="2253450"/>
            <a:ext cx="1639966" cy="16460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475" y="2431977"/>
            <a:ext cx="2115495" cy="114614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7888" y="2030928"/>
            <a:ext cx="3007923" cy="32311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2308" y="1654680"/>
            <a:ext cx="1316850" cy="53649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6047" y="1639023"/>
            <a:ext cx="2194750" cy="5364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934" y="1539245"/>
            <a:ext cx="7415285" cy="85376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6902" y="1156453"/>
            <a:ext cx="2206943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2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213050"/>
            <a:ext cx="11621193" cy="105048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AR" sz="2500" i="1" dirty="0">
                <a:solidFill>
                  <a:schemeClr val="accent4"/>
                </a:solidFill>
              </a:rPr>
              <a:t>Cambios de estado del agua</a:t>
            </a:r>
            <a:r>
              <a:rPr lang="es-AR" sz="2500" i="1" dirty="0">
                <a:solidFill>
                  <a:srgbClr val="FF0000"/>
                </a:solidFill>
              </a:rPr>
              <a:t/>
            </a:r>
            <a:br>
              <a:rPr lang="es-AR" sz="2500" i="1" dirty="0">
                <a:solidFill>
                  <a:srgbClr val="FF0000"/>
                </a:solidFill>
              </a:rPr>
            </a:br>
            <a:r>
              <a:rPr lang="es-AR" sz="1800" b="1" cap="none" dirty="0">
                <a:ln>
                  <a:noFill/>
                </a:ln>
                <a:solidFill>
                  <a:prstClr val="black"/>
                </a:solidFill>
              </a:rPr>
              <a:t>Los cambios de estado son cambios físicos en los que la materia pasa de un estado a otro con el aumento o disminución de temperatura.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4320" y="1263535"/>
            <a:ext cx="11621193" cy="52785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s-AR" b="1" dirty="0" smtClean="0">
              <a:solidFill>
                <a:schemeClr val="bg1"/>
              </a:solidFill>
            </a:endParaRPr>
          </a:p>
          <a:p>
            <a:endParaRPr lang="es-AR" b="1" dirty="0">
              <a:solidFill>
                <a:schemeClr val="bg1"/>
              </a:solidFill>
            </a:endParaRPr>
          </a:p>
          <a:p>
            <a:endParaRPr lang="es-AR" b="1" dirty="0" smtClean="0">
              <a:solidFill>
                <a:schemeClr val="bg1"/>
              </a:solidFill>
            </a:endParaRPr>
          </a:p>
          <a:p>
            <a:endParaRPr lang="es-AR" sz="1600" dirty="0" smtClean="0">
              <a:solidFill>
                <a:schemeClr val="bg1"/>
              </a:solidFill>
            </a:endParaRPr>
          </a:p>
          <a:p>
            <a:endParaRPr lang="es-AR" sz="1600" dirty="0">
              <a:solidFill>
                <a:schemeClr val="bg1"/>
              </a:solidFill>
            </a:endParaRPr>
          </a:p>
          <a:p>
            <a:endParaRPr lang="es-AR" sz="1600" dirty="0" smtClean="0">
              <a:solidFill>
                <a:schemeClr val="bg1"/>
              </a:solidFill>
            </a:endParaRPr>
          </a:p>
          <a:p>
            <a:r>
              <a:rPr lang="es-AR" sz="1600" dirty="0" smtClean="0">
                <a:solidFill>
                  <a:schemeClr val="bg1"/>
                </a:solidFill>
              </a:rPr>
              <a:t>Si la materia se enfría en </a:t>
            </a:r>
            <a:r>
              <a:rPr lang="es-AR" sz="1600" b="1" dirty="0" smtClean="0">
                <a:solidFill>
                  <a:schemeClr val="bg1"/>
                </a:solidFill>
              </a:rPr>
              <a:t>estado gaseoso </a:t>
            </a:r>
            <a:r>
              <a:rPr lang="es-AR" sz="1600" dirty="0" smtClean="0">
                <a:solidFill>
                  <a:schemeClr val="bg1"/>
                </a:solidFill>
              </a:rPr>
              <a:t>y pasa a </a:t>
            </a:r>
            <a:r>
              <a:rPr lang="es-AR" sz="1600" b="1" dirty="0" smtClean="0">
                <a:solidFill>
                  <a:schemeClr val="bg1"/>
                </a:solidFill>
              </a:rPr>
              <a:t>estado liquido </a:t>
            </a:r>
            <a:r>
              <a:rPr lang="es-AR" sz="1600" dirty="0" smtClean="0">
                <a:solidFill>
                  <a:schemeClr val="bg1"/>
                </a:solidFill>
              </a:rPr>
              <a:t>el proceso puede darse de dos formas.</a:t>
            </a:r>
          </a:p>
          <a:p>
            <a:r>
              <a:rPr lang="es-AR" sz="1600" dirty="0" smtClean="0">
                <a:solidFill>
                  <a:schemeClr val="bg1"/>
                </a:solidFill>
              </a:rPr>
              <a:t>La primera ocurre cuando las partículas de una sustancia en estado de vapor son enfriadas. A este pasaje natural por enfriamiento se le denomina </a:t>
            </a:r>
            <a:r>
              <a:rPr lang="es-A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condensación</a:t>
            </a:r>
            <a:r>
              <a:rPr lang="es-AR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AR" sz="1600" dirty="0" smtClean="0">
                <a:solidFill>
                  <a:schemeClr val="bg1"/>
                </a:solidFill>
              </a:rPr>
              <a:t>El segundo caso ocurre cuando las partículas de una sustancia gaseosa se enfrían hasta temperaturas muy bajas y luego se las comprime aplicándoles una presión muy alta. A este pasaje de gas a liquido por enfriamiento y comprensión se lo denomina </a:t>
            </a:r>
            <a:r>
              <a:rPr lang="es-A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licuación</a:t>
            </a:r>
            <a:r>
              <a:rPr lang="es-AR" sz="16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543" y="2354044"/>
            <a:ext cx="1450974" cy="14448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784" y="2253450"/>
            <a:ext cx="1639966" cy="16460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475" y="2431977"/>
            <a:ext cx="2115495" cy="11461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934" y="1539245"/>
            <a:ext cx="7415285" cy="8537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040" y="2047896"/>
            <a:ext cx="3100647" cy="3840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7609" y="2051234"/>
            <a:ext cx="3542083" cy="3840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902" y="1156453"/>
            <a:ext cx="2206943" cy="53649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3517" y="1679695"/>
            <a:ext cx="1316850" cy="53649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1204" y="1679695"/>
            <a:ext cx="2194750" cy="536494"/>
          </a:xfrm>
          <a:prstGeom prst="rect">
            <a:avLst/>
          </a:prstGeom>
        </p:spPr>
      </p:pic>
      <p:cxnSp>
        <p:nvCxnSpPr>
          <p:cNvPr id="14" name="Conector angular 13"/>
          <p:cNvCxnSpPr>
            <a:endCxn id="5" idx="2"/>
          </p:cNvCxnSpPr>
          <p:nvPr/>
        </p:nvCxnSpPr>
        <p:spPr>
          <a:xfrm rot="10800000" flipV="1">
            <a:off x="5943767" y="3578123"/>
            <a:ext cx="3191920" cy="321389"/>
          </a:xfrm>
          <a:prstGeom prst="bentConnector4">
            <a:avLst>
              <a:gd name="adj1" fmla="val -87"/>
              <a:gd name="adj2" fmla="val 171129"/>
            </a:avLst>
          </a:prstGeom>
          <a:ln w="444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0790" y="3738347"/>
            <a:ext cx="2377646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4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3637" y="1317566"/>
            <a:ext cx="11617470" cy="524948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sz="1600" dirty="0" smtClean="0"/>
          </a:p>
          <a:p>
            <a:pPr marL="0" indent="0">
              <a:buNone/>
            </a:pPr>
            <a:endParaRPr lang="es-AR" sz="1600" dirty="0" smtClean="0"/>
          </a:p>
          <a:p>
            <a:pPr marL="0" indent="0">
              <a:buNone/>
            </a:pPr>
            <a:endParaRPr lang="es-AR" sz="1600" dirty="0" smtClean="0"/>
          </a:p>
          <a:p>
            <a:pPr marL="0" indent="0">
              <a:buNone/>
            </a:pPr>
            <a:r>
              <a:rPr lang="es-AR" sz="1600" dirty="0" smtClean="0"/>
              <a:t>El cambio que experimenta una sustancia al pasar del </a:t>
            </a:r>
            <a:r>
              <a:rPr lang="es-AR" sz="1600" b="1" dirty="0" smtClean="0"/>
              <a:t>estado liquido </a:t>
            </a:r>
            <a:r>
              <a:rPr lang="es-AR" sz="1600" dirty="0" smtClean="0"/>
              <a:t>al </a:t>
            </a:r>
            <a:r>
              <a:rPr lang="es-AR" sz="1600" b="1" dirty="0" smtClean="0"/>
              <a:t>estado solido</a:t>
            </a:r>
            <a:r>
              <a:rPr lang="es-AR" sz="1600" dirty="0" smtClean="0"/>
              <a:t> se denomina </a:t>
            </a:r>
            <a:r>
              <a:rPr lang="es-A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solidificación</a:t>
            </a:r>
            <a:r>
              <a:rPr lang="es-AR" sz="1600" dirty="0" smtClean="0"/>
              <a:t>. A diferencia de la fusión, </a:t>
            </a:r>
            <a:r>
              <a:rPr lang="es-AR" sz="1600" dirty="0"/>
              <a:t>para que un líquido solidifique es preciso quitarle energía, es decir, </a:t>
            </a:r>
            <a:r>
              <a:rPr lang="es-AR" sz="1600" dirty="0" smtClean="0"/>
              <a:t>enfriarlo, y así las </a:t>
            </a:r>
            <a:r>
              <a:rPr lang="es-AR" sz="1600" dirty="0"/>
              <a:t>partículas, </a:t>
            </a:r>
            <a:r>
              <a:rPr lang="es-AR" sz="1600" dirty="0" smtClean="0"/>
              <a:t>desordenadas en </a:t>
            </a:r>
            <a:r>
              <a:rPr lang="es-AR" sz="1600" dirty="0"/>
              <a:t>el estado líquido, </a:t>
            </a:r>
            <a:r>
              <a:rPr lang="es-AR" sz="1600" dirty="0" smtClean="0"/>
              <a:t>comiencen </a:t>
            </a:r>
            <a:r>
              <a:rPr lang="es-AR" sz="1600" dirty="0"/>
              <a:t>a ordenarse. La temperatura a la que ocurre este cambio, </a:t>
            </a:r>
            <a:r>
              <a:rPr lang="es-AR" sz="1600" dirty="0" smtClean="0"/>
              <a:t>denominada </a:t>
            </a:r>
            <a:r>
              <a:rPr lang="es-AR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punto de solidificación </a:t>
            </a:r>
            <a:r>
              <a:rPr lang="es-AR" sz="1600" dirty="0" smtClean="0"/>
              <a:t>tiene el mismo valor que el punto de fusión ya que a esta temperatura coexisten ambos estados.</a:t>
            </a:r>
            <a:endParaRPr lang="es-AR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6" y="219959"/>
            <a:ext cx="11729721" cy="11644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543" y="2354044"/>
            <a:ext cx="1450974" cy="144487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784" y="2253450"/>
            <a:ext cx="1639966" cy="16460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475" y="2431977"/>
            <a:ext cx="2115495" cy="11461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7934" y="1539245"/>
            <a:ext cx="7415285" cy="85376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6807" y="1193574"/>
            <a:ext cx="2206943" cy="53649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7609" y="2051234"/>
            <a:ext cx="3542083" cy="38408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040" y="2047896"/>
            <a:ext cx="3100647" cy="38408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3517" y="1679695"/>
            <a:ext cx="1316850" cy="53649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1204" y="1679695"/>
            <a:ext cx="2194750" cy="53649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0790" y="3738347"/>
            <a:ext cx="2377646" cy="536494"/>
          </a:xfrm>
          <a:prstGeom prst="rect">
            <a:avLst/>
          </a:prstGeom>
        </p:spPr>
      </p:pic>
      <p:cxnSp>
        <p:nvCxnSpPr>
          <p:cNvPr id="16" name="Conector angular 15"/>
          <p:cNvCxnSpPr/>
          <p:nvPr/>
        </p:nvCxnSpPr>
        <p:spPr>
          <a:xfrm rot="10800000" flipV="1">
            <a:off x="5943767" y="3578123"/>
            <a:ext cx="3191920" cy="321389"/>
          </a:xfrm>
          <a:prstGeom prst="bentConnector4">
            <a:avLst>
              <a:gd name="adj1" fmla="val -87"/>
              <a:gd name="adj2" fmla="val 189235"/>
            </a:avLst>
          </a:prstGeom>
          <a:ln w="444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5877" y="3660672"/>
            <a:ext cx="3549700" cy="54165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99133" y="3724314"/>
            <a:ext cx="1971022" cy="55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3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4" y="182880"/>
            <a:ext cx="11729721" cy="1164437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32757" y="1255222"/>
            <a:ext cx="11629968" cy="52702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s-AR" sz="1600" dirty="0" smtClean="0"/>
          </a:p>
          <a:p>
            <a:endParaRPr lang="es-AR" sz="1600" dirty="0"/>
          </a:p>
          <a:p>
            <a:endParaRPr lang="es-AR" sz="1600" dirty="0" smtClean="0"/>
          </a:p>
          <a:p>
            <a:endParaRPr lang="es-AR" sz="1600" dirty="0"/>
          </a:p>
          <a:p>
            <a:endParaRPr lang="es-AR" sz="1600" dirty="0" smtClean="0"/>
          </a:p>
          <a:p>
            <a:endParaRPr lang="es-AR" sz="1600" dirty="0" smtClean="0">
              <a:solidFill>
                <a:schemeClr val="bg1"/>
              </a:solidFill>
            </a:endParaRPr>
          </a:p>
          <a:p>
            <a:endParaRPr lang="es-AR" sz="1600" dirty="0" smtClean="0">
              <a:solidFill>
                <a:schemeClr val="bg1"/>
              </a:solidFill>
            </a:endParaRPr>
          </a:p>
          <a:p>
            <a:endParaRPr lang="es-AR" sz="1600" dirty="0">
              <a:solidFill>
                <a:schemeClr val="bg1"/>
              </a:solidFill>
            </a:endParaRPr>
          </a:p>
          <a:p>
            <a:r>
              <a:rPr lang="es-AR" sz="1600" dirty="0" smtClean="0">
                <a:solidFill>
                  <a:schemeClr val="bg1"/>
                </a:solidFill>
              </a:rPr>
              <a:t>El cambio que experimenta una sustancia al pasar del </a:t>
            </a:r>
            <a:r>
              <a:rPr lang="es-AR" sz="1600" b="1" dirty="0" smtClean="0">
                <a:solidFill>
                  <a:schemeClr val="bg1"/>
                </a:solidFill>
              </a:rPr>
              <a:t>estado gaseoso </a:t>
            </a:r>
            <a:r>
              <a:rPr lang="es-AR" sz="1600" dirty="0" smtClean="0">
                <a:solidFill>
                  <a:schemeClr val="bg1"/>
                </a:solidFill>
              </a:rPr>
              <a:t>al </a:t>
            </a:r>
            <a:r>
              <a:rPr lang="es-AR" sz="1600" b="1" dirty="0" smtClean="0">
                <a:solidFill>
                  <a:schemeClr val="bg1"/>
                </a:solidFill>
              </a:rPr>
              <a:t>estado solido</a:t>
            </a:r>
            <a:r>
              <a:rPr lang="es-AR" sz="1600" dirty="0" smtClean="0">
                <a:solidFill>
                  <a:schemeClr val="bg1"/>
                </a:solidFill>
              </a:rPr>
              <a:t>, sin intermedio del estado liquido, se denomina </a:t>
            </a:r>
            <a:r>
              <a:rPr lang="es-A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sublimación</a:t>
            </a:r>
            <a:r>
              <a:rPr lang="es-AR" sz="1600" dirty="0" smtClean="0">
                <a:solidFill>
                  <a:schemeClr val="bg1"/>
                </a:solidFill>
              </a:rPr>
              <a:t>. Esto ocurre porque al descender la temperatura , la movilidad de las partículas es cada vez menor.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543" y="2354044"/>
            <a:ext cx="1450974" cy="14448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784" y="2253450"/>
            <a:ext cx="1639966" cy="16460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475" y="2431977"/>
            <a:ext cx="2115495" cy="11461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7934" y="1539245"/>
            <a:ext cx="7415285" cy="85376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6807" y="1193574"/>
            <a:ext cx="2206943" cy="5364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7069" y="2051234"/>
            <a:ext cx="3462623" cy="3840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040" y="2047896"/>
            <a:ext cx="3100647" cy="38408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3517" y="1679695"/>
            <a:ext cx="1316850" cy="5364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1204" y="1679695"/>
            <a:ext cx="2194750" cy="53649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7609" y="3660672"/>
            <a:ext cx="3437968" cy="541651"/>
          </a:xfrm>
          <a:prstGeom prst="rect">
            <a:avLst/>
          </a:prstGeom>
        </p:spPr>
      </p:pic>
      <p:cxnSp>
        <p:nvCxnSpPr>
          <p:cNvPr id="15" name="Conector angular 14"/>
          <p:cNvCxnSpPr/>
          <p:nvPr/>
        </p:nvCxnSpPr>
        <p:spPr>
          <a:xfrm rot="10800000" flipV="1">
            <a:off x="5943767" y="3578123"/>
            <a:ext cx="3191920" cy="321389"/>
          </a:xfrm>
          <a:prstGeom prst="bentConnector4">
            <a:avLst>
              <a:gd name="adj1" fmla="val -87"/>
              <a:gd name="adj2" fmla="val 189235"/>
            </a:avLst>
          </a:prstGeom>
          <a:ln w="444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9133" y="3724314"/>
            <a:ext cx="1971022" cy="55052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0790" y="3738347"/>
            <a:ext cx="2377646" cy="53649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21201" y="3476735"/>
            <a:ext cx="7478153" cy="124895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47128" y="4206911"/>
            <a:ext cx="1949101" cy="58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4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409</TotalTime>
  <Words>614</Words>
  <Application>Microsoft Office PowerPoint</Application>
  <PresentationFormat>Panorámica</PresentationFormat>
  <Paragraphs>86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Sector</vt:lpstr>
      <vt:lpstr>Propiedades, ESTADOS de agregación Y CAMBIOS DE ESTADO DEL AGUA</vt:lpstr>
      <vt:lpstr>Propiedades del agua La materia tiene propiedades extensivas e intensivas</vt:lpstr>
      <vt:lpstr>Estados de agregación del agua El agua es una de las pocas sustancias que se encuentran en la naturaleza en los tres estados mas comunes de la materia:</vt:lpstr>
      <vt:lpstr> Cambios de estado del agua Los cambios de estado son cambios físicos en los que la materia pasa de un estado a otro con el aumento o disminución de temperatura. </vt:lpstr>
      <vt:lpstr>Cambios de estado del agua Los cambios de estado son cambios físicos en los que la materia pasa de un estado a otro con el aumento o disminución de temperatura.</vt:lpstr>
      <vt:lpstr>Cambios de estado del agua Los cambios de estado son cambios físicos en los que la materia pasa de un estado a otro con el aumento o disminución de temperatura.</vt:lpstr>
      <vt:lpstr>Cambios de estado del agua Los cambios de estado son cambios físicos en los que la materia pasa de un estado a otro con el aumento o disminución de temperatura.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ESTADOS Y CAMBIOS DE ESTADO DEL AGUA.</dc:title>
  <dc:creator>AGENCIA</dc:creator>
  <cp:lastModifiedBy>AGENCIA</cp:lastModifiedBy>
  <cp:revision>47</cp:revision>
  <dcterms:created xsi:type="dcterms:W3CDTF">2022-05-15T13:55:56Z</dcterms:created>
  <dcterms:modified xsi:type="dcterms:W3CDTF">2022-05-16T18:47:39Z</dcterms:modified>
</cp:coreProperties>
</file>