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7" r:id="rId2"/>
    <p:sldId id="258" r:id="rId3"/>
    <p:sldId id="261" r:id="rId4"/>
    <p:sldId id="262" r:id="rId5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5/18/2022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subTitle" idx="1"/>
          </p:nvPr>
        </p:nvSpPr>
        <p:spPr>
          <a:xfrm>
            <a:off x="985421" y="1"/>
            <a:ext cx="7892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b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s-AR" sz="2800"/>
              <a:t>ENFERMEDADES DE TRANSMISIÓN SEXUAL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1012051" y="821207"/>
            <a:ext cx="2530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s-A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NOMBRE DE LA ENFERMEDAD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4412202" y="767981"/>
            <a:ext cx="1668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Gonorrea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1012051" y="1827078"/>
            <a:ext cx="2778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s-A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CARACTERÍSTICAS DE LA ENFERMEDAD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4412202" y="1726335"/>
            <a:ext cx="4467000" cy="8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gonorrea es una enfermedad de transmisión sexual que puede causar infecciones en los genitales, vía oral o en el recto.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1100828" y="3007823"/>
            <a:ext cx="2778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s-A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NOXA CARACTERÍSTICAS DE LA NOXA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3977705" y="2930879"/>
            <a:ext cx="43347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Neisseria gonorrhoeae. Este microorganismo se localiza en la zona genital, presenta forma circular, gracias a esta característica se le atribuye el nombre de gonococos, y carece de motilidad. 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985421" y="5065730"/>
            <a:ext cx="2778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s-A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SINTOMAS DE LA ENFERMEDAD</a:t>
            </a:r>
            <a:endParaRPr/>
          </a:p>
        </p:txBody>
      </p:sp>
      <p:sp>
        <p:nvSpPr>
          <p:cNvPr id="68" name="Google Shape;68;p1"/>
          <p:cNvSpPr txBox="1"/>
          <p:nvPr/>
        </p:nvSpPr>
        <p:spPr>
          <a:xfrm>
            <a:off x="3382392" y="4260865"/>
            <a:ext cx="54954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los hombres:</a:t>
            </a:r>
            <a:r>
              <a:rPr lang="es-A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sensación de ardor al orinar; secreción de color blanco, amarillo o verde del pene; dolor o inflamación en los testículos.</a:t>
            </a:r>
            <a:br>
              <a:rPr lang="es-A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1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 las mujeres:</a:t>
            </a:r>
            <a:r>
              <a:rPr lang="es-A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dolor o sensación de ardor al orinar; aumento de la secreción vaginal; sangrado vaginal entre periodos.</a:t>
            </a:r>
            <a:br>
              <a:rPr lang="es-A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1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Vía Oral:</a:t>
            </a:r>
            <a:r>
              <a:rPr lang="es-A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Los síntomas bucales más comunes son dolor o ardor en la garganta. Síntomas adicionales pueden incluir glándulas inflamadas y ocasionalmente puntos blancos en la boca.</a:t>
            </a:r>
            <a:br>
              <a:rPr lang="es-A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14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Las infecciones del recto</a:t>
            </a:r>
            <a:r>
              <a:rPr lang="es-A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Pueden no causar síntomas tanto en hombres como en mujeres, pero pueden causar los siguientes síntomas: secreciones; picazón anal; dolores; sangrado; dolor al defecar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79295" y="2299503"/>
            <a:ext cx="3009530" cy="2258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/>
        </p:nvSpPr>
        <p:spPr>
          <a:xfrm>
            <a:off x="1090472" y="1298488"/>
            <a:ext cx="30627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s-A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MÉTODOS DE TRATAMIENTO Y/O CURA DE LA ENFERMEDAD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 txBox="1"/>
          <p:nvPr/>
        </p:nvSpPr>
        <p:spPr>
          <a:xfrm>
            <a:off x="5379867" y="1113822"/>
            <a:ext cx="43857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gonorrea se puede curar con el tratamiento correcto. Uso de antibióticos como ceftriaxona y azitromicina. </a:t>
            </a:r>
            <a:br>
              <a:rPr lang="es-A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1090473" y="233145"/>
            <a:ext cx="3062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s-A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MÉTODOS DE PREVENCIÓN DE LA ENFERMEDAD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5379867" y="402422"/>
            <a:ext cx="4385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Abstinencia y el uso de preservativo.</a:t>
            </a:r>
            <a:br>
              <a:rPr lang="es-A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1090471" y="2782669"/>
            <a:ext cx="3062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s-A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 PASA SI NO RECIBO TRATAMIENTO</a:t>
            </a:r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5379868" y="2448870"/>
            <a:ext cx="55206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las mujeres: </a:t>
            </a:r>
            <a:r>
              <a:rPr lang="es-A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formación de tejido cicatricial que obstruye las trompas de Falopio; embarazo ectópico; dolor pélvico o abdominal crónico.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los hombres</a:t>
            </a:r>
            <a:r>
              <a:rPr lang="es-A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puede causar una afección dolorosa en los conductos de los testículos. En casos más graves puede causar la infertilidad.</a:t>
            </a:r>
            <a:br>
              <a:rPr lang="es-A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A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-Mayor probabilidad de contraer VIH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2984" y="4263325"/>
            <a:ext cx="3633000" cy="249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0207" y="4263325"/>
            <a:ext cx="4044888" cy="2497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subTitle" idx="1"/>
          </p:nvPr>
        </p:nvSpPr>
        <p:spPr>
          <a:xfrm>
            <a:off x="985421" y="1"/>
            <a:ext cx="78921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b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s-AR" sz="2800"/>
              <a:t>MÉTODOS ANTICONCEPTIVOS</a:t>
            </a:r>
            <a:endParaRPr/>
          </a:p>
        </p:txBody>
      </p:sp>
      <p:sp>
        <p:nvSpPr>
          <p:cNvPr id="100" name="Google Shape;100;p5"/>
          <p:cNvSpPr txBox="1"/>
          <p:nvPr/>
        </p:nvSpPr>
        <p:spPr>
          <a:xfrm>
            <a:off x="1012051" y="821207"/>
            <a:ext cx="2530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s-A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NOMBRE DEL MÉTODO ANTICONCEPTIVO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 txBox="1"/>
          <p:nvPr/>
        </p:nvSpPr>
        <p:spPr>
          <a:xfrm>
            <a:off x="4461030" y="759652"/>
            <a:ext cx="392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Inyección Anticonceptiva.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 txBox="1"/>
          <p:nvPr/>
        </p:nvSpPr>
        <p:spPr>
          <a:xfrm>
            <a:off x="985421" y="2093560"/>
            <a:ext cx="27786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s-A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CARACTERÍSTICAS DEL MÉTODO ANTICONCEPTIVO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4003829" y="1983787"/>
            <a:ext cx="48738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Las inyecciones anticonceptivas contienen hormonas similares a las producidas por la mujer, evitan temporalmente el embarazo ya que impiden la ovulación. 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"/>
          <p:cNvSpPr txBox="1"/>
          <p:nvPr/>
        </p:nvSpPr>
        <p:spPr>
          <a:xfrm>
            <a:off x="985420" y="4579799"/>
            <a:ext cx="27786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</a:pPr>
            <a:r>
              <a:rPr lang="es-A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ADQUISICIÓN Y MODO DE USO DEL MÉTODO ANTICONCEPTIVO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4003828" y="4518245"/>
            <a:ext cx="44061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Modo de uso</a:t>
            </a:r>
            <a:r>
              <a:rPr lang="es-A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Se acude al médico para recibir asesoría. Aplicadas vía intramuscular en el glúteo o brazo.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Hay dos tipos</a:t>
            </a:r>
            <a:r>
              <a:rPr lang="es-AR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De aplicación mensual y de aplicación trimestral.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A177E99-8A13-4CD6-8A6D-EBDF7DE4F0CD}"/>
              </a:ext>
            </a:extLst>
          </p:cNvPr>
          <p:cNvSpPr txBox="1"/>
          <p:nvPr/>
        </p:nvSpPr>
        <p:spPr>
          <a:xfrm>
            <a:off x="5005137" y="293192"/>
            <a:ext cx="6292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 -Disminuye la cantidad y días del sangrado menstrual.</a:t>
            </a:r>
          </a:p>
          <a:p>
            <a:r>
              <a:rPr lang="es-AR" sz="1600" dirty="0"/>
              <a:t> -Disminuye las molestias relacionadas con la menstruación            - Disminuye o desaparece el acné.</a:t>
            </a:r>
          </a:p>
          <a:p>
            <a:r>
              <a:rPr lang="es-AR" sz="1600" dirty="0"/>
              <a:t> -Disminuye el grosor del vello.</a:t>
            </a:r>
          </a:p>
          <a:p>
            <a:r>
              <a:rPr lang="es-AR" sz="1600" dirty="0"/>
              <a:t> -Disminuye el riesgo de cáncer de ovario y cáncer de la matriz.</a:t>
            </a:r>
          </a:p>
          <a:p>
            <a:r>
              <a:rPr lang="es-AR" sz="1600" dirty="0"/>
              <a:t> -Disminuye la probabilidad de infecciones de la matriz, trompas y ovarios.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71C388B-5E5B-4AFF-A1F5-DC425442F541}"/>
              </a:ext>
            </a:extLst>
          </p:cNvPr>
          <p:cNvSpPr txBox="1"/>
          <p:nvPr/>
        </p:nvSpPr>
        <p:spPr>
          <a:xfrm>
            <a:off x="1090470" y="442821"/>
            <a:ext cx="3062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>
                <a:effectLst/>
                <a:latin typeface="Arial" panose="020B0604020202020204" pitchFamily="34" charset="0"/>
              </a:rPr>
              <a:t>VENTAJAS DEL MÉTODO ANTICONCEPTIVO</a:t>
            </a: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DB6415E-6A4C-4679-968D-1B365C64C020}"/>
              </a:ext>
            </a:extLst>
          </p:cNvPr>
          <p:cNvSpPr txBox="1"/>
          <p:nvPr/>
        </p:nvSpPr>
        <p:spPr>
          <a:xfrm>
            <a:off x="5165874" y="2594149"/>
            <a:ext cx="5326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-Algunas mujeres pueden llegar a presentar dolor de cabeza, náuseas o mareos, manchas en la piel, cambios en la menstruación, habitualmente estas molestias son pasajeras y disminuyen gradualmente. </a:t>
            </a:r>
            <a:br>
              <a:rPr lang="es-AR" sz="1600" dirty="0"/>
            </a:br>
            <a:r>
              <a:rPr lang="es-AR" sz="1600" dirty="0"/>
              <a:t>-No protege contra enfermedades de transmisión sexual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6E4231-2843-4C74-85F3-A7DB5B6AD9DD}"/>
              </a:ext>
            </a:extLst>
          </p:cNvPr>
          <p:cNvSpPr txBox="1"/>
          <p:nvPr/>
        </p:nvSpPr>
        <p:spPr>
          <a:xfrm>
            <a:off x="1090469" y="2857426"/>
            <a:ext cx="3062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dirty="0">
                <a:effectLst/>
                <a:latin typeface="Arial" panose="020B0604020202020204" pitchFamily="34" charset="0"/>
              </a:rPr>
              <a:t>DESVENTAJAS DEL MÉTODO ANTICONCEPTIVO</a:t>
            </a:r>
            <a:endParaRPr lang="es-AR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18BB32B-8BB7-4BCD-B403-8A9D02F7B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938" y="4296157"/>
            <a:ext cx="4154750" cy="251773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D49C3DE-1E4F-F69E-06D7-6DBB5208D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30" y="4376091"/>
            <a:ext cx="3269552" cy="21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35051"/>
      </p:ext>
    </p:extLst>
  </p:cSld>
  <p:clrMapOvr>
    <a:masterClrMapping/>
  </p:clrMapOvr>
  <p:transition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Panorámica</PresentationFormat>
  <Paragraphs>33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Calibri</vt:lpstr>
      <vt:lpstr>MS Shell Dlg 2</vt:lpstr>
      <vt:lpstr>Noto Sans Symbols</vt:lpstr>
      <vt:lpstr>Wingdings</vt:lpstr>
      <vt:lpstr>Wingdings 3</vt:lpstr>
      <vt:lpstr>Madison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Práctico</dc:title>
  <cp:lastModifiedBy>Usuario</cp:lastModifiedBy>
  <cp:revision>2</cp:revision>
  <dcterms:modified xsi:type="dcterms:W3CDTF">2022-05-18T19:52:47Z</dcterms:modified>
</cp:coreProperties>
</file>