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1"/>
  </p:sldMasterIdLst>
  <p:sldIdLst>
    <p:sldId id="256" r:id="rId2"/>
    <p:sldId id="257" r:id="rId3"/>
    <p:sldId id="258" r:id="rId4"/>
    <p:sldId id="259" r:id="rId5"/>
    <p:sldId id="260" r:id="rId6"/>
  </p:sldIdLst>
  <p:sldSz cx="12192000" cy="6858000"/>
  <p:notesSz cx="6858000" cy="9144000"/>
  <p:defaultText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5" Type="http://schemas.openxmlformats.org/officeDocument/2006/relationships/slide" Target="slides/slide4.xml" /><Relationship Id="rId10"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3368576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4077156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9699115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121207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1425400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2992263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207346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8938025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s-ES"/>
              <a:t>Haga clic para modificar el estilo de título del patrón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8010824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1_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extLst>
      <p:ext uri="{BB962C8B-B14F-4D97-AF65-F5344CB8AC3E}">
        <p14:creationId xmlns:p14="http://schemas.microsoft.com/office/powerpoint/2010/main" val="2291525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3802494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5/18/2022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3349182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a:t>Haga clic para modificar el estilo de título del patrón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3342464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Content Placeholder 3"/>
          <p:cNvSpPr>
            <a:spLocks noGrp="1"/>
          </p:cNvSpPr>
          <p:nvPr>
            <p:ph sz="quarter" idx="13"/>
          </p:nvPr>
        </p:nvSpPr>
        <p:spPr>
          <a:xfrm>
            <a:off x="913774" y="3051012"/>
            <a:ext cx="5106027" cy="274018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3" name="Content Placeholder 5"/>
          <p:cNvSpPr>
            <a:spLocks noGrp="1"/>
          </p:cNvSpPr>
          <p:nvPr>
            <p:ph sz="quarter" idx="14"/>
          </p:nvPr>
        </p:nvSpPr>
        <p:spPr>
          <a:xfrm>
            <a:off x="6172200" y="3051012"/>
            <a:ext cx="5105401" cy="274018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548302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765023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5/18/2022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3396928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s-ES"/>
              <a:t>Haga clic para modificar el estilo de título del patrón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368586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60517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slideLayout" Target="../slideLayouts/slideLayout1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image" Target="../media/image1.png"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theme" Target="../theme/theme1.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5/18/2022</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‹Nº›</a:t>
            </a:fld>
            <a:endParaRPr lang="en-US" dirty="0"/>
          </a:p>
        </p:txBody>
      </p:sp>
    </p:spTree>
    <p:extLst>
      <p:ext uri="{BB962C8B-B14F-4D97-AF65-F5344CB8AC3E}">
        <p14:creationId xmlns:p14="http://schemas.microsoft.com/office/powerpoint/2010/main" val="985524720"/>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 id="2147483742" r:id="rId15"/>
    <p:sldLayoutId id="2147483743" r:id="rId16"/>
    <p:sldLayoutId id="2147483744" r:id="rId17"/>
    <p:sldLayoutId id="2147483745"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4.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6.jpeg" /><Relationship Id="rId2" Type="http://schemas.openxmlformats.org/officeDocument/2006/relationships/image" Target="../media/image5.jpeg" /><Relationship Id="rId1" Type="http://schemas.openxmlformats.org/officeDocument/2006/relationships/slideLayout" Target="../slideLayouts/slideLayout14.xml" /><Relationship Id="rId4" Type="http://schemas.openxmlformats.org/officeDocument/2006/relationships/image" Target="../media/image7.jpeg"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86D91B-3C9E-87F5-6884-26FAD056FA3E}"/>
              </a:ext>
            </a:extLst>
          </p:cNvPr>
          <p:cNvSpPr>
            <a:spLocks noGrp="1"/>
          </p:cNvSpPr>
          <p:nvPr>
            <p:ph type="ctrTitle"/>
          </p:nvPr>
        </p:nvSpPr>
        <p:spPr/>
        <p:txBody>
          <a:bodyPr/>
          <a:lstStyle/>
          <a:p>
            <a:r>
              <a:rPr lang="es-US"/>
              <a:t>Los estados y cambios de estado del agua.</a:t>
            </a:r>
          </a:p>
        </p:txBody>
      </p:sp>
      <p:sp>
        <p:nvSpPr>
          <p:cNvPr id="3" name="Subtítulo 2">
            <a:extLst>
              <a:ext uri="{FF2B5EF4-FFF2-40B4-BE49-F238E27FC236}">
                <a16:creationId xmlns:a16="http://schemas.microsoft.com/office/drawing/2014/main" id="{475C6612-A2B7-A84C-C5FE-E08A1E5E0BBA}"/>
              </a:ext>
            </a:extLst>
          </p:cNvPr>
          <p:cNvSpPr>
            <a:spLocks noGrp="1"/>
          </p:cNvSpPr>
          <p:nvPr>
            <p:ph type="subTitle" idx="1"/>
          </p:nvPr>
        </p:nvSpPr>
        <p:spPr/>
        <p:txBody>
          <a:bodyPr/>
          <a:lstStyle/>
          <a:p>
            <a:r>
              <a:rPr lang="es-US"/>
              <a:t>Alumna:Lourdes Holeywell</a:t>
            </a:r>
          </a:p>
          <a:p>
            <a:r>
              <a:rPr lang="es-US"/>
              <a:t>3B</a:t>
            </a:r>
          </a:p>
        </p:txBody>
      </p:sp>
    </p:spTree>
    <p:extLst>
      <p:ext uri="{BB962C8B-B14F-4D97-AF65-F5344CB8AC3E}">
        <p14:creationId xmlns:p14="http://schemas.microsoft.com/office/powerpoint/2010/main" val="1673644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8743FE-F2B3-D011-B42C-42841684F2A1}"/>
              </a:ext>
            </a:extLst>
          </p:cNvPr>
          <p:cNvSpPr>
            <a:spLocks noGrp="1"/>
          </p:cNvSpPr>
          <p:nvPr>
            <p:ph type="title"/>
          </p:nvPr>
        </p:nvSpPr>
        <p:spPr/>
        <p:txBody>
          <a:bodyPr/>
          <a:lstStyle/>
          <a:p>
            <a:r>
              <a:rPr lang="es-US"/>
              <a:t>Los estado del agua y sus propiedades.</a:t>
            </a:r>
          </a:p>
        </p:txBody>
      </p:sp>
      <p:sp>
        <p:nvSpPr>
          <p:cNvPr id="3" name="Marcador de contenido 2">
            <a:extLst>
              <a:ext uri="{FF2B5EF4-FFF2-40B4-BE49-F238E27FC236}">
                <a16:creationId xmlns:a16="http://schemas.microsoft.com/office/drawing/2014/main" id="{FE926314-101C-32CD-CF88-7A11B22C6E94}"/>
              </a:ext>
            </a:extLst>
          </p:cNvPr>
          <p:cNvSpPr>
            <a:spLocks noGrp="1"/>
          </p:cNvSpPr>
          <p:nvPr>
            <p:ph sz="quarter" idx="13"/>
          </p:nvPr>
        </p:nvSpPr>
        <p:spPr/>
        <p:txBody>
          <a:bodyPr>
            <a:normAutofit/>
          </a:bodyPr>
          <a:lstStyle/>
          <a:p>
            <a:r>
              <a:rPr lang="es-US"/>
              <a:t>El agua tiene 5 estados los  principales son:</a:t>
            </a:r>
          </a:p>
          <a:p>
            <a:r>
              <a:rPr lang="es-US"/>
              <a:t>Solido (el hielo)</a:t>
            </a:r>
          </a:p>
          <a:p>
            <a:r>
              <a:rPr lang="es-US"/>
              <a:t>Liquido</a:t>
            </a:r>
          </a:p>
          <a:p>
            <a:r>
              <a:rPr lang="es-US"/>
              <a:t>Gaseoso(el vapor)</a:t>
            </a:r>
          </a:p>
        </p:txBody>
      </p:sp>
      <p:pic>
        <p:nvPicPr>
          <p:cNvPr id="7" name="Imagen 7">
            <a:extLst>
              <a:ext uri="{FF2B5EF4-FFF2-40B4-BE49-F238E27FC236}">
                <a16:creationId xmlns:a16="http://schemas.microsoft.com/office/drawing/2014/main" id="{91436200-13DB-D0F9-E9BF-2EE61F3FB547}"/>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tretch>
            <a:fillRect/>
          </a:stretch>
        </p:blipFill>
        <p:spPr>
          <a:xfrm>
            <a:off x="6819900" y="2526506"/>
            <a:ext cx="3810000" cy="3105150"/>
          </a:xfrm>
        </p:spPr>
      </p:pic>
    </p:spTree>
    <p:extLst>
      <p:ext uri="{BB962C8B-B14F-4D97-AF65-F5344CB8AC3E}">
        <p14:creationId xmlns:p14="http://schemas.microsoft.com/office/powerpoint/2010/main" val="2541593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3DEA1C-F78E-16E0-8D07-7588FEF189F0}"/>
              </a:ext>
            </a:extLst>
          </p:cNvPr>
          <p:cNvSpPr>
            <a:spLocks noGrp="1"/>
          </p:cNvSpPr>
          <p:nvPr>
            <p:ph type="title"/>
          </p:nvPr>
        </p:nvSpPr>
        <p:spPr/>
        <p:txBody>
          <a:bodyPr/>
          <a:lstStyle/>
          <a:p>
            <a:r>
              <a:rPr lang="es-US"/>
              <a:t>Las propiedades intencivas del agua son:</a:t>
            </a:r>
          </a:p>
        </p:txBody>
      </p:sp>
      <p:sp>
        <p:nvSpPr>
          <p:cNvPr id="3" name="Marcador de contenido 2">
            <a:extLst>
              <a:ext uri="{FF2B5EF4-FFF2-40B4-BE49-F238E27FC236}">
                <a16:creationId xmlns:a16="http://schemas.microsoft.com/office/drawing/2014/main" id="{9C3567C7-1DB0-B0D8-5082-ED7D26BCAF90}"/>
              </a:ext>
            </a:extLst>
          </p:cNvPr>
          <p:cNvSpPr>
            <a:spLocks noGrp="1"/>
          </p:cNvSpPr>
          <p:nvPr>
            <p:ph sz="quarter" idx="13"/>
          </p:nvPr>
        </p:nvSpPr>
        <p:spPr>
          <a:xfrm>
            <a:off x="913774" y="2367092"/>
            <a:ext cx="7201031" cy="3298427"/>
          </a:xfrm>
        </p:spPr>
        <p:txBody>
          <a:bodyPr/>
          <a:lstStyle/>
          <a:p>
            <a:r>
              <a:rPr lang="es-US"/>
              <a:t>Punto de ebullicion </a:t>
            </a:r>
          </a:p>
          <a:p>
            <a:r>
              <a:rPr lang="es-US"/>
              <a:t>Color</a:t>
            </a:r>
          </a:p>
          <a:p>
            <a:r>
              <a:rPr lang="es-US"/>
              <a:t>Densidad</a:t>
            </a:r>
          </a:p>
          <a:p>
            <a:r>
              <a:rPr lang="es-US"/>
              <a:t>Olor</a:t>
            </a:r>
          </a:p>
          <a:p>
            <a:r>
              <a:rPr lang="es-US"/>
              <a:t>Comprensibilidad</a:t>
            </a:r>
          </a:p>
          <a:p>
            <a:r>
              <a:rPr lang="es-US"/>
              <a:t>sabor</a:t>
            </a:r>
          </a:p>
        </p:txBody>
      </p:sp>
    </p:spTree>
    <p:extLst>
      <p:ext uri="{BB962C8B-B14F-4D97-AF65-F5344CB8AC3E}">
        <p14:creationId xmlns:p14="http://schemas.microsoft.com/office/powerpoint/2010/main" val="3765990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CDD89A-BD54-D86C-DAAC-904BF4A3A985}"/>
              </a:ext>
            </a:extLst>
          </p:cNvPr>
          <p:cNvSpPr>
            <a:spLocks noGrp="1"/>
          </p:cNvSpPr>
          <p:nvPr>
            <p:ph type="title"/>
          </p:nvPr>
        </p:nvSpPr>
        <p:spPr/>
        <p:txBody>
          <a:bodyPr/>
          <a:lstStyle/>
          <a:p>
            <a:r>
              <a:rPr lang="es-US"/>
              <a:t>Como son los principales estados de la materia en el agua.</a:t>
            </a:r>
          </a:p>
        </p:txBody>
      </p:sp>
      <p:sp>
        <p:nvSpPr>
          <p:cNvPr id="3" name="Marcador de contenido 2">
            <a:extLst>
              <a:ext uri="{FF2B5EF4-FFF2-40B4-BE49-F238E27FC236}">
                <a16:creationId xmlns:a16="http://schemas.microsoft.com/office/drawing/2014/main" id="{39497499-1EE6-81D4-1DC8-5B2FD415D6DA}"/>
              </a:ext>
            </a:extLst>
          </p:cNvPr>
          <p:cNvSpPr>
            <a:spLocks noGrp="1"/>
          </p:cNvSpPr>
          <p:nvPr>
            <p:ph type="body" idx="1"/>
          </p:nvPr>
        </p:nvSpPr>
        <p:spPr/>
        <p:txBody>
          <a:bodyPr/>
          <a:lstStyle/>
          <a:p>
            <a:r>
              <a:rPr lang="es-US">
                <a:solidFill>
                  <a:schemeClr val="tx2"/>
                </a:solidFill>
              </a:rPr>
              <a:t>liquido</a:t>
            </a:r>
          </a:p>
        </p:txBody>
      </p:sp>
      <p:sp>
        <p:nvSpPr>
          <p:cNvPr id="6" name="Marcador de texto 5">
            <a:extLst>
              <a:ext uri="{FF2B5EF4-FFF2-40B4-BE49-F238E27FC236}">
                <a16:creationId xmlns:a16="http://schemas.microsoft.com/office/drawing/2014/main" id="{F69A3AB3-C126-1EEA-86C9-A5DDC0741169}"/>
              </a:ext>
            </a:extLst>
          </p:cNvPr>
          <p:cNvSpPr>
            <a:spLocks noGrp="1"/>
          </p:cNvSpPr>
          <p:nvPr>
            <p:ph type="body" sz="half" idx="15"/>
          </p:nvPr>
        </p:nvSpPr>
        <p:spPr/>
        <p:txBody>
          <a:bodyPr>
            <a:normAutofit/>
          </a:bodyPr>
          <a:lstStyle/>
          <a:p>
            <a:r>
              <a:rPr lang="es-US" sz="1100"/>
              <a:t>las partiiculas del agua se hallan juntas, aunque no demasiado.</a:t>
            </a:r>
          </a:p>
          <a:p>
            <a:r>
              <a:rPr lang="es-US" sz="1100"/>
              <a:t>Por eso el agua liquida presenta una flexibilidad y fluidez tipica de los liquidos y pierde, en cambio, su forma propia para adaptar la del envase que la contenga.</a:t>
            </a:r>
          </a:p>
          <a:p>
            <a:r>
              <a:rPr lang="es-US" sz="1100"/>
              <a:t>El agua liquida se encuentra ordinariamente en mares, rios, lagos y yacimientos subterraneos, pero también contenida en los cuerpos de seres vivientes.</a:t>
            </a:r>
          </a:p>
          <a:p>
            <a:endParaRPr lang="es-US" sz="1100"/>
          </a:p>
        </p:txBody>
      </p:sp>
      <p:sp>
        <p:nvSpPr>
          <p:cNvPr id="4" name="Marcador de texto 3">
            <a:extLst>
              <a:ext uri="{FF2B5EF4-FFF2-40B4-BE49-F238E27FC236}">
                <a16:creationId xmlns:a16="http://schemas.microsoft.com/office/drawing/2014/main" id="{05CF2061-3164-21F4-36A8-901F9059B77B}"/>
              </a:ext>
            </a:extLst>
          </p:cNvPr>
          <p:cNvSpPr>
            <a:spLocks noGrp="1"/>
          </p:cNvSpPr>
          <p:nvPr>
            <p:ph type="body" sz="quarter" idx="3"/>
          </p:nvPr>
        </p:nvSpPr>
        <p:spPr>
          <a:xfrm>
            <a:off x="4371983" y="2162985"/>
            <a:ext cx="3291521" cy="576262"/>
          </a:xfrm>
        </p:spPr>
        <p:txBody>
          <a:bodyPr/>
          <a:lstStyle/>
          <a:p>
            <a:r>
              <a:rPr lang="es-US">
                <a:solidFill>
                  <a:schemeClr val="tx2"/>
                </a:solidFill>
              </a:rPr>
              <a:t>solido</a:t>
            </a:r>
          </a:p>
        </p:txBody>
      </p:sp>
      <p:sp>
        <p:nvSpPr>
          <p:cNvPr id="7" name="Marcador de texto 6">
            <a:extLst>
              <a:ext uri="{FF2B5EF4-FFF2-40B4-BE49-F238E27FC236}">
                <a16:creationId xmlns:a16="http://schemas.microsoft.com/office/drawing/2014/main" id="{C60FCA6F-14C2-2D47-8808-C7C79176EDB4}"/>
              </a:ext>
            </a:extLst>
          </p:cNvPr>
          <p:cNvSpPr>
            <a:spLocks noGrp="1"/>
          </p:cNvSpPr>
          <p:nvPr>
            <p:ph type="body" sz="half" idx="16"/>
          </p:nvPr>
        </p:nvSpPr>
        <p:spPr>
          <a:xfrm>
            <a:off x="4360153" y="2694831"/>
            <a:ext cx="3303351" cy="2847845"/>
          </a:xfrm>
        </p:spPr>
        <p:txBody>
          <a:bodyPr>
            <a:normAutofit fontScale="92500" lnSpcReduction="20000"/>
          </a:bodyPr>
          <a:lstStyle/>
          <a:p>
            <a:r>
              <a:rPr lang="es-US" sz="1200"/>
              <a:t>Tiene una gran fuerza de atracción, por eso sus particulas estan muy juntas.</a:t>
            </a:r>
          </a:p>
          <a:p>
            <a:r>
              <a:rPr lang="es-US" sz="1200"/>
              <a:t>Debido a su acercania su movimiento es casi nulo.</a:t>
            </a:r>
            <a:endParaRPr lang="es-US" sz="1600" b="1" i="0">
              <a:solidFill>
                <a:srgbClr val="BDC1C6"/>
              </a:solidFill>
              <a:effectLst/>
              <a:latin typeface="Roboto" panose="02000000000000000000" pitchFamily="2" charset="0"/>
            </a:endParaRPr>
          </a:p>
          <a:p>
            <a:r>
              <a:rPr lang="es-US" sz="1600" b="1" i="0">
                <a:solidFill>
                  <a:srgbClr val="BDC1C6"/>
                </a:solidFill>
                <a:effectLst/>
                <a:latin typeface="Roboto" panose="02000000000000000000" pitchFamily="2" charset="0"/>
              </a:rPr>
              <a:t>Cuando un cuerpo está en estado sólido, sus átomos están muy juntos y tan apretados que lo convierten en un cuerpo firme, de forma regular y volumen definido. Por esta razón, los sólidos no se pueden comprimir</a:t>
            </a:r>
            <a:r>
              <a:rPr lang="es-US" sz="1600" b="0" i="0">
                <a:solidFill>
                  <a:srgbClr val="BDC1C6"/>
                </a:solidFill>
                <a:effectLst/>
                <a:latin typeface="Roboto" panose="02000000000000000000" pitchFamily="2" charset="0"/>
              </a:rPr>
              <a:t>.</a:t>
            </a:r>
          </a:p>
          <a:p>
            <a:endParaRPr lang="es-US" sz="1200" b="1"/>
          </a:p>
        </p:txBody>
      </p:sp>
      <p:sp>
        <p:nvSpPr>
          <p:cNvPr id="5" name="Marcador de texto 4">
            <a:extLst>
              <a:ext uri="{FF2B5EF4-FFF2-40B4-BE49-F238E27FC236}">
                <a16:creationId xmlns:a16="http://schemas.microsoft.com/office/drawing/2014/main" id="{8064FF17-A473-1099-EEEE-2888CA40EA9A}"/>
              </a:ext>
            </a:extLst>
          </p:cNvPr>
          <p:cNvSpPr>
            <a:spLocks noGrp="1"/>
          </p:cNvSpPr>
          <p:nvPr>
            <p:ph type="body" sz="quarter" idx="13"/>
          </p:nvPr>
        </p:nvSpPr>
        <p:spPr>
          <a:xfrm>
            <a:off x="7985128" y="2124647"/>
            <a:ext cx="3304928" cy="576262"/>
          </a:xfrm>
        </p:spPr>
        <p:txBody>
          <a:bodyPr/>
          <a:lstStyle/>
          <a:p>
            <a:r>
              <a:rPr lang="es-US">
                <a:solidFill>
                  <a:schemeClr val="tx2"/>
                </a:solidFill>
              </a:rPr>
              <a:t>gaseoso</a:t>
            </a:r>
          </a:p>
        </p:txBody>
      </p:sp>
      <p:sp>
        <p:nvSpPr>
          <p:cNvPr id="8" name="Marcador de texto 7">
            <a:extLst>
              <a:ext uri="{FF2B5EF4-FFF2-40B4-BE49-F238E27FC236}">
                <a16:creationId xmlns:a16="http://schemas.microsoft.com/office/drawing/2014/main" id="{35E854CC-2D6C-E23E-4A2B-69222A21E020}"/>
              </a:ext>
            </a:extLst>
          </p:cNvPr>
          <p:cNvSpPr>
            <a:spLocks noGrp="1"/>
          </p:cNvSpPr>
          <p:nvPr>
            <p:ph type="body" sz="half" idx="17"/>
          </p:nvPr>
        </p:nvSpPr>
        <p:spPr>
          <a:xfrm>
            <a:off x="8016030" y="2733169"/>
            <a:ext cx="3304928" cy="2847845"/>
          </a:xfrm>
        </p:spPr>
        <p:txBody>
          <a:bodyPr>
            <a:normAutofit/>
          </a:bodyPr>
          <a:lstStyle/>
          <a:p>
            <a:r>
              <a:rPr lang="es-US" sz="1100"/>
              <a:t>su fuerza de atracción es casi nula.</a:t>
            </a:r>
          </a:p>
          <a:p>
            <a:r>
              <a:rPr lang="es-US" sz="1100"/>
              <a:t>El movimiento es mayor, en gran cantidad.</a:t>
            </a:r>
          </a:p>
          <a:p>
            <a:r>
              <a:rPr lang="es-US" sz="1100"/>
              <a:t>No tiene forma ni volumen propio.</a:t>
            </a:r>
          </a:p>
          <a:p>
            <a:r>
              <a:rPr lang="es-US" sz="1100"/>
              <a:t>Tiene a ascender, dado que el vapor es menos denso que el agua.</a:t>
            </a:r>
          </a:p>
          <a:p>
            <a:r>
              <a:rPr lang="es-US" sz="1100"/>
              <a:t>Se presenta en forma de vapor y se en cuentra en la humedad atmosférica</a:t>
            </a:r>
            <a:r>
              <a:rPr lang="es-US"/>
              <a:t>. (</a:t>
            </a:r>
            <a:r>
              <a:rPr lang="es-US" sz="1100"/>
              <a:t>formando parte del aire que nos rodea como un gas transparente). Neblina y nubes etc.</a:t>
            </a:r>
          </a:p>
          <a:p>
            <a:endParaRPr lang="es-US"/>
          </a:p>
        </p:txBody>
      </p:sp>
      <p:pic>
        <p:nvPicPr>
          <p:cNvPr id="9" name="Imagen 9">
            <a:extLst>
              <a:ext uri="{FF2B5EF4-FFF2-40B4-BE49-F238E27FC236}">
                <a16:creationId xmlns:a16="http://schemas.microsoft.com/office/drawing/2014/main" id="{0708B2CE-1832-A430-4A01-1491D7DBB8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7811" y="5307799"/>
            <a:ext cx="2450901" cy="1550201"/>
          </a:xfrm>
          <a:prstGeom prst="rect">
            <a:avLst/>
          </a:prstGeom>
        </p:spPr>
      </p:pic>
      <p:pic>
        <p:nvPicPr>
          <p:cNvPr id="10" name="Imagen 10">
            <a:extLst>
              <a:ext uri="{FF2B5EF4-FFF2-40B4-BE49-F238E27FC236}">
                <a16:creationId xmlns:a16="http://schemas.microsoft.com/office/drawing/2014/main" id="{414440ED-491F-74D1-3CC9-F8EAB26DCB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95605" y="5498080"/>
            <a:ext cx="2032445" cy="1281464"/>
          </a:xfrm>
          <a:prstGeom prst="rect">
            <a:avLst/>
          </a:prstGeom>
        </p:spPr>
      </p:pic>
      <p:pic>
        <p:nvPicPr>
          <p:cNvPr id="11" name="Imagen 11">
            <a:extLst>
              <a:ext uri="{FF2B5EF4-FFF2-40B4-BE49-F238E27FC236}">
                <a16:creationId xmlns:a16="http://schemas.microsoft.com/office/drawing/2014/main" id="{E8E8D3AF-B5C1-C421-8520-E0D0F4B7C60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75989" y="5203395"/>
            <a:ext cx="1988101" cy="1576150"/>
          </a:xfrm>
          <a:prstGeom prst="rect">
            <a:avLst/>
          </a:prstGeom>
        </p:spPr>
      </p:pic>
    </p:spTree>
    <p:extLst>
      <p:ext uri="{BB962C8B-B14F-4D97-AF65-F5344CB8AC3E}">
        <p14:creationId xmlns:p14="http://schemas.microsoft.com/office/powerpoint/2010/main" val="4225572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FF447A-2CB1-EDC6-581F-1B1E64C990B7}"/>
              </a:ext>
            </a:extLst>
          </p:cNvPr>
          <p:cNvSpPr>
            <a:spLocks noGrp="1"/>
          </p:cNvSpPr>
          <p:nvPr>
            <p:ph type="title"/>
          </p:nvPr>
        </p:nvSpPr>
        <p:spPr/>
        <p:txBody>
          <a:bodyPr/>
          <a:lstStyle/>
          <a:p>
            <a:r>
              <a:rPr lang="es-US">
                <a:solidFill>
                  <a:schemeClr val="tx2"/>
                </a:solidFill>
              </a:rPr>
              <a:t>Los cambios de estados en el agua.</a:t>
            </a:r>
          </a:p>
        </p:txBody>
      </p:sp>
      <p:sp>
        <p:nvSpPr>
          <p:cNvPr id="3" name="Marcador de texto 2">
            <a:extLst>
              <a:ext uri="{FF2B5EF4-FFF2-40B4-BE49-F238E27FC236}">
                <a16:creationId xmlns:a16="http://schemas.microsoft.com/office/drawing/2014/main" id="{D47493D9-FA56-53B2-AF63-CF6B21C5FDA7}"/>
              </a:ext>
            </a:extLst>
          </p:cNvPr>
          <p:cNvSpPr>
            <a:spLocks noGrp="1"/>
          </p:cNvSpPr>
          <p:nvPr>
            <p:ph idx="1"/>
          </p:nvPr>
        </p:nvSpPr>
        <p:spPr>
          <a:xfrm>
            <a:off x="604521" y="2476784"/>
            <a:ext cx="10364452" cy="3424107"/>
          </a:xfrm>
        </p:spPr>
        <p:txBody>
          <a:bodyPr>
            <a:normAutofit fontScale="25000" lnSpcReduction="20000"/>
          </a:bodyPr>
          <a:lstStyle/>
          <a:p>
            <a:r>
              <a:rPr lang="es-US" sz="3100" b="1" i="0">
                <a:solidFill>
                  <a:srgbClr val="333333"/>
                </a:solidFill>
                <a:effectLst/>
                <a:latin typeface="Catamaran"/>
              </a:rPr>
              <a:t>Fusión</a:t>
            </a:r>
            <a:r>
              <a:rPr lang="es-US" sz="3100" b="0" i="0">
                <a:solidFill>
                  <a:srgbClr val="333333"/>
                </a:solidFill>
                <a:effectLst/>
                <a:latin typeface="Catamaran"/>
              </a:rPr>
              <a:t>: es el cambio de estado sólido a estado líquido. Se produce cuando se aumenta la temperatura. La temperatura exacta a la que se produce el cambio de estado de sólido a líquido se conoce como punto de fusión. La fusión ocurre, por ejemplo, cuando derretimos un hielo o de forma natural, cuando llega el verano y las cumbres de las montañas dejan de tener hielo y nieve.</a:t>
            </a:r>
          </a:p>
          <a:p>
            <a:r>
              <a:rPr lang="es-US" sz="3100" b="1" i="0">
                <a:solidFill>
                  <a:srgbClr val="333333"/>
                </a:solidFill>
                <a:effectLst/>
                <a:latin typeface="Catamaran"/>
              </a:rPr>
              <a:t>Solidificación</a:t>
            </a:r>
            <a:r>
              <a:rPr lang="es-US" sz="3100" b="0" i="0">
                <a:solidFill>
                  <a:srgbClr val="333333"/>
                </a:solidFill>
                <a:effectLst/>
                <a:latin typeface="Catamaran"/>
              </a:rPr>
              <a:t>: es el proceso contrario y ocurre cuando el agua líquida pasa al estado sólido transformándose en hielo. Ocurre cuando las temperaturas descienden, como cuando llega el invierno y la superficie de los lagos de alta montaña se hielan.</a:t>
            </a:r>
          </a:p>
          <a:p>
            <a:r>
              <a:rPr lang="es-US" sz="3100" b="1" i="0">
                <a:solidFill>
                  <a:srgbClr val="333333"/>
                </a:solidFill>
                <a:effectLst/>
                <a:latin typeface="Catamaran"/>
              </a:rPr>
              <a:t>Evaporación</a:t>
            </a:r>
            <a:r>
              <a:rPr lang="es-US" sz="3100" b="0" i="0">
                <a:solidFill>
                  <a:srgbClr val="333333"/>
                </a:solidFill>
                <a:effectLst/>
                <a:latin typeface="Catamaran"/>
              </a:rPr>
              <a:t>: es el cambio de estado de líquido a gaseoso y ocurre cuando la temperatura se eleva. Sólo se habla de evaporación cuando ocurre en la superficie del agua, sin embargo, cuando ocurre en todo el volumen de agua se denomina vaporización. La temperatura a la que se produce el cambio de líquido a gas se llama punto de ebullición. La evaporación se puede dar de forma natural en grandes masas de agua como los mares o también puede ocurrir en los seres vivos (por ejemplo, cuando sudamos) y en tal caso hablamos de evapotranspiración.</a:t>
            </a:r>
          </a:p>
          <a:p>
            <a:r>
              <a:rPr lang="es-US" sz="3100" b="1" i="0">
                <a:solidFill>
                  <a:srgbClr val="333333"/>
                </a:solidFill>
                <a:effectLst/>
                <a:latin typeface="Catamaran"/>
              </a:rPr>
              <a:t>Condensación</a:t>
            </a:r>
            <a:r>
              <a:rPr lang="es-US" sz="3100" b="0" i="0">
                <a:solidFill>
                  <a:srgbClr val="333333"/>
                </a:solidFill>
                <a:effectLst/>
                <a:latin typeface="Catamaran"/>
              </a:rPr>
              <a:t>: es el paso del agua en estado gaseoso a agua líquida. Se produce cuando el vapor de agua se enfría rápidamente y precipita en forma líquida. Este fenómeno es el que produce las nubes, donde el vapor procedente de la evaporación de la superficie del mar asciende a zonas donde la temperatura es muy baja y se transforma en pequeñas gotas de agua que cuando se acumulan forman las nubes. El rocío que aparece en las mañanas de invierno también se produce de la misma forma.</a:t>
            </a:r>
          </a:p>
          <a:p>
            <a:r>
              <a:rPr lang="es-US" sz="3100" b="1" i="0">
                <a:solidFill>
                  <a:srgbClr val="333333"/>
                </a:solidFill>
                <a:effectLst/>
                <a:latin typeface="Catamaran"/>
              </a:rPr>
              <a:t>Sublimación</a:t>
            </a:r>
            <a:r>
              <a:rPr lang="es-US" sz="3100" b="0" i="0">
                <a:solidFill>
                  <a:srgbClr val="333333"/>
                </a:solidFill>
                <a:effectLst/>
                <a:latin typeface="Catamaran"/>
              </a:rPr>
              <a:t>: es el cambio de estado sólido a gaseoso, sin pasar por el estado intermedio líquido. Ocurre especialmente en los polos o en zonas muy frías donde el hielo se evapora o volatiliza directamente por la acción del Sol. Este proceso también ocurre en los ambientadores que tenemos en casa, los cuales están en estado sólido dentro del bote y salen en forma de gas.</a:t>
            </a:r>
          </a:p>
          <a:p>
            <a:r>
              <a:rPr lang="es-US" sz="3100" b="1" i="0">
                <a:solidFill>
                  <a:srgbClr val="333333"/>
                </a:solidFill>
                <a:effectLst/>
                <a:latin typeface="Catamaran"/>
              </a:rPr>
              <a:t>Sublimación inversa o cristalización</a:t>
            </a:r>
            <a:r>
              <a:rPr lang="es-US" sz="3100" b="0" i="0">
                <a:solidFill>
                  <a:srgbClr val="333333"/>
                </a:solidFill>
                <a:effectLst/>
                <a:latin typeface="Catamaran"/>
              </a:rPr>
              <a:t>: como su nombre indica es el proceso contrario al anterior, se trata del paso de gas a sólido sin pasar por el estado líquido. Ocurre cuando la temperatura del ambiente es muy baja, como en las frías noches de invierno donde se produce la escarcha o las heladas.</a:t>
            </a:r>
          </a:p>
          <a:p>
            <a:endParaRPr lang="es-US"/>
          </a:p>
        </p:txBody>
      </p:sp>
    </p:spTree>
    <p:extLst>
      <p:ext uri="{BB962C8B-B14F-4D97-AF65-F5344CB8AC3E}">
        <p14:creationId xmlns:p14="http://schemas.microsoft.com/office/powerpoint/2010/main" val="2364051647"/>
      </p:ext>
    </p:extLst>
  </p:cSld>
  <p:clrMapOvr>
    <a:masterClrMapping/>
  </p:clrMapOvr>
</p:sld>
</file>

<file path=ppt/theme/theme1.xml><?xml version="1.0" encoding="utf-8"?>
<a:theme xmlns:a="http://schemas.openxmlformats.org/drawingml/2006/main" name="Gota">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5</Slides>
  <Notes>0</Notes>
  <HiddenSlides>0</HiddenSlide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Gota</vt:lpstr>
      <vt:lpstr>Los estados y cambios de estado del agua.</vt:lpstr>
      <vt:lpstr>Los estado del agua y sus propiedades.</vt:lpstr>
      <vt:lpstr>Las propiedades intencivas del agua son:</vt:lpstr>
      <vt:lpstr>Como son los principales estados de la materia en el agua.</vt:lpstr>
      <vt:lpstr>Los cambios de estados en el agua.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542646275180</dc:creator>
  <cp:lastModifiedBy>julirovelli04@gmail.com</cp:lastModifiedBy>
  <cp:revision>3</cp:revision>
  <dcterms:created xsi:type="dcterms:W3CDTF">2022-05-18T18:53:51Z</dcterms:created>
  <dcterms:modified xsi:type="dcterms:W3CDTF">2022-05-18T19:58:37Z</dcterms:modified>
</cp:coreProperties>
</file>