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Lst>
  <p:sldIdLst>
    <p:sldId id="260" r:id="rId2"/>
    <p:sldId id="257" r:id="rId3"/>
    <p:sldId id="258" r:id="rId4"/>
    <p:sldId id="261" r:id="rId5"/>
    <p:sldId id="259" r:id="rId6"/>
    <p:sldId id="262" r:id="rId7"/>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0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17" name="16 Marcador de pie de página"/>
          <p:cNvSpPr>
            <a:spLocks noGrp="1"/>
          </p:cNvSpPr>
          <p:nvPr>
            <p:ph type="ftr" sz="quarter" idx="11"/>
          </p:nvPr>
        </p:nvSpPr>
        <p:spPr/>
        <p:txBody>
          <a:bodyPr/>
          <a:lstStyle/>
          <a:p>
            <a:endParaRPr lang="es-AR"/>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00524D5-E709-4573-BC14-37E085A9BEBB}" type="slidenum">
              <a:rPr lang="es-AR" smtClean="0"/>
              <a:t>‹Nº›</a:t>
            </a:fld>
            <a:endParaRPr lang="es-AR"/>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200524D5-E709-4573-BC14-37E085A9BEBB}"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200524D5-E709-4573-BC14-37E085A9BEBB}" type="slidenum">
              <a:rPr lang="es-AR" smtClean="0"/>
              <a:t>‹Nº›</a:t>
            </a:fld>
            <a:endParaRPr lang="es-AR"/>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a:xfrm>
            <a:off x="4361688" y="1026372"/>
            <a:ext cx="457200" cy="441325"/>
          </a:xfrm>
        </p:spPr>
        <p:txBody>
          <a:bodyPr/>
          <a:lstStyle/>
          <a:p>
            <a:fld id="{200524D5-E709-4573-BC14-37E085A9BEBB}" type="slidenum">
              <a:rPr lang="es-AR" smtClean="0"/>
              <a:t>‹Nº›</a:t>
            </a:fld>
            <a:endParaRPr lang="es-AR"/>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AR"/>
          </a:p>
        </p:txBody>
      </p:sp>
      <p:sp>
        <p:nvSpPr>
          <p:cNvPr id="4" name="3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00524D5-E709-4573-BC14-37E085A9BEBB}" type="slidenum">
              <a:rPr lang="es-AR" smtClean="0"/>
              <a:t>‹Nº›</a:t>
            </a:fld>
            <a:endParaRPr lang="es-AR"/>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72CD4DEF-D8E1-41E9-80AC-4BB1F4020FBD}" type="datetimeFigureOut">
              <a:rPr lang="es-AR" smtClean="0"/>
              <a:t>18/05/2022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200524D5-E709-4573-BC14-37E085A9BEBB}" type="slidenum">
              <a:rPr lang="es-AR" smtClean="0"/>
              <a:t>‹Nº›</a:t>
            </a:fld>
            <a:endParaRPr lang="es-AR"/>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8" name="7 Marcador de pie de página"/>
          <p:cNvSpPr>
            <a:spLocks noGrp="1"/>
          </p:cNvSpPr>
          <p:nvPr>
            <p:ph type="ftr" sz="quarter" idx="11"/>
          </p:nvPr>
        </p:nvSpPr>
        <p:spPr>
          <a:xfrm>
            <a:off x="304800" y="6409944"/>
            <a:ext cx="3581400" cy="365760"/>
          </a:xfrm>
        </p:spPr>
        <p:txBody>
          <a:bodyPr/>
          <a:lstStyle/>
          <a:p>
            <a:endParaRPr lang="es-AR"/>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200524D5-E709-4573-BC14-37E085A9BEBB}" type="slidenum">
              <a:rPr lang="es-AR" smtClean="0"/>
              <a:t>‹Nº›</a:t>
            </a:fld>
            <a:endParaRPr lang="es-AR"/>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a:xfrm>
            <a:off x="4343400" y="1036020"/>
            <a:ext cx="457200" cy="441325"/>
          </a:xfrm>
        </p:spPr>
        <p:txBody>
          <a:bodyPr/>
          <a:lstStyle/>
          <a:p>
            <a:fld id="{200524D5-E709-4573-BC14-37E085A9BEBB}"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200524D5-E709-4573-BC14-37E085A9BEBB}"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00524D5-E709-4573-BC14-37E085A9BEBB}" type="slidenum">
              <a:rPr lang="es-AR" smtClean="0"/>
              <a:t>‹Nº›</a:t>
            </a:fld>
            <a:endParaRPr lang="es-AR"/>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72CD4DEF-D8E1-41E9-80AC-4BB1F4020FBD}" type="datetimeFigureOut">
              <a:rPr lang="es-AR" smtClean="0"/>
              <a:t>18/05/2022</a:t>
            </a:fld>
            <a:endParaRPr lang="es-AR"/>
          </a:p>
        </p:txBody>
      </p:sp>
      <p:sp>
        <p:nvSpPr>
          <p:cNvPr id="6" name="5 Marcador de pie de página"/>
          <p:cNvSpPr>
            <a:spLocks noGrp="1"/>
          </p:cNvSpPr>
          <p:nvPr>
            <p:ph type="ftr" sz="quarter" idx="11"/>
          </p:nvPr>
        </p:nvSpPr>
        <p:spPr>
          <a:xfrm>
            <a:off x="301752" y="6410848"/>
            <a:ext cx="3383280" cy="365760"/>
          </a:xfrm>
        </p:spPr>
        <p:txBody>
          <a:bodyPr/>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200524D5-E709-4573-BC14-37E085A9BEBB}" type="slidenum">
              <a:rPr lang="es-AR" smtClean="0"/>
              <a:t>‹Nº›</a:t>
            </a:fld>
            <a:endParaRPr lang="es-AR"/>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72CD4DEF-D8E1-41E9-80AC-4BB1F4020FBD}" type="datetimeFigureOut">
              <a:rPr lang="es-AR" smtClean="0"/>
              <a:t>18/05/2022</a:t>
            </a:fld>
            <a:endParaRPr lang="es-AR"/>
          </a:p>
        </p:txBody>
      </p:sp>
      <p:sp>
        <p:nvSpPr>
          <p:cNvPr id="6" name="5 Marcador de pie de página"/>
          <p:cNvSpPr>
            <a:spLocks noGrp="1"/>
          </p:cNvSpPr>
          <p:nvPr>
            <p:ph type="ftr" sz="quarter" idx="11"/>
          </p:nvPr>
        </p:nvSpPr>
        <p:spPr>
          <a:xfrm>
            <a:off x="301752" y="6410848"/>
            <a:ext cx="3584448" cy="365760"/>
          </a:xfrm>
        </p:spPr>
        <p:txBody>
          <a:bodyPr/>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2CD4DEF-D8E1-41E9-80AC-4BB1F4020FBD}" type="datetimeFigureOut">
              <a:rPr lang="es-AR" smtClean="0"/>
              <a:t>18/05/2022</a:t>
            </a:fld>
            <a:endParaRPr lang="es-AR"/>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AR"/>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00524D5-E709-4573-BC14-37E085A9BEBB}" type="slidenum">
              <a:rPr lang="es-AR" smtClean="0"/>
              <a:t>‹Nº›</a:t>
            </a:fld>
            <a:endParaRPr lang="es-AR"/>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691680" y="344405"/>
            <a:ext cx="5304155" cy="707886"/>
          </a:xfrm>
          <a:prstGeom prst="rect">
            <a:avLst/>
          </a:prstGeom>
          <a:noFill/>
        </p:spPr>
        <p:txBody>
          <a:bodyPr wrap="square" rtlCol="0">
            <a:spAutoFit/>
          </a:bodyPr>
          <a:lstStyle/>
          <a:p>
            <a:r>
              <a:rPr lang="es-AR" sz="4000" dirty="0" smtClean="0"/>
              <a:t>GASTON RASERO 3 B</a:t>
            </a:r>
            <a:endParaRPr lang="es-AR" sz="4000" dirty="0"/>
          </a:p>
        </p:txBody>
      </p:sp>
      <p:sp>
        <p:nvSpPr>
          <p:cNvPr id="6" name="5 CuadroTexto"/>
          <p:cNvSpPr txBox="1"/>
          <p:nvPr/>
        </p:nvSpPr>
        <p:spPr>
          <a:xfrm>
            <a:off x="467544" y="2420888"/>
            <a:ext cx="8136904" cy="1569660"/>
          </a:xfrm>
          <a:prstGeom prst="rect">
            <a:avLst/>
          </a:prstGeom>
          <a:noFill/>
        </p:spPr>
        <p:txBody>
          <a:bodyPr wrap="square" rtlCol="0">
            <a:spAutoFit/>
          </a:bodyPr>
          <a:lstStyle/>
          <a:p>
            <a:r>
              <a:rPr lang="es-AR" sz="3200" dirty="0" smtClean="0"/>
              <a:t>Hola profe hoy voy a hablar sobre que es el agua, sus propiedades, sus cambios,</a:t>
            </a:r>
          </a:p>
          <a:p>
            <a:r>
              <a:rPr lang="es-AR" sz="3200" dirty="0" smtClean="0"/>
              <a:t>Sus estados y el ciclo del agua</a:t>
            </a:r>
            <a:endParaRPr lang="es-AR" sz="3200" dirty="0"/>
          </a:p>
        </p:txBody>
      </p:sp>
    </p:spTree>
    <p:extLst>
      <p:ext uri="{BB962C8B-B14F-4D97-AF65-F5344CB8AC3E}">
        <p14:creationId xmlns:p14="http://schemas.microsoft.com/office/powerpoint/2010/main" val="3999798513"/>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Fondo Del Agua De La Piscina Foto de archivo - Imagen de forma, standing:  1858916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539552" y="1422068"/>
            <a:ext cx="4745210" cy="769441"/>
          </a:xfrm>
          <a:prstGeom prst="rect">
            <a:avLst/>
          </a:prstGeom>
          <a:noFill/>
        </p:spPr>
        <p:txBody>
          <a:bodyPr wrap="none" rtlCol="0">
            <a:spAutoFit/>
          </a:bodyPr>
          <a:lstStyle/>
          <a:p>
            <a:r>
              <a:rPr lang="es-AR" sz="4400" dirty="0" smtClean="0"/>
              <a:t>Que es el agua?</a:t>
            </a:r>
          </a:p>
        </p:txBody>
      </p:sp>
      <p:sp>
        <p:nvSpPr>
          <p:cNvPr id="5" name="4 CuadroTexto"/>
          <p:cNvSpPr txBox="1"/>
          <p:nvPr/>
        </p:nvSpPr>
        <p:spPr>
          <a:xfrm>
            <a:off x="323528" y="2852936"/>
            <a:ext cx="5688632" cy="3416320"/>
          </a:xfrm>
          <a:prstGeom prst="rect">
            <a:avLst/>
          </a:prstGeom>
          <a:noFill/>
        </p:spPr>
        <p:txBody>
          <a:bodyPr wrap="square" rtlCol="0">
            <a:spAutoFit/>
          </a:bodyPr>
          <a:lstStyle/>
          <a:p>
            <a:r>
              <a:rPr lang="es-AR" sz="2400" dirty="0">
                <a:solidFill>
                  <a:srgbClr val="FFFF00"/>
                </a:solidFill>
                <a:latin typeface="Arial" pitchFamily="34" charset="0"/>
                <a:cs typeface="Arial" pitchFamily="34" charset="0"/>
              </a:rPr>
              <a:t>El agua es una sustancia cuya molécula está compuesta por dos átomos de hidrógeno y uno de oxígeno unidos por un enlace covalente.​ El término agua, generalmente, se refiere a la sustancia en su estado líquido, aunque esta puede hallarse en su forma sólida, llamada hielo, y en su forma gaseosa, denominada vapor</a:t>
            </a:r>
          </a:p>
        </p:txBody>
      </p:sp>
    </p:spTree>
    <p:extLst>
      <p:ext uri="{BB962C8B-B14F-4D97-AF65-F5344CB8AC3E}">
        <p14:creationId xmlns:p14="http://schemas.microsoft.com/office/powerpoint/2010/main" val="3473405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Los números no mienten: por qué es tan importante cuidar el agua - Rom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9144000" cy="6957392"/>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216819" y="188640"/>
            <a:ext cx="5832648" cy="1200329"/>
          </a:xfrm>
          <a:prstGeom prst="rect">
            <a:avLst/>
          </a:prstGeom>
          <a:noFill/>
        </p:spPr>
        <p:txBody>
          <a:bodyPr wrap="square" rtlCol="0">
            <a:spAutoFit/>
          </a:bodyPr>
          <a:lstStyle/>
          <a:p>
            <a:r>
              <a:rPr lang="es-AR" sz="3600" dirty="0">
                <a:solidFill>
                  <a:schemeClr val="bg2">
                    <a:lumMod val="25000"/>
                  </a:schemeClr>
                </a:solidFill>
              </a:rPr>
              <a:t>¿</a:t>
            </a:r>
            <a:r>
              <a:rPr lang="es-AR" sz="3600" dirty="0" smtClean="0">
                <a:solidFill>
                  <a:schemeClr val="bg2">
                    <a:lumMod val="25000"/>
                  </a:schemeClr>
                </a:solidFill>
              </a:rPr>
              <a:t>Cuáles son las propiedades del agua?</a:t>
            </a:r>
            <a:endParaRPr lang="es-AR" sz="3600" dirty="0">
              <a:solidFill>
                <a:schemeClr val="bg2">
                  <a:lumMod val="25000"/>
                </a:schemeClr>
              </a:solidFill>
            </a:endParaRPr>
          </a:p>
        </p:txBody>
      </p:sp>
      <p:sp>
        <p:nvSpPr>
          <p:cNvPr id="5" name="4 CuadroTexto"/>
          <p:cNvSpPr txBox="1"/>
          <p:nvPr/>
        </p:nvSpPr>
        <p:spPr>
          <a:xfrm>
            <a:off x="251520" y="2097722"/>
            <a:ext cx="4968551" cy="646331"/>
          </a:xfrm>
          <a:prstGeom prst="rect">
            <a:avLst/>
          </a:prstGeom>
          <a:noFill/>
        </p:spPr>
        <p:txBody>
          <a:bodyPr wrap="square" rtlCol="0">
            <a:spAutoFit/>
          </a:bodyPr>
          <a:lstStyle/>
          <a:p>
            <a:r>
              <a:rPr lang="es-AR" sz="3600" dirty="0" smtClean="0">
                <a:solidFill>
                  <a:schemeClr val="bg2">
                    <a:lumMod val="25000"/>
                  </a:schemeClr>
                </a:solidFill>
              </a:rPr>
              <a:t>Sus propiedades son:</a:t>
            </a:r>
            <a:endParaRPr lang="es-AR" sz="3600" dirty="0">
              <a:solidFill>
                <a:schemeClr val="bg2">
                  <a:lumMod val="25000"/>
                </a:schemeClr>
              </a:solidFill>
            </a:endParaRPr>
          </a:p>
        </p:txBody>
      </p:sp>
      <p:sp>
        <p:nvSpPr>
          <p:cNvPr id="6" name="5 CuadroTexto"/>
          <p:cNvSpPr txBox="1"/>
          <p:nvPr/>
        </p:nvSpPr>
        <p:spPr>
          <a:xfrm>
            <a:off x="272582" y="3521837"/>
            <a:ext cx="8324715" cy="1631216"/>
          </a:xfrm>
          <a:prstGeom prst="rect">
            <a:avLst/>
          </a:prstGeom>
          <a:noFill/>
        </p:spPr>
        <p:txBody>
          <a:bodyPr wrap="none" rtlCol="0">
            <a:spAutoFit/>
          </a:bodyPr>
          <a:lstStyle/>
          <a:p>
            <a:pPr marL="342900" indent="-342900">
              <a:buFont typeface="Arial" pitchFamily="34" charset="0"/>
              <a:buChar char="•"/>
            </a:pPr>
            <a:r>
              <a:rPr lang="es-AR" sz="2000" dirty="0" smtClean="0">
                <a:latin typeface="Arial Unicode MS" pitchFamily="34" charset="-128"/>
                <a:ea typeface="Arial Unicode MS" pitchFamily="34" charset="-128"/>
                <a:cs typeface="Arial Unicode MS" pitchFamily="34" charset="-128"/>
              </a:rPr>
              <a:t>SU CAPACIDAD PARA REGULAR LA TEMPERATURA AMBIENTE</a:t>
            </a:r>
          </a:p>
          <a:p>
            <a:endParaRPr lang="es-AR" sz="2000" dirty="0" smtClean="0">
              <a:latin typeface="Arial Unicode MS" pitchFamily="34" charset="-128"/>
              <a:ea typeface="Arial Unicode MS" pitchFamily="34" charset="-128"/>
              <a:cs typeface="Arial Unicode MS" pitchFamily="34" charset="-128"/>
            </a:endParaRPr>
          </a:p>
          <a:p>
            <a:pPr marL="342900" indent="-342900">
              <a:buFont typeface="Arial" pitchFamily="34" charset="0"/>
              <a:buChar char="•"/>
            </a:pPr>
            <a:r>
              <a:rPr lang="es-AR" sz="2000" dirty="0" smtClean="0">
                <a:latin typeface="Arial Unicode MS" pitchFamily="34" charset="-128"/>
                <a:ea typeface="Arial Unicode MS" pitchFamily="34" charset="-128"/>
                <a:cs typeface="Arial Unicode MS" pitchFamily="34" charset="-128"/>
              </a:rPr>
              <a:t>FU FLOTABILIDAD EN ESTADO SOLIDO</a:t>
            </a:r>
          </a:p>
          <a:p>
            <a:endParaRPr lang="es-AR" sz="2000" dirty="0" smtClean="0">
              <a:latin typeface="Arial Unicode MS" pitchFamily="34" charset="-128"/>
              <a:ea typeface="Arial Unicode MS" pitchFamily="34" charset="-128"/>
              <a:cs typeface="Arial Unicode MS" pitchFamily="34" charset="-128"/>
            </a:endParaRPr>
          </a:p>
          <a:p>
            <a:pPr marL="342900" indent="-342900">
              <a:buFont typeface="Arial" pitchFamily="34" charset="0"/>
              <a:buChar char="•"/>
            </a:pPr>
            <a:r>
              <a:rPr lang="es-AR" sz="2000" dirty="0" smtClean="0">
                <a:latin typeface="Arial Unicode MS" pitchFamily="34" charset="-128"/>
                <a:ea typeface="Arial Unicode MS" pitchFamily="34" charset="-128"/>
                <a:cs typeface="Arial Unicode MS" pitchFamily="34" charset="-128"/>
              </a:rPr>
              <a:t>SUS PROPIEDADES DE CAPILIRIDAD Y TENSION SUPERFICIAL</a:t>
            </a:r>
            <a:endParaRPr lang="es-AR" sz="2000" dirty="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393782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ómo se dice el agua o la agu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2" y="-27384"/>
            <a:ext cx="9276957" cy="7029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9" name="8 Proceso"/>
          <p:cNvSpPr/>
          <p:nvPr/>
        </p:nvSpPr>
        <p:spPr>
          <a:xfrm>
            <a:off x="6372200" y="-27384"/>
            <a:ext cx="2880320" cy="7029400"/>
          </a:xfrm>
          <a:prstGeom prst="flowChartProcess">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AR"/>
          </a:p>
        </p:txBody>
      </p:sp>
      <p:sp>
        <p:nvSpPr>
          <p:cNvPr id="6" name="5 CuadroTexto"/>
          <p:cNvSpPr txBox="1"/>
          <p:nvPr/>
        </p:nvSpPr>
        <p:spPr>
          <a:xfrm>
            <a:off x="6372200" y="620688"/>
            <a:ext cx="3024336" cy="1569660"/>
          </a:xfrm>
          <a:prstGeom prst="rect">
            <a:avLst/>
          </a:prstGeom>
          <a:noFill/>
        </p:spPr>
        <p:txBody>
          <a:bodyPr wrap="square" rtlCol="0">
            <a:spAutoFit/>
          </a:bodyPr>
          <a:lstStyle/>
          <a:p>
            <a:r>
              <a:rPr lang="es-AR" sz="3200" dirty="0" smtClean="0">
                <a:solidFill>
                  <a:schemeClr val="bg1"/>
                </a:solidFill>
              </a:rPr>
              <a:t>¿Que cambios de estado tiene el agua?</a:t>
            </a:r>
            <a:endParaRPr lang="es-AR" sz="3200" dirty="0">
              <a:solidFill>
                <a:schemeClr val="bg1"/>
              </a:solidFill>
            </a:endParaRPr>
          </a:p>
        </p:txBody>
      </p:sp>
      <p:sp>
        <p:nvSpPr>
          <p:cNvPr id="8" name="7 CuadroTexto"/>
          <p:cNvSpPr txBox="1"/>
          <p:nvPr/>
        </p:nvSpPr>
        <p:spPr>
          <a:xfrm>
            <a:off x="6732240" y="4077072"/>
            <a:ext cx="2184946" cy="1938992"/>
          </a:xfrm>
          <a:prstGeom prst="rect">
            <a:avLst/>
          </a:prstGeom>
          <a:noFill/>
        </p:spPr>
        <p:txBody>
          <a:bodyPr wrap="square" rtlCol="0">
            <a:spAutoFit/>
          </a:bodyPr>
          <a:lstStyle/>
          <a:p>
            <a:pPr marL="342900" indent="-342900">
              <a:buFont typeface="Arial" pitchFamily="34" charset="0"/>
              <a:buChar char="•"/>
            </a:pPr>
            <a:r>
              <a:rPr lang="es-AR" sz="2000" dirty="0" smtClean="0"/>
              <a:t>Fusión</a:t>
            </a:r>
          </a:p>
          <a:p>
            <a:pPr marL="342900" indent="-342900">
              <a:buFont typeface="Arial" pitchFamily="34" charset="0"/>
              <a:buChar char="•"/>
            </a:pPr>
            <a:r>
              <a:rPr lang="es-AR" sz="2000" dirty="0" smtClean="0"/>
              <a:t>Sublimación</a:t>
            </a:r>
          </a:p>
          <a:p>
            <a:pPr marL="342900" indent="-342900">
              <a:buFont typeface="Arial" pitchFamily="34" charset="0"/>
              <a:buChar char="•"/>
            </a:pPr>
            <a:r>
              <a:rPr lang="es-AR" sz="2000" dirty="0" smtClean="0"/>
              <a:t>Evaporación</a:t>
            </a:r>
          </a:p>
          <a:p>
            <a:pPr marL="342900" indent="-342900">
              <a:buFont typeface="Arial" pitchFamily="34" charset="0"/>
              <a:buChar char="•"/>
            </a:pPr>
            <a:r>
              <a:rPr lang="es-AR" sz="2000" dirty="0" smtClean="0"/>
              <a:t>Solidificación</a:t>
            </a:r>
          </a:p>
          <a:p>
            <a:pPr marL="342900" indent="-342900">
              <a:buFont typeface="Arial" pitchFamily="34" charset="0"/>
              <a:buChar char="•"/>
            </a:pPr>
            <a:r>
              <a:rPr lang="es-AR" sz="2000" dirty="0" smtClean="0"/>
              <a:t>Votabilización</a:t>
            </a:r>
          </a:p>
          <a:p>
            <a:pPr marL="342900" indent="-342900">
              <a:buFont typeface="Arial" pitchFamily="34" charset="0"/>
              <a:buChar char="•"/>
            </a:pPr>
            <a:r>
              <a:rPr lang="es-AR" sz="2000" dirty="0" smtClean="0"/>
              <a:t>Condensación</a:t>
            </a:r>
            <a:endParaRPr lang="es-AR" sz="2000" dirty="0"/>
          </a:p>
        </p:txBody>
      </p:sp>
      <p:sp>
        <p:nvSpPr>
          <p:cNvPr id="7" name="6 CuadroTexto"/>
          <p:cNvSpPr txBox="1"/>
          <p:nvPr/>
        </p:nvSpPr>
        <p:spPr>
          <a:xfrm>
            <a:off x="6711559" y="3142709"/>
            <a:ext cx="2252929" cy="646331"/>
          </a:xfrm>
          <a:prstGeom prst="rect">
            <a:avLst/>
          </a:prstGeom>
          <a:noFill/>
        </p:spPr>
        <p:txBody>
          <a:bodyPr wrap="square" rtlCol="0">
            <a:spAutoFit/>
          </a:bodyPr>
          <a:lstStyle/>
          <a:p>
            <a:r>
              <a:rPr lang="es-AR" dirty="0" smtClean="0"/>
              <a:t>Cuenta con 6 cambios de estados:</a:t>
            </a:r>
            <a:endParaRPr lang="es-AR" sz="1400" dirty="0"/>
          </a:p>
        </p:txBody>
      </p:sp>
    </p:spTree>
    <p:extLst>
      <p:ext uri="{BB962C8B-B14F-4D97-AF65-F5344CB8AC3E}">
        <p14:creationId xmlns:p14="http://schemas.microsoft.com/office/powerpoint/2010/main" val="1463745277"/>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Qué es el Agua? » Composición, Propiedades y Usos 2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950"/>
            <a:ext cx="9144001" cy="684705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11040" y="0"/>
            <a:ext cx="2771800" cy="686895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smtClean="0"/>
          </a:p>
          <a:p>
            <a:pPr algn="ctr"/>
            <a:endParaRPr lang="es-AR" dirty="0"/>
          </a:p>
          <a:p>
            <a:pPr algn="ctr"/>
            <a:endParaRPr lang="es-AR" dirty="0" smtClean="0"/>
          </a:p>
          <a:p>
            <a:pPr algn="ctr"/>
            <a:endParaRPr lang="es-AR" dirty="0"/>
          </a:p>
          <a:p>
            <a:pPr algn="ctr"/>
            <a:endParaRPr lang="es-AR" sz="2000" dirty="0" smtClean="0"/>
          </a:p>
          <a:p>
            <a:pPr algn="ctr"/>
            <a:endParaRPr lang="es-AR" sz="2000" dirty="0"/>
          </a:p>
          <a:p>
            <a:pPr algn="ctr"/>
            <a:r>
              <a:rPr lang="es-AR" sz="2000" dirty="0" smtClean="0">
                <a:solidFill>
                  <a:schemeClr val="bg2">
                    <a:lumMod val="90000"/>
                  </a:schemeClr>
                </a:solidFill>
              </a:rPr>
              <a:t>El</a:t>
            </a:r>
            <a:r>
              <a:rPr lang="es-AR" sz="2000" dirty="0">
                <a:solidFill>
                  <a:schemeClr val="bg2">
                    <a:lumMod val="90000"/>
                  </a:schemeClr>
                </a:solidFill>
              </a:rPr>
              <a:t> </a:t>
            </a:r>
            <a:r>
              <a:rPr lang="es-AR" sz="2000" b="1" dirty="0">
                <a:solidFill>
                  <a:schemeClr val="bg2">
                    <a:lumMod val="90000"/>
                  </a:schemeClr>
                </a:solidFill>
              </a:rPr>
              <a:t>agua se encuentra</a:t>
            </a:r>
            <a:r>
              <a:rPr lang="es-AR" sz="2000" dirty="0">
                <a:solidFill>
                  <a:schemeClr val="bg2">
                    <a:lumMod val="90000"/>
                  </a:schemeClr>
                </a:solidFill>
              </a:rPr>
              <a:t> en la Naturaleza en </a:t>
            </a:r>
            <a:r>
              <a:rPr lang="es-AR" sz="2000" b="1" dirty="0">
                <a:solidFill>
                  <a:schemeClr val="bg2">
                    <a:lumMod val="90000"/>
                  </a:schemeClr>
                </a:solidFill>
              </a:rPr>
              <a:t>estado</a:t>
            </a:r>
            <a:r>
              <a:rPr lang="es-AR" sz="2000" dirty="0">
                <a:solidFill>
                  <a:schemeClr val="bg2">
                    <a:lumMod val="90000"/>
                  </a:schemeClr>
                </a:solidFill>
              </a:rPr>
              <a:t> sólido en los casquetes polares y en las nieves, líquido en los océanos y en las </a:t>
            </a:r>
            <a:r>
              <a:rPr lang="es-AR" sz="2000" b="1" dirty="0">
                <a:solidFill>
                  <a:schemeClr val="bg2">
                    <a:lumMod val="90000"/>
                  </a:schemeClr>
                </a:solidFill>
              </a:rPr>
              <a:t>aguas</a:t>
            </a:r>
            <a:r>
              <a:rPr lang="es-AR" sz="2000" dirty="0">
                <a:solidFill>
                  <a:schemeClr val="bg2">
                    <a:lumMod val="90000"/>
                  </a:schemeClr>
                </a:solidFill>
              </a:rPr>
              <a:t> continentales, vapor en la atmósfera. En conjunto forma la Hidrosfera</a:t>
            </a:r>
          </a:p>
        </p:txBody>
      </p:sp>
      <p:sp>
        <p:nvSpPr>
          <p:cNvPr id="5" name="4 CuadroTexto"/>
          <p:cNvSpPr txBox="1"/>
          <p:nvPr/>
        </p:nvSpPr>
        <p:spPr>
          <a:xfrm>
            <a:off x="120240" y="288811"/>
            <a:ext cx="2435536" cy="1815882"/>
          </a:xfrm>
          <a:prstGeom prst="rect">
            <a:avLst/>
          </a:prstGeom>
          <a:noFill/>
        </p:spPr>
        <p:txBody>
          <a:bodyPr wrap="square" rtlCol="0">
            <a:spAutoFit/>
          </a:bodyPr>
          <a:lstStyle/>
          <a:p>
            <a:r>
              <a:rPr lang="es-AR" sz="2800" dirty="0" smtClean="0">
                <a:solidFill>
                  <a:schemeClr val="bg1"/>
                </a:solidFill>
              </a:rPr>
              <a:t>¿En que estados se encuentra el agua</a:t>
            </a:r>
            <a:endParaRPr lang="es-AR" sz="2800" dirty="0">
              <a:solidFill>
                <a:schemeClr val="bg1"/>
              </a:solidFill>
            </a:endParaRPr>
          </a:p>
        </p:txBody>
      </p:sp>
    </p:spTree>
    <p:extLst>
      <p:ext uri="{BB962C8B-B14F-4D97-AF65-F5344CB8AC3E}">
        <p14:creationId xmlns:p14="http://schemas.microsoft.com/office/powerpoint/2010/main" val="42391607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down)">
                                      <p:cBhvr>
                                        <p:cTn id="1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2438538" y="193286"/>
            <a:ext cx="3888432" cy="1224136"/>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6146" name="Picture 2" descr="Plantilla turquesa | Plantilla | Temas para diapositivas, Tarjetas de  presentacion gratis, Plantillas para tarjetas de presentac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78" y="-37318"/>
            <a:ext cx="9180512" cy="6895318"/>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2330979" y="44624"/>
            <a:ext cx="4977325" cy="769441"/>
          </a:xfrm>
          <a:prstGeom prst="rect">
            <a:avLst/>
          </a:prstGeom>
          <a:noFill/>
        </p:spPr>
        <p:txBody>
          <a:bodyPr wrap="square" rtlCol="0">
            <a:spAutoFit/>
          </a:bodyPr>
          <a:lstStyle/>
          <a:p>
            <a:r>
              <a:rPr lang="es-AR" sz="4400" dirty="0" smtClean="0"/>
              <a:t>Ciclo del agua</a:t>
            </a:r>
            <a:endParaRPr lang="es-AR" sz="4400" dirty="0"/>
          </a:p>
        </p:txBody>
      </p:sp>
      <p:sp>
        <p:nvSpPr>
          <p:cNvPr id="6" name="5 CuadroTexto"/>
          <p:cNvSpPr txBox="1"/>
          <p:nvPr/>
        </p:nvSpPr>
        <p:spPr>
          <a:xfrm>
            <a:off x="611560" y="908720"/>
            <a:ext cx="8208912" cy="1477328"/>
          </a:xfrm>
          <a:prstGeom prst="rect">
            <a:avLst/>
          </a:prstGeom>
          <a:noFill/>
        </p:spPr>
        <p:txBody>
          <a:bodyPr wrap="square" rtlCol="0">
            <a:spAutoFit/>
          </a:bodyPr>
          <a:lstStyle/>
          <a:p>
            <a:r>
              <a:rPr lang="es-AR" dirty="0"/>
              <a:t>El ciclo hidrológico o ciclo del agua es el proceso de circulación del agua entre los distintos compartimentos que forman la hidrósfera. Se trata de un ciclo biogeoquímico en el que hay una intervención mínima de reacciones químicas, porque el agua solo se traslada de unos lugares a otros, o cambia de estado físico</a:t>
            </a:r>
          </a:p>
        </p:txBody>
      </p:sp>
      <p:sp>
        <p:nvSpPr>
          <p:cNvPr id="7" name="6 CuadroTexto"/>
          <p:cNvSpPr txBox="1"/>
          <p:nvPr/>
        </p:nvSpPr>
        <p:spPr>
          <a:xfrm>
            <a:off x="467544" y="4964975"/>
            <a:ext cx="8208912" cy="1200329"/>
          </a:xfrm>
          <a:prstGeom prst="rect">
            <a:avLst/>
          </a:prstGeom>
          <a:noFill/>
        </p:spPr>
        <p:txBody>
          <a:bodyPr wrap="square" rtlCol="0">
            <a:spAutoFit/>
          </a:bodyPr>
          <a:lstStyle/>
          <a:p>
            <a:r>
              <a:rPr lang="es-AR" dirty="0"/>
              <a:t>El sol, que dirige el ciclo del agua, calienta el agua de los océanos, la cual se evapora hacia el aire como vapor de agua. Corrientes ascendentes de aire llevan el vapor a las capas superiores de la atmósfera, donde la menor temperatura causa que el vapor de agua se condense y forme las nubes</a:t>
            </a:r>
          </a:p>
        </p:txBody>
      </p:sp>
      <p:sp>
        <p:nvSpPr>
          <p:cNvPr id="2" name="AutoShape 2" descr="Qué es el ciclo del agua y cuáles son sus etapas - Significado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AR"/>
          </a:p>
        </p:txBody>
      </p:sp>
      <p:sp>
        <p:nvSpPr>
          <p:cNvPr id="3" name="AutoShape 4" descr="Qué es el ciclo del agua y cuáles son sus etapas - Significado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AR"/>
          </a:p>
        </p:txBody>
      </p:sp>
      <p:sp>
        <p:nvSpPr>
          <p:cNvPr id="8" name="AutoShape 6" descr="Qué es el ciclo del agua y cuáles son sus etapas - Significado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AR"/>
          </a:p>
        </p:txBody>
      </p:sp>
      <p:sp>
        <p:nvSpPr>
          <p:cNvPr id="9" name="AutoShape 8" descr="Qué es el ciclo del agua y cuáles son sus etapas - Significado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AR"/>
          </a:p>
        </p:txBody>
      </p:sp>
      <p:pic>
        <p:nvPicPr>
          <p:cNvPr id="1034" name="Picture 10" descr="Ciclo del Agua - Qué es, etapas y característica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2477723"/>
            <a:ext cx="4935662" cy="2232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231901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1034"/>
                                        </p:tgtEl>
                                        <p:attrNameLst>
                                          <p:attrName>style.visibility</p:attrName>
                                        </p:attrNameLst>
                                      </p:cBhvr>
                                      <p:to>
                                        <p:strVal val="visible"/>
                                      </p:to>
                                    </p:set>
                                    <p:animEffect transition="in" filter="fade">
                                      <p:cBhvr>
                                        <p:cTn id="17" dur="1000"/>
                                        <p:tgtEl>
                                          <p:spTgt spid="1034"/>
                                        </p:tgtEl>
                                      </p:cBhvr>
                                    </p:animEffect>
                                    <p:anim calcmode="lin" valueType="num">
                                      <p:cBhvr>
                                        <p:cTn id="18" dur="1000" fill="hold"/>
                                        <p:tgtEl>
                                          <p:spTgt spid="1034"/>
                                        </p:tgtEl>
                                        <p:attrNameLst>
                                          <p:attrName>ppt_x</p:attrName>
                                        </p:attrNameLst>
                                      </p:cBhvr>
                                      <p:tavLst>
                                        <p:tav tm="0">
                                          <p:val>
                                            <p:strVal val="#ppt_x"/>
                                          </p:val>
                                        </p:tav>
                                        <p:tav tm="100000">
                                          <p:val>
                                            <p:strVal val="#ppt_x"/>
                                          </p:val>
                                        </p:tav>
                                      </p:tavLst>
                                    </p:anim>
                                    <p:anim calcmode="lin" valueType="num">
                                      <p:cBhvr>
                                        <p:cTn id="19" dur="1000" fill="hold"/>
                                        <p:tgtEl>
                                          <p:spTgt spid="103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88</TotalTime>
  <Words>223</Words>
  <Application>Microsoft Office PowerPoint</Application>
  <PresentationFormat>Presentación en pantalla (4:3)</PresentationFormat>
  <Paragraphs>31</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Civil</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10</cp:revision>
  <dcterms:created xsi:type="dcterms:W3CDTF">2022-05-18T15:33:07Z</dcterms:created>
  <dcterms:modified xsi:type="dcterms:W3CDTF">2022-05-18T17:06:11Z</dcterms:modified>
</cp:coreProperties>
</file>