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ECCBC5-71E9-4768-ACC6-0CFE02A556FB}" type="datetimeFigureOut">
              <a:rPr lang="es-ES" smtClean="0"/>
              <a:t>12/05/2022</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3D39A-5FD3-4AEE-B3A2-4BFA1DD7F864}" type="slidenum">
              <a:rPr lang="es-ES" smtClean="0"/>
              <a:t>‹Nº›</a:t>
            </a:fld>
            <a:endParaRPr lang="es-ES"/>
          </a:p>
        </p:txBody>
      </p:sp>
    </p:spTree>
    <p:extLst>
      <p:ext uri="{BB962C8B-B14F-4D97-AF65-F5344CB8AC3E}">
        <p14:creationId xmlns:p14="http://schemas.microsoft.com/office/powerpoint/2010/main" val="3650747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7A59C8A8-BFCF-4E52-841B-8672DA7606A1}" type="datetimeFigureOut">
              <a:rPr lang="es-ES" smtClean="0"/>
              <a:t>12/05/2022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E90E844-B144-44B9-AEB9-09FF46EA0509}" type="slidenum">
              <a:rPr lang="es-ES" smtClean="0"/>
              <a:t>‹Nº›</a:t>
            </a:fld>
            <a:endParaRPr lang="es-E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8491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7A59C8A8-BFCF-4E52-841B-8672DA7606A1}" type="datetimeFigureOut">
              <a:rPr lang="es-ES" smtClean="0"/>
              <a:t>12/05/2022</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FE90E844-B144-44B9-AEB9-09FF46EA0509}" type="slidenum">
              <a:rPr lang="es-ES" smtClean="0"/>
              <a:t>‹Nº›</a:t>
            </a:fld>
            <a:endParaRPr lang="es-ES"/>
          </a:p>
        </p:txBody>
      </p:sp>
    </p:spTree>
    <p:extLst>
      <p:ext uri="{BB962C8B-B14F-4D97-AF65-F5344CB8AC3E}">
        <p14:creationId xmlns:p14="http://schemas.microsoft.com/office/powerpoint/2010/main" val="1614304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7A59C8A8-BFCF-4E52-841B-8672DA7606A1}" type="datetimeFigureOut">
              <a:rPr lang="es-ES" smtClean="0"/>
              <a:t>12/05/2022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E90E844-B144-44B9-AEB9-09FF46EA0509}" type="slidenum">
              <a:rPr lang="es-ES" smtClean="0"/>
              <a:t>‹Nº›</a:t>
            </a:fld>
            <a:endParaRPr lang="es-ES"/>
          </a:p>
        </p:txBody>
      </p:sp>
    </p:spTree>
    <p:extLst>
      <p:ext uri="{BB962C8B-B14F-4D97-AF65-F5344CB8AC3E}">
        <p14:creationId xmlns:p14="http://schemas.microsoft.com/office/powerpoint/2010/main" val="1796089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7A59C8A8-BFCF-4E52-841B-8672DA7606A1}" type="datetimeFigureOut">
              <a:rPr lang="es-ES" smtClean="0"/>
              <a:t>12/05/2022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E90E844-B144-44B9-AEB9-09FF46EA0509}" type="slidenum">
              <a:rPr lang="es-ES" smtClean="0"/>
              <a:t>‹Nº›</a:t>
            </a:fld>
            <a:endParaRPr lang="es-E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238940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7A59C8A8-BFCF-4E52-841B-8672DA7606A1}" type="datetimeFigureOut">
              <a:rPr lang="es-ES" smtClean="0"/>
              <a:t>12/05/2022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E90E844-B144-44B9-AEB9-09FF46EA0509}" type="slidenum">
              <a:rPr lang="es-ES" smtClean="0"/>
              <a:t>‹Nº›</a:t>
            </a:fld>
            <a:endParaRPr lang="es-ES"/>
          </a:p>
        </p:txBody>
      </p:sp>
    </p:spTree>
    <p:extLst>
      <p:ext uri="{BB962C8B-B14F-4D97-AF65-F5344CB8AC3E}">
        <p14:creationId xmlns:p14="http://schemas.microsoft.com/office/powerpoint/2010/main" val="3333453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smtClean="0"/>
              <a:t>Editar el estilo de texto del patrón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7A59C8A8-BFCF-4E52-841B-8672DA7606A1}" type="datetimeFigureOut">
              <a:rPr lang="es-ES" smtClean="0"/>
              <a:t>12/05/2022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E90E844-B144-44B9-AEB9-09FF46EA0509}" type="slidenum">
              <a:rPr lang="es-ES" smtClean="0"/>
              <a:t>‹Nº›</a:t>
            </a:fld>
            <a:endParaRPr lang="es-E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1047021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smtClean="0"/>
              <a:t>Editar el estilo de texto del patrón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7A59C8A8-BFCF-4E52-841B-8672DA7606A1}" type="datetimeFigureOut">
              <a:rPr lang="es-ES" smtClean="0"/>
              <a:t>12/05/2022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E90E844-B144-44B9-AEB9-09FF46EA0509}" type="slidenum">
              <a:rPr lang="es-ES" smtClean="0"/>
              <a:t>‹Nº›</a:t>
            </a:fld>
            <a:endParaRPr lang="es-ES"/>
          </a:p>
        </p:txBody>
      </p:sp>
    </p:spTree>
    <p:extLst>
      <p:ext uri="{BB962C8B-B14F-4D97-AF65-F5344CB8AC3E}">
        <p14:creationId xmlns:p14="http://schemas.microsoft.com/office/powerpoint/2010/main" val="1835851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A59C8A8-BFCF-4E52-841B-8672DA7606A1}" type="datetimeFigureOut">
              <a:rPr lang="es-ES" smtClean="0"/>
              <a:t>12/05/2022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E90E844-B144-44B9-AEB9-09FF46EA0509}" type="slidenum">
              <a:rPr lang="es-ES" smtClean="0"/>
              <a:t>‹Nº›</a:t>
            </a:fld>
            <a:endParaRPr lang="es-ES"/>
          </a:p>
        </p:txBody>
      </p:sp>
    </p:spTree>
    <p:extLst>
      <p:ext uri="{BB962C8B-B14F-4D97-AF65-F5344CB8AC3E}">
        <p14:creationId xmlns:p14="http://schemas.microsoft.com/office/powerpoint/2010/main" val="33225179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A59C8A8-BFCF-4E52-841B-8672DA7606A1}" type="datetimeFigureOut">
              <a:rPr lang="es-ES" smtClean="0"/>
              <a:t>12/05/2022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E90E844-B144-44B9-AEB9-09FF46EA0509}" type="slidenum">
              <a:rPr lang="es-ES" smtClean="0"/>
              <a:t>‹Nº›</a:t>
            </a:fld>
            <a:endParaRPr lang="es-ES"/>
          </a:p>
        </p:txBody>
      </p:sp>
    </p:spTree>
    <p:extLst>
      <p:ext uri="{BB962C8B-B14F-4D97-AF65-F5344CB8AC3E}">
        <p14:creationId xmlns:p14="http://schemas.microsoft.com/office/powerpoint/2010/main" val="2827118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A59C8A8-BFCF-4E52-841B-8672DA7606A1}" type="datetimeFigureOut">
              <a:rPr lang="es-ES" smtClean="0"/>
              <a:t>12/05/2022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E90E844-B144-44B9-AEB9-09FF46EA0509}" type="slidenum">
              <a:rPr lang="es-ES" smtClean="0"/>
              <a:t>‹Nº›</a:t>
            </a:fld>
            <a:endParaRPr lang="es-ES"/>
          </a:p>
        </p:txBody>
      </p:sp>
    </p:spTree>
    <p:extLst>
      <p:ext uri="{BB962C8B-B14F-4D97-AF65-F5344CB8AC3E}">
        <p14:creationId xmlns:p14="http://schemas.microsoft.com/office/powerpoint/2010/main" val="121642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7A59C8A8-BFCF-4E52-841B-8672DA7606A1}" type="datetimeFigureOut">
              <a:rPr lang="es-ES" smtClean="0"/>
              <a:t>12/05/2022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E90E844-B144-44B9-AEB9-09FF46EA0509}" type="slidenum">
              <a:rPr lang="es-ES" smtClean="0"/>
              <a:t>‹Nº›</a:t>
            </a:fld>
            <a:endParaRPr lang="es-ES"/>
          </a:p>
        </p:txBody>
      </p:sp>
    </p:spTree>
    <p:extLst>
      <p:ext uri="{BB962C8B-B14F-4D97-AF65-F5344CB8AC3E}">
        <p14:creationId xmlns:p14="http://schemas.microsoft.com/office/powerpoint/2010/main" val="1183000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7A59C8A8-BFCF-4E52-841B-8672DA7606A1}" type="datetimeFigureOut">
              <a:rPr lang="es-ES" smtClean="0"/>
              <a:t>12/05/2022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E90E844-B144-44B9-AEB9-09FF46EA0509}" type="slidenum">
              <a:rPr lang="es-ES" smtClean="0"/>
              <a:t>‹Nº›</a:t>
            </a:fld>
            <a:endParaRPr lang="es-ES"/>
          </a:p>
        </p:txBody>
      </p:sp>
    </p:spTree>
    <p:extLst>
      <p:ext uri="{BB962C8B-B14F-4D97-AF65-F5344CB8AC3E}">
        <p14:creationId xmlns:p14="http://schemas.microsoft.com/office/powerpoint/2010/main" val="2734172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7A59C8A8-BFCF-4E52-841B-8672DA7606A1}" type="datetimeFigureOut">
              <a:rPr lang="es-ES" smtClean="0"/>
              <a:t>12/05/2022</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FE90E844-B144-44B9-AEB9-09FF46EA0509}" type="slidenum">
              <a:rPr lang="es-ES" smtClean="0"/>
              <a:t>‹Nº›</a:t>
            </a:fld>
            <a:endParaRPr lang="es-ES"/>
          </a:p>
        </p:txBody>
      </p:sp>
    </p:spTree>
    <p:extLst>
      <p:ext uri="{BB962C8B-B14F-4D97-AF65-F5344CB8AC3E}">
        <p14:creationId xmlns:p14="http://schemas.microsoft.com/office/powerpoint/2010/main" val="2885548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7A59C8A8-BFCF-4E52-841B-8672DA7606A1}" type="datetimeFigureOut">
              <a:rPr lang="es-ES" smtClean="0"/>
              <a:t>12/05/2022</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FE90E844-B144-44B9-AEB9-09FF46EA0509}" type="slidenum">
              <a:rPr lang="es-ES" smtClean="0"/>
              <a:t>‹Nº›</a:t>
            </a:fld>
            <a:endParaRPr lang="es-ES"/>
          </a:p>
        </p:txBody>
      </p:sp>
    </p:spTree>
    <p:extLst>
      <p:ext uri="{BB962C8B-B14F-4D97-AF65-F5344CB8AC3E}">
        <p14:creationId xmlns:p14="http://schemas.microsoft.com/office/powerpoint/2010/main" val="2926234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59C8A8-BFCF-4E52-841B-8672DA7606A1}" type="datetimeFigureOut">
              <a:rPr lang="es-ES" smtClean="0"/>
              <a:t>12/05/2022</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FE90E844-B144-44B9-AEB9-09FF46EA0509}" type="slidenum">
              <a:rPr lang="es-ES" smtClean="0"/>
              <a:t>‹Nº›</a:t>
            </a:fld>
            <a:endParaRPr lang="es-ES"/>
          </a:p>
        </p:txBody>
      </p:sp>
    </p:spTree>
    <p:extLst>
      <p:ext uri="{BB962C8B-B14F-4D97-AF65-F5344CB8AC3E}">
        <p14:creationId xmlns:p14="http://schemas.microsoft.com/office/powerpoint/2010/main" val="3051036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7A59C8A8-BFCF-4E52-841B-8672DA7606A1}" type="datetimeFigureOut">
              <a:rPr lang="es-ES" smtClean="0"/>
              <a:t>12/05/2022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E90E844-B144-44B9-AEB9-09FF46EA0509}" type="slidenum">
              <a:rPr lang="es-ES" smtClean="0"/>
              <a:t>‹Nº›</a:t>
            </a:fld>
            <a:endParaRPr lang="es-ES"/>
          </a:p>
        </p:txBody>
      </p:sp>
    </p:spTree>
    <p:extLst>
      <p:ext uri="{BB962C8B-B14F-4D97-AF65-F5344CB8AC3E}">
        <p14:creationId xmlns:p14="http://schemas.microsoft.com/office/powerpoint/2010/main" val="912798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s-ES" smtClean="0"/>
              <a:t>Haga clic para modificar el estilo de título del patrón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7A59C8A8-BFCF-4E52-841B-8672DA7606A1}" type="datetimeFigureOut">
              <a:rPr lang="es-ES" smtClean="0"/>
              <a:t>12/05/2022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E90E844-B144-44B9-AEB9-09FF46EA0509}" type="slidenum">
              <a:rPr lang="es-ES" smtClean="0"/>
              <a:t>‹Nº›</a:t>
            </a:fld>
            <a:endParaRPr lang="es-ES"/>
          </a:p>
        </p:txBody>
      </p:sp>
    </p:spTree>
    <p:extLst>
      <p:ext uri="{BB962C8B-B14F-4D97-AF65-F5344CB8AC3E}">
        <p14:creationId xmlns:p14="http://schemas.microsoft.com/office/powerpoint/2010/main" val="3444884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7A59C8A8-BFCF-4E52-841B-8672DA7606A1}" type="datetimeFigureOut">
              <a:rPr lang="es-ES" smtClean="0"/>
              <a:t>12/05/2022</a:t>
            </a:fld>
            <a:endParaRPr lang="es-E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s-E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FE90E844-B144-44B9-AEB9-09FF46EA0509}" type="slidenum">
              <a:rPr lang="es-ES" smtClean="0"/>
              <a:t>‹Nº›</a:t>
            </a:fld>
            <a:endParaRPr lang="es-ES"/>
          </a:p>
        </p:txBody>
      </p:sp>
    </p:spTree>
    <p:extLst>
      <p:ext uri="{BB962C8B-B14F-4D97-AF65-F5344CB8AC3E}">
        <p14:creationId xmlns:p14="http://schemas.microsoft.com/office/powerpoint/2010/main" val="138845569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35572" y="97970"/>
            <a:ext cx="8001000" cy="2971801"/>
          </a:xfrm>
        </p:spPr>
        <p:txBody>
          <a:bodyPr>
            <a:normAutofit fontScale="90000"/>
          </a:bodyPr>
          <a:lstStyle/>
          <a:p>
            <a:r>
              <a:rPr lang="es-ES" dirty="0" smtClean="0">
                <a:solidFill>
                  <a:schemeClr val="bg1"/>
                </a:solidFill>
              </a:rPr>
              <a:t>Enfermedades de transmisión sexual y métodos anticonceptivos </a:t>
            </a:r>
            <a:endParaRPr lang="es-ES" dirty="0">
              <a:solidFill>
                <a:schemeClr val="bg1"/>
              </a:solidFill>
            </a:endParaRPr>
          </a:p>
        </p:txBody>
      </p:sp>
      <p:sp>
        <p:nvSpPr>
          <p:cNvPr id="3" name="Subtítulo 2"/>
          <p:cNvSpPr>
            <a:spLocks noGrp="1"/>
          </p:cNvSpPr>
          <p:nvPr>
            <p:ph type="subTitle" idx="1"/>
          </p:nvPr>
        </p:nvSpPr>
        <p:spPr>
          <a:xfrm>
            <a:off x="279264" y="3089366"/>
            <a:ext cx="6400800" cy="1947333"/>
          </a:xfrm>
        </p:spPr>
        <p:txBody>
          <a:bodyPr/>
          <a:lstStyle/>
          <a:p>
            <a:r>
              <a:rPr lang="es-ES" dirty="0" smtClean="0">
                <a:solidFill>
                  <a:schemeClr val="tx2">
                    <a:lumMod val="20000"/>
                    <a:lumOff val="80000"/>
                  </a:schemeClr>
                </a:solidFill>
              </a:rPr>
              <a:t>Cortez Luciano </a:t>
            </a:r>
          </a:p>
          <a:p>
            <a:r>
              <a:rPr lang="es-ES" dirty="0" err="1" smtClean="0">
                <a:solidFill>
                  <a:schemeClr val="tx2">
                    <a:lumMod val="20000"/>
                    <a:lumOff val="80000"/>
                  </a:schemeClr>
                </a:solidFill>
              </a:rPr>
              <a:t>Fabrizio</a:t>
            </a:r>
            <a:r>
              <a:rPr lang="es-ES" dirty="0" smtClean="0">
                <a:solidFill>
                  <a:schemeClr val="tx2">
                    <a:lumMod val="20000"/>
                    <a:lumOff val="80000"/>
                  </a:schemeClr>
                </a:solidFill>
              </a:rPr>
              <a:t> </a:t>
            </a:r>
            <a:r>
              <a:rPr lang="es-ES" dirty="0" err="1">
                <a:solidFill>
                  <a:schemeClr val="tx2">
                    <a:lumMod val="20000"/>
                    <a:lumOff val="80000"/>
                  </a:schemeClr>
                </a:solidFill>
              </a:rPr>
              <a:t>M</a:t>
            </a:r>
            <a:r>
              <a:rPr lang="es-ES" dirty="0" err="1" smtClean="0">
                <a:solidFill>
                  <a:schemeClr val="tx2">
                    <a:lumMod val="20000"/>
                    <a:lumOff val="80000"/>
                  </a:schemeClr>
                </a:solidFill>
              </a:rPr>
              <a:t>artinez</a:t>
            </a:r>
            <a:r>
              <a:rPr lang="es-ES" dirty="0" smtClean="0">
                <a:solidFill>
                  <a:schemeClr val="tx2">
                    <a:lumMod val="20000"/>
                    <a:lumOff val="80000"/>
                  </a:schemeClr>
                </a:solidFill>
              </a:rPr>
              <a:t> </a:t>
            </a:r>
          </a:p>
          <a:p>
            <a:r>
              <a:rPr lang="es-ES" dirty="0" smtClean="0">
                <a:solidFill>
                  <a:schemeClr val="tx2">
                    <a:lumMod val="20000"/>
                    <a:lumOff val="80000"/>
                  </a:schemeClr>
                </a:solidFill>
              </a:rPr>
              <a:t>curso: 5to A </a:t>
            </a:r>
          </a:p>
          <a:p>
            <a:endParaRPr lang="es-ES" dirty="0"/>
          </a:p>
        </p:txBody>
      </p:sp>
    </p:spTree>
    <p:extLst>
      <p:ext uri="{BB962C8B-B14F-4D97-AF65-F5344CB8AC3E}">
        <p14:creationId xmlns:p14="http://schemas.microsoft.com/office/powerpoint/2010/main" val="38673017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2509" y="372292"/>
            <a:ext cx="8534400" cy="796833"/>
          </a:xfrm>
        </p:spPr>
        <p:txBody>
          <a:bodyPr>
            <a:normAutofit/>
          </a:bodyPr>
          <a:lstStyle/>
          <a:p>
            <a:pPr marL="0" indent="0">
              <a:buNone/>
            </a:pPr>
            <a:r>
              <a:rPr lang="es-ES" sz="3600" dirty="0" smtClean="0">
                <a:solidFill>
                  <a:schemeClr val="bg1"/>
                </a:solidFill>
              </a:rPr>
              <a:t>HERPES GENITAL</a:t>
            </a:r>
          </a:p>
        </p:txBody>
      </p:sp>
      <p:sp>
        <p:nvSpPr>
          <p:cNvPr id="4" name="CuadroTexto 3"/>
          <p:cNvSpPr txBox="1"/>
          <p:nvPr/>
        </p:nvSpPr>
        <p:spPr>
          <a:xfrm>
            <a:off x="0" y="1505675"/>
            <a:ext cx="6544491" cy="1477328"/>
          </a:xfrm>
          <a:prstGeom prst="rect">
            <a:avLst/>
          </a:prstGeom>
          <a:noFill/>
        </p:spPr>
        <p:txBody>
          <a:bodyPr wrap="square" rtlCol="0">
            <a:spAutoFit/>
          </a:bodyPr>
          <a:lstStyle/>
          <a:p>
            <a:r>
              <a:rPr lang="es-ES" dirty="0" smtClean="0"/>
              <a:t>los </a:t>
            </a:r>
            <a:r>
              <a:rPr lang="es-ES" dirty="0"/>
              <a:t>primeros síntomas son dolor, comezón y pequeñas llagas. Forman úlceras y escaras. Después de la infección inicial, el herpes genital permanece latente en el cuerpo. Los síntomas pueden volver a aparecer durante años.</a:t>
            </a:r>
          </a:p>
        </p:txBody>
      </p:sp>
      <p:sp>
        <p:nvSpPr>
          <p:cNvPr id="5" name="CuadroTexto 4"/>
          <p:cNvSpPr txBox="1"/>
          <p:nvPr/>
        </p:nvSpPr>
        <p:spPr>
          <a:xfrm>
            <a:off x="535577" y="1169125"/>
            <a:ext cx="2011680" cy="369332"/>
          </a:xfrm>
          <a:prstGeom prst="rect">
            <a:avLst/>
          </a:prstGeom>
          <a:noFill/>
        </p:spPr>
        <p:txBody>
          <a:bodyPr wrap="square" rtlCol="0">
            <a:spAutoFit/>
          </a:bodyPr>
          <a:lstStyle/>
          <a:p>
            <a:r>
              <a:rPr lang="es-ES" dirty="0" err="1"/>
              <a:t>C</a:t>
            </a:r>
            <a:r>
              <a:rPr lang="es-ES" dirty="0" err="1" smtClean="0"/>
              <a:t>aracteristicas</a:t>
            </a:r>
            <a:r>
              <a:rPr lang="es-ES" dirty="0" smtClean="0"/>
              <a:t> </a:t>
            </a:r>
            <a:endParaRPr lang="es-ES" dirty="0"/>
          </a:p>
        </p:txBody>
      </p:sp>
      <p:sp>
        <p:nvSpPr>
          <p:cNvPr id="6" name="CuadroTexto 5"/>
          <p:cNvSpPr txBox="1"/>
          <p:nvPr/>
        </p:nvSpPr>
        <p:spPr>
          <a:xfrm>
            <a:off x="0" y="3200400"/>
            <a:ext cx="1366047" cy="1077218"/>
          </a:xfrm>
          <a:prstGeom prst="rect">
            <a:avLst/>
          </a:prstGeom>
          <a:noFill/>
        </p:spPr>
        <p:txBody>
          <a:bodyPr wrap="square" rtlCol="0">
            <a:spAutoFit/>
          </a:bodyPr>
          <a:lstStyle/>
          <a:p>
            <a:r>
              <a:rPr lang="es-ES" sz="2800" dirty="0" smtClean="0"/>
              <a:t>Noxa</a:t>
            </a:r>
          </a:p>
          <a:p>
            <a:r>
              <a:rPr lang="es-ES" dirty="0" smtClean="0"/>
              <a:t>.</a:t>
            </a:r>
            <a:r>
              <a:rPr lang="es-ES" dirty="0" err="1" smtClean="0"/>
              <a:t>vhs</a:t>
            </a:r>
            <a:endParaRPr lang="es-ES" dirty="0" smtClean="0"/>
          </a:p>
          <a:p>
            <a:endParaRPr lang="es-ES" dirty="0"/>
          </a:p>
        </p:txBody>
      </p:sp>
      <p:sp>
        <p:nvSpPr>
          <p:cNvPr id="7" name="CuadroTexto 6"/>
          <p:cNvSpPr txBox="1"/>
          <p:nvPr/>
        </p:nvSpPr>
        <p:spPr>
          <a:xfrm>
            <a:off x="0" y="3997610"/>
            <a:ext cx="11253703" cy="923330"/>
          </a:xfrm>
          <a:prstGeom prst="rect">
            <a:avLst/>
          </a:prstGeom>
          <a:noFill/>
        </p:spPr>
        <p:txBody>
          <a:bodyPr wrap="square" rtlCol="0">
            <a:spAutoFit/>
          </a:bodyPr>
          <a:lstStyle/>
          <a:p>
            <a:r>
              <a:rPr lang="es-ES" dirty="0"/>
              <a:t>El </a:t>
            </a:r>
            <a:r>
              <a:rPr lang="es-ES" b="1" dirty="0"/>
              <a:t>herpes genital</a:t>
            </a:r>
            <a:r>
              <a:rPr lang="es-ES" dirty="0"/>
              <a:t> por </a:t>
            </a:r>
            <a:r>
              <a:rPr lang="es-ES" b="1" dirty="0" smtClean="0"/>
              <a:t>VHS</a:t>
            </a:r>
            <a:r>
              <a:rPr lang="es-ES" dirty="0" smtClean="0"/>
              <a:t> </a:t>
            </a:r>
            <a:r>
              <a:rPr lang="es-ES" dirty="0"/>
              <a:t>puede ser asintomático o causar síntomas leves que pasan desapercibidos. Cuando hay síntomas, el </a:t>
            </a:r>
            <a:r>
              <a:rPr lang="es-ES" b="1" dirty="0"/>
              <a:t>herpes genital</a:t>
            </a:r>
            <a:r>
              <a:rPr lang="es-ES" dirty="0"/>
              <a:t> se caracteriza por una o más vesículas o úlceras genitales o anales</a:t>
            </a:r>
          </a:p>
        </p:txBody>
      </p:sp>
      <p:sp>
        <p:nvSpPr>
          <p:cNvPr id="8" name="CuadroTexto 7"/>
          <p:cNvSpPr txBox="1"/>
          <p:nvPr/>
        </p:nvSpPr>
        <p:spPr>
          <a:xfrm>
            <a:off x="234750" y="5074828"/>
            <a:ext cx="9671237" cy="800219"/>
          </a:xfrm>
          <a:prstGeom prst="rect">
            <a:avLst/>
          </a:prstGeom>
          <a:noFill/>
        </p:spPr>
        <p:txBody>
          <a:bodyPr wrap="none" rtlCol="0">
            <a:spAutoFit/>
          </a:bodyPr>
          <a:lstStyle/>
          <a:p>
            <a:r>
              <a:rPr lang="es-ES" dirty="0" smtClean="0"/>
              <a:t>.</a:t>
            </a:r>
            <a:r>
              <a:rPr lang="es-ES" sz="2800" dirty="0"/>
              <a:t>M</a:t>
            </a:r>
            <a:r>
              <a:rPr lang="es-ES" sz="2800" dirty="0" smtClean="0"/>
              <a:t>étodos de tratamiento y/o curas de la enfermedad </a:t>
            </a:r>
          </a:p>
          <a:p>
            <a:endParaRPr lang="es-ES" dirty="0"/>
          </a:p>
        </p:txBody>
      </p:sp>
      <p:sp>
        <p:nvSpPr>
          <p:cNvPr id="9" name="CuadroTexto 8"/>
          <p:cNvSpPr txBox="1"/>
          <p:nvPr/>
        </p:nvSpPr>
        <p:spPr>
          <a:xfrm>
            <a:off x="0" y="5718150"/>
            <a:ext cx="11343555" cy="923330"/>
          </a:xfrm>
          <a:prstGeom prst="rect">
            <a:avLst/>
          </a:prstGeom>
          <a:noFill/>
        </p:spPr>
        <p:txBody>
          <a:bodyPr wrap="square" rtlCol="0">
            <a:spAutoFit/>
          </a:bodyPr>
          <a:lstStyle/>
          <a:p>
            <a:r>
              <a:rPr lang="es-ES" dirty="0"/>
              <a:t>No existe una </a:t>
            </a:r>
            <a:r>
              <a:rPr lang="es-ES" b="1" dirty="0"/>
              <a:t>cura</a:t>
            </a:r>
            <a:r>
              <a:rPr lang="es-ES" dirty="0"/>
              <a:t> para el </a:t>
            </a:r>
            <a:r>
              <a:rPr lang="es-ES" b="1" dirty="0"/>
              <a:t>herpes</a:t>
            </a:r>
            <a:r>
              <a:rPr lang="es-ES" dirty="0"/>
              <a:t>. No obstante, hay medicamentos que pueden prevenir o disminuir la duración de los brotes. Uno de estos medicamentos puede tomarse todos los días y reduce la probabilidad de que usted les pase la infección a su pareja o parejas sexuales.</a:t>
            </a:r>
          </a:p>
        </p:txBody>
      </p:sp>
    </p:spTree>
    <p:extLst>
      <p:ext uri="{BB962C8B-B14F-4D97-AF65-F5344CB8AC3E}">
        <p14:creationId xmlns:p14="http://schemas.microsoft.com/office/powerpoint/2010/main" val="5611547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flipH="1">
            <a:off x="14780621" y="685800"/>
            <a:ext cx="45719" cy="3615267"/>
          </a:xfrm>
        </p:spPr>
        <p:txBody>
          <a:bodyPr/>
          <a:lstStyle/>
          <a:p>
            <a:endParaRPr lang="es-ES" dirty="0"/>
          </a:p>
        </p:txBody>
      </p:sp>
      <p:sp>
        <p:nvSpPr>
          <p:cNvPr id="4" name="CuadroTexto 3"/>
          <p:cNvSpPr txBox="1"/>
          <p:nvPr/>
        </p:nvSpPr>
        <p:spPr>
          <a:xfrm>
            <a:off x="107576" y="162580"/>
            <a:ext cx="7911140" cy="523220"/>
          </a:xfrm>
          <a:prstGeom prst="rect">
            <a:avLst/>
          </a:prstGeom>
          <a:noFill/>
        </p:spPr>
        <p:txBody>
          <a:bodyPr wrap="none" rtlCol="0">
            <a:spAutoFit/>
          </a:bodyPr>
          <a:lstStyle/>
          <a:p>
            <a:r>
              <a:rPr lang="es-ES" sz="2800" dirty="0" smtClean="0"/>
              <a:t>.Métodos de prevención de la enfermedad </a:t>
            </a:r>
            <a:endParaRPr lang="es-ES" sz="2800" dirty="0"/>
          </a:p>
        </p:txBody>
      </p:sp>
      <p:sp>
        <p:nvSpPr>
          <p:cNvPr id="6" name="CuadroTexto 5"/>
          <p:cNvSpPr txBox="1"/>
          <p:nvPr/>
        </p:nvSpPr>
        <p:spPr>
          <a:xfrm>
            <a:off x="-94129" y="874059"/>
            <a:ext cx="11846858" cy="923330"/>
          </a:xfrm>
          <a:prstGeom prst="rect">
            <a:avLst/>
          </a:prstGeom>
          <a:noFill/>
        </p:spPr>
        <p:txBody>
          <a:bodyPr wrap="square" rtlCol="0">
            <a:spAutoFit/>
          </a:bodyPr>
          <a:lstStyle/>
          <a:p>
            <a:r>
              <a:rPr lang="es-ES" dirty="0" smtClean="0"/>
              <a:t>.usar condones de </a:t>
            </a:r>
            <a:r>
              <a:rPr lang="es-ES" dirty="0" err="1" smtClean="0"/>
              <a:t>latex</a:t>
            </a:r>
            <a:r>
              <a:rPr lang="es-ES" dirty="0" smtClean="0"/>
              <a:t> de manera correcta cada vez que tenga relaciones </a:t>
            </a:r>
          </a:p>
          <a:p>
            <a:r>
              <a:rPr lang="es-ES" dirty="0" smtClean="0"/>
              <a:t>.</a:t>
            </a:r>
            <a:r>
              <a:rPr lang="es-ES" dirty="0"/>
              <a:t>  la mejor manera de evitar contagiarte de herpes y otras </a:t>
            </a:r>
            <a:r>
              <a:rPr lang="es-ES" dirty="0" smtClean="0"/>
              <a:t>enfermedades </a:t>
            </a:r>
            <a:r>
              <a:rPr lang="es-ES" dirty="0"/>
              <a:t>es no tener ningún contacto con los genitales o la boca de otra persona.</a:t>
            </a:r>
          </a:p>
        </p:txBody>
      </p:sp>
      <p:pic>
        <p:nvPicPr>
          <p:cNvPr id="1026" name="Picture 2" descr="Cómo se ve el herpes: Fotografías, tratamiento y prevenció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2205317"/>
            <a:ext cx="3138954" cy="20957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erpes genital - katushae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0069" y="2493433"/>
            <a:ext cx="3009900" cy="15144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erpes genital: qué es, síntomas y tratamiento | MD.Saú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9070" y="2362371"/>
            <a:ext cx="4752975" cy="1733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2576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567543" y="235131"/>
            <a:ext cx="2338252" cy="923330"/>
          </a:xfrm>
          <a:prstGeom prst="rect">
            <a:avLst/>
          </a:prstGeom>
          <a:noFill/>
        </p:spPr>
        <p:txBody>
          <a:bodyPr wrap="square" rtlCol="0">
            <a:spAutoFit/>
          </a:bodyPr>
          <a:lstStyle/>
          <a:p>
            <a:r>
              <a:rPr lang="es-ES" sz="5400" dirty="0" smtClean="0">
                <a:solidFill>
                  <a:schemeClr val="bg1"/>
                </a:solidFill>
              </a:rPr>
              <a:t>HPV</a:t>
            </a:r>
            <a:endParaRPr lang="es-ES" sz="5400" dirty="0">
              <a:solidFill>
                <a:schemeClr val="bg1"/>
              </a:solidFill>
            </a:endParaRPr>
          </a:p>
        </p:txBody>
      </p:sp>
      <p:sp>
        <p:nvSpPr>
          <p:cNvPr id="6" name="Rectángulo 5"/>
          <p:cNvSpPr/>
          <p:nvPr/>
        </p:nvSpPr>
        <p:spPr>
          <a:xfrm>
            <a:off x="156356" y="1620126"/>
            <a:ext cx="6544492" cy="923330"/>
          </a:xfrm>
          <a:prstGeom prst="rect">
            <a:avLst/>
          </a:prstGeom>
        </p:spPr>
        <p:txBody>
          <a:bodyPr wrap="square">
            <a:spAutoFit/>
          </a:bodyPr>
          <a:lstStyle/>
          <a:p>
            <a:r>
              <a:rPr lang="es-AR" dirty="0" smtClean="0">
                <a:latin typeface="Berlin Sans FB" pitchFamily="34" charset="0"/>
              </a:rPr>
              <a:t> Consiste en la aparición de verrugas genitales tanto en aparatos femeninos como masculinos. Se contagia por contacto genital, haya existido o no la penetración. </a:t>
            </a:r>
          </a:p>
        </p:txBody>
      </p:sp>
      <p:sp>
        <p:nvSpPr>
          <p:cNvPr id="8" name="CuadroTexto 7"/>
          <p:cNvSpPr txBox="1"/>
          <p:nvPr/>
        </p:nvSpPr>
        <p:spPr>
          <a:xfrm>
            <a:off x="496389" y="1158461"/>
            <a:ext cx="2991525" cy="523220"/>
          </a:xfrm>
          <a:prstGeom prst="rect">
            <a:avLst/>
          </a:prstGeom>
          <a:noFill/>
        </p:spPr>
        <p:txBody>
          <a:bodyPr wrap="none" rtlCol="0">
            <a:spAutoFit/>
          </a:bodyPr>
          <a:lstStyle/>
          <a:p>
            <a:r>
              <a:rPr lang="es-ES" sz="2800" dirty="0" smtClean="0"/>
              <a:t>.Características </a:t>
            </a:r>
            <a:endParaRPr lang="es-ES" sz="2800" dirty="0"/>
          </a:p>
        </p:txBody>
      </p:sp>
      <p:sp>
        <p:nvSpPr>
          <p:cNvPr id="9" name="CuadroTexto 8"/>
          <p:cNvSpPr txBox="1"/>
          <p:nvPr/>
        </p:nvSpPr>
        <p:spPr>
          <a:xfrm>
            <a:off x="496389" y="2899954"/>
            <a:ext cx="1303562" cy="523220"/>
          </a:xfrm>
          <a:prstGeom prst="rect">
            <a:avLst/>
          </a:prstGeom>
          <a:noFill/>
        </p:spPr>
        <p:txBody>
          <a:bodyPr wrap="none" rtlCol="0">
            <a:spAutoFit/>
          </a:bodyPr>
          <a:lstStyle/>
          <a:p>
            <a:r>
              <a:rPr lang="es-ES" sz="2800" dirty="0" smtClean="0"/>
              <a:t>.Noxa </a:t>
            </a:r>
            <a:endParaRPr lang="es-ES" sz="2800" dirty="0"/>
          </a:p>
        </p:txBody>
      </p:sp>
      <p:sp>
        <p:nvSpPr>
          <p:cNvPr id="10" name="CuadroTexto 9"/>
          <p:cNvSpPr txBox="1"/>
          <p:nvPr/>
        </p:nvSpPr>
        <p:spPr>
          <a:xfrm>
            <a:off x="156356" y="3410340"/>
            <a:ext cx="3550972" cy="369332"/>
          </a:xfrm>
          <a:prstGeom prst="rect">
            <a:avLst/>
          </a:prstGeom>
          <a:noFill/>
        </p:spPr>
        <p:txBody>
          <a:bodyPr wrap="none" rtlCol="0">
            <a:spAutoFit/>
          </a:bodyPr>
          <a:lstStyle/>
          <a:p>
            <a:r>
              <a:rPr lang="es-AR" dirty="0" err="1" smtClean="0">
                <a:latin typeface="Berlin Sans FB" pitchFamily="34" charset="0"/>
              </a:rPr>
              <a:t>Vph</a:t>
            </a:r>
            <a:r>
              <a:rPr lang="es-AR" dirty="0" smtClean="0">
                <a:latin typeface="Berlin Sans FB" pitchFamily="34" charset="0"/>
              </a:rPr>
              <a:t> (Virus del Papiloma Humano).</a:t>
            </a:r>
            <a:endParaRPr lang="es-ES" dirty="0"/>
          </a:p>
        </p:txBody>
      </p:sp>
      <p:sp>
        <p:nvSpPr>
          <p:cNvPr id="13" name="CuadroTexto 12"/>
          <p:cNvSpPr txBox="1"/>
          <p:nvPr/>
        </p:nvSpPr>
        <p:spPr>
          <a:xfrm>
            <a:off x="0" y="3745924"/>
            <a:ext cx="8121134" cy="369332"/>
          </a:xfrm>
          <a:prstGeom prst="rect">
            <a:avLst/>
          </a:prstGeom>
          <a:noFill/>
        </p:spPr>
        <p:txBody>
          <a:bodyPr wrap="none" rtlCol="0">
            <a:spAutoFit/>
          </a:bodyPr>
          <a:lstStyle/>
          <a:p>
            <a:r>
              <a:rPr lang="es-AR" dirty="0" smtClean="0">
                <a:latin typeface="Berlin Sans FB" pitchFamily="34" charset="0"/>
              </a:rPr>
              <a:t> Existen más de 150 cepas. Se clasifican en: Bajo Riesgo y Alto Riesgo (oncogénicas)</a:t>
            </a:r>
            <a:endParaRPr lang="es-ES" dirty="0"/>
          </a:p>
        </p:txBody>
      </p:sp>
      <p:sp>
        <p:nvSpPr>
          <p:cNvPr id="14" name="CuadroTexto 13"/>
          <p:cNvSpPr txBox="1"/>
          <p:nvPr/>
        </p:nvSpPr>
        <p:spPr>
          <a:xfrm>
            <a:off x="0" y="4051790"/>
            <a:ext cx="8533105" cy="369332"/>
          </a:xfrm>
          <a:prstGeom prst="rect">
            <a:avLst/>
          </a:prstGeom>
          <a:noFill/>
        </p:spPr>
        <p:txBody>
          <a:bodyPr wrap="none" rtlCol="0">
            <a:spAutoFit/>
          </a:bodyPr>
          <a:lstStyle/>
          <a:p>
            <a:r>
              <a:rPr lang="es-ES" dirty="0"/>
              <a:t>Los síntomas incluyen verrugas en los genitales o la piel de los alrededores.</a:t>
            </a:r>
          </a:p>
        </p:txBody>
      </p:sp>
      <p:sp>
        <p:nvSpPr>
          <p:cNvPr id="15" name="CuadroTexto 14"/>
          <p:cNvSpPr txBox="1"/>
          <p:nvPr/>
        </p:nvSpPr>
        <p:spPr>
          <a:xfrm>
            <a:off x="0" y="4465378"/>
            <a:ext cx="6495689" cy="523220"/>
          </a:xfrm>
          <a:prstGeom prst="rect">
            <a:avLst/>
          </a:prstGeom>
          <a:noFill/>
        </p:spPr>
        <p:txBody>
          <a:bodyPr wrap="none" rtlCol="0">
            <a:spAutoFit/>
          </a:bodyPr>
          <a:lstStyle/>
          <a:p>
            <a:r>
              <a:rPr lang="es-ES" dirty="0" smtClean="0"/>
              <a:t>.</a:t>
            </a:r>
            <a:r>
              <a:rPr lang="es-ES" sz="2800" dirty="0"/>
              <a:t>M</a:t>
            </a:r>
            <a:r>
              <a:rPr lang="es-ES" sz="2800" dirty="0" smtClean="0"/>
              <a:t>étodos de tratamientos y/o curas </a:t>
            </a:r>
            <a:endParaRPr lang="es-ES" sz="2800" dirty="0"/>
          </a:p>
        </p:txBody>
      </p:sp>
      <p:sp>
        <p:nvSpPr>
          <p:cNvPr id="16" name="CuadroTexto 15"/>
          <p:cNvSpPr txBox="1"/>
          <p:nvPr/>
        </p:nvSpPr>
        <p:spPr>
          <a:xfrm>
            <a:off x="0" y="4982140"/>
            <a:ext cx="11771185" cy="1754326"/>
          </a:xfrm>
          <a:prstGeom prst="rect">
            <a:avLst/>
          </a:prstGeom>
          <a:noFill/>
        </p:spPr>
        <p:txBody>
          <a:bodyPr wrap="square" rtlCol="0">
            <a:spAutoFit/>
          </a:bodyPr>
          <a:lstStyle/>
          <a:p>
            <a:r>
              <a:rPr lang="es-ES" dirty="0" smtClean="0"/>
              <a:t>El tratamiento depende de la etapa. No hay cura para el virus, y las verrugas pueden desaparecer por sí solas. El tratamiento se enfoca en eliminar las verrugas. Para ambos sexos, se recomienda aplicar una vacuna que evita las cepas de VPH con más probabilidades de causar verrugas genitales y cáncer cervical</a:t>
            </a:r>
            <a:r>
              <a:rPr lang="es-ES" dirty="0" smtClean="0"/>
              <a:t>.</a:t>
            </a:r>
          </a:p>
          <a:p>
            <a:r>
              <a:rPr lang="es-ES" dirty="0" err="1" smtClean="0"/>
              <a:t>Imiquimod</a:t>
            </a:r>
            <a:r>
              <a:rPr lang="es-ES" dirty="0" smtClean="0"/>
              <a:t> esta crema </a:t>
            </a:r>
            <a:r>
              <a:rPr lang="es-ES" dirty="0"/>
              <a:t>podría mejorar la capacidad del sistema inmunitario para combatir el virus del papiloma humano </a:t>
            </a:r>
            <a:endParaRPr lang="es-ES" dirty="0"/>
          </a:p>
        </p:txBody>
      </p:sp>
      <p:pic>
        <p:nvPicPr>
          <p:cNvPr id="1026" name="Picture 2" descr="Virus del papiloma humano (VPH): Tratamiento, síntomas y caus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2785" y="1665253"/>
            <a:ext cx="24384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68434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901337" y="300446"/>
            <a:ext cx="7637027" cy="523220"/>
          </a:xfrm>
          <a:prstGeom prst="rect">
            <a:avLst/>
          </a:prstGeom>
          <a:noFill/>
        </p:spPr>
        <p:txBody>
          <a:bodyPr wrap="none" rtlCol="0">
            <a:spAutoFit/>
          </a:bodyPr>
          <a:lstStyle/>
          <a:p>
            <a:r>
              <a:rPr lang="es-ES" dirty="0" smtClean="0"/>
              <a:t>.</a:t>
            </a:r>
            <a:r>
              <a:rPr lang="es-ES" sz="2800" dirty="0"/>
              <a:t>M</a:t>
            </a:r>
            <a:r>
              <a:rPr lang="es-ES" sz="2800" dirty="0" smtClean="0"/>
              <a:t>étodo de prevención de la enfermedad</a:t>
            </a:r>
          </a:p>
        </p:txBody>
      </p:sp>
      <p:sp>
        <p:nvSpPr>
          <p:cNvPr id="5" name="CuadroTexto 4"/>
          <p:cNvSpPr txBox="1"/>
          <p:nvPr/>
        </p:nvSpPr>
        <p:spPr>
          <a:xfrm>
            <a:off x="1188720" y="888275"/>
            <a:ext cx="10572125" cy="923330"/>
          </a:xfrm>
          <a:prstGeom prst="rect">
            <a:avLst/>
          </a:prstGeom>
          <a:noFill/>
        </p:spPr>
        <p:txBody>
          <a:bodyPr wrap="none" rtlCol="0">
            <a:spAutoFit/>
          </a:bodyPr>
          <a:lstStyle/>
          <a:p>
            <a:r>
              <a:rPr lang="es-ES" dirty="0" smtClean="0"/>
              <a:t>.Obtener la vacuna contra el papiloma humano</a:t>
            </a:r>
          </a:p>
          <a:p>
            <a:r>
              <a:rPr lang="es-ES" dirty="0" smtClean="0"/>
              <a:t>.usar condones y/o barreras de </a:t>
            </a:r>
            <a:r>
              <a:rPr lang="es-ES" dirty="0" err="1" smtClean="0"/>
              <a:t>latex</a:t>
            </a:r>
            <a:r>
              <a:rPr lang="es-ES" dirty="0" smtClean="0"/>
              <a:t> bucales cada vez que tengan sexo anal, vaginal u oral</a:t>
            </a:r>
          </a:p>
          <a:p>
            <a:r>
              <a:rPr lang="es-ES" dirty="0" smtClean="0"/>
              <a:t>.Abstinencia </a:t>
            </a:r>
            <a:endParaRPr lang="es-ES" dirty="0"/>
          </a:p>
        </p:txBody>
      </p:sp>
      <p:pic>
        <p:nvPicPr>
          <p:cNvPr id="6" name="Picture 4" descr="https://www.sobre-t.com/wp-content/uploads/2017/01/papiloma-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486" y="2769325"/>
            <a:ext cx="3409406" cy="223129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ablemos de pandemia … HPV – Lo que tenes que saber | Mega Salu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4469" y="2769325"/>
            <a:ext cx="3719889" cy="219211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nfección por VPH - Síntomas y causas - Mayo Clin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7518" y="2769325"/>
            <a:ext cx="2769325" cy="2192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1937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757646" y="169818"/>
            <a:ext cx="1201783" cy="646331"/>
          </a:xfrm>
          <a:prstGeom prst="rect">
            <a:avLst/>
          </a:prstGeom>
          <a:noFill/>
        </p:spPr>
        <p:txBody>
          <a:bodyPr wrap="square" rtlCol="0">
            <a:spAutoFit/>
          </a:bodyPr>
          <a:lstStyle/>
          <a:p>
            <a:r>
              <a:rPr lang="es-ES" sz="3600" dirty="0" smtClean="0"/>
              <a:t>.Diu</a:t>
            </a:r>
            <a:endParaRPr lang="es-ES" sz="3600" dirty="0"/>
          </a:p>
        </p:txBody>
      </p:sp>
      <p:sp>
        <p:nvSpPr>
          <p:cNvPr id="5" name="CuadroTexto 4"/>
          <p:cNvSpPr txBox="1"/>
          <p:nvPr/>
        </p:nvSpPr>
        <p:spPr>
          <a:xfrm>
            <a:off x="430805" y="773927"/>
            <a:ext cx="3098925" cy="400110"/>
          </a:xfrm>
          <a:prstGeom prst="rect">
            <a:avLst/>
          </a:prstGeom>
          <a:noFill/>
        </p:spPr>
        <p:txBody>
          <a:bodyPr wrap="none" rtlCol="0">
            <a:spAutoFit/>
          </a:bodyPr>
          <a:lstStyle/>
          <a:p>
            <a:r>
              <a:rPr lang="es-ES" dirty="0" smtClean="0"/>
              <a:t>.</a:t>
            </a:r>
            <a:r>
              <a:rPr lang="es-ES" sz="2000" dirty="0"/>
              <a:t>C</a:t>
            </a:r>
            <a:r>
              <a:rPr lang="es-ES" sz="2000" dirty="0" smtClean="0"/>
              <a:t>aracterísticas del </a:t>
            </a:r>
            <a:r>
              <a:rPr lang="es-ES" sz="2000" dirty="0" err="1" smtClean="0"/>
              <a:t>diu</a:t>
            </a:r>
            <a:r>
              <a:rPr lang="es-ES" sz="2000" dirty="0" smtClean="0"/>
              <a:t> </a:t>
            </a:r>
            <a:endParaRPr lang="es-ES" sz="2000" dirty="0"/>
          </a:p>
        </p:txBody>
      </p:sp>
      <p:sp>
        <p:nvSpPr>
          <p:cNvPr id="12" name="CuadroTexto 11"/>
          <p:cNvSpPr txBox="1"/>
          <p:nvPr/>
        </p:nvSpPr>
        <p:spPr>
          <a:xfrm>
            <a:off x="175119" y="1174037"/>
            <a:ext cx="11556402" cy="1754326"/>
          </a:xfrm>
          <a:prstGeom prst="rect">
            <a:avLst/>
          </a:prstGeom>
          <a:noFill/>
        </p:spPr>
        <p:txBody>
          <a:bodyPr wrap="square" rtlCol="0">
            <a:spAutoFit/>
          </a:bodyPr>
          <a:lstStyle/>
          <a:p>
            <a:pPr fontAlgn="t"/>
            <a:r>
              <a:rPr lang="es-ES" dirty="0" smtClean="0"/>
              <a:t>Esta echo de material de cobre </a:t>
            </a:r>
          </a:p>
          <a:p>
            <a:pPr fontAlgn="t"/>
            <a:r>
              <a:rPr lang="es-ES" dirty="0" smtClean="0"/>
              <a:t>Su </a:t>
            </a:r>
            <a:r>
              <a:rPr lang="es-ES" dirty="0" smtClean="0"/>
              <a:t>siglas significan «Dispositivo </a:t>
            </a:r>
            <a:r>
              <a:rPr lang="es-ES" dirty="0" err="1" smtClean="0"/>
              <a:t>IntraUterino</a:t>
            </a:r>
            <a:r>
              <a:rPr lang="es-ES" dirty="0" smtClean="0"/>
              <a:t>», es un método anticonceptivo de plástico en forma de T que se introduce en el útero por el ginecólogo y que puede permanecer durante unos 5 años manteniendo su eficacia.</a:t>
            </a:r>
          </a:p>
          <a:p>
            <a:pPr fontAlgn="t"/>
            <a:r>
              <a:rPr lang="es-ES" dirty="0" smtClean="0"/>
              <a:t>Es una técnica muy eficaz, el cobre que lo conforma impide que los espermatozoides se junten con el óvulo, impidiendo el embarazo</a:t>
            </a:r>
            <a:endParaRPr lang="es-ES" dirty="0"/>
          </a:p>
        </p:txBody>
      </p:sp>
      <p:sp>
        <p:nvSpPr>
          <p:cNvPr id="13" name="CuadroTexto 12"/>
          <p:cNvSpPr txBox="1"/>
          <p:nvPr/>
        </p:nvSpPr>
        <p:spPr>
          <a:xfrm>
            <a:off x="175119" y="2959141"/>
            <a:ext cx="3294492" cy="369332"/>
          </a:xfrm>
          <a:prstGeom prst="rect">
            <a:avLst/>
          </a:prstGeom>
          <a:noFill/>
        </p:spPr>
        <p:txBody>
          <a:bodyPr wrap="none" rtlCol="0">
            <a:spAutoFit/>
          </a:bodyPr>
          <a:lstStyle/>
          <a:p>
            <a:r>
              <a:rPr lang="es-ES" dirty="0" smtClean="0"/>
              <a:t>.</a:t>
            </a:r>
            <a:r>
              <a:rPr lang="es-ES" dirty="0" err="1" smtClean="0"/>
              <a:t>Adquisicion</a:t>
            </a:r>
            <a:r>
              <a:rPr lang="es-ES" dirty="0" smtClean="0"/>
              <a:t> y modo de uso</a:t>
            </a:r>
            <a:endParaRPr lang="es-ES" dirty="0"/>
          </a:p>
        </p:txBody>
      </p:sp>
      <p:sp>
        <p:nvSpPr>
          <p:cNvPr id="14" name="CuadroTexto 13"/>
          <p:cNvSpPr txBox="1"/>
          <p:nvPr/>
        </p:nvSpPr>
        <p:spPr>
          <a:xfrm>
            <a:off x="175119" y="3328473"/>
            <a:ext cx="11803521" cy="1200329"/>
          </a:xfrm>
          <a:prstGeom prst="rect">
            <a:avLst/>
          </a:prstGeom>
          <a:noFill/>
        </p:spPr>
        <p:txBody>
          <a:bodyPr wrap="square" rtlCol="0">
            <a:spAutoFit/>
          </a:bodyPr>
          <a:lstStyle/>
          <a:p>
            <a:r>
              <a:rPr lang="es-ES" dirty="0" smtClean="0"/>
              <a:t>.se pueden pedir en centros de salud y hospitales, normalmente cuesta 500 pesos</a:t>
            </a:r>
          </a:p>
          <a:p>
            <a:r>
              <a:rPr lang="es-ES" dirty="0" smtClean="0"/>
              <a:t>. Para ponerte el DIU, tu </a:t>
            </a:r>
            <a:r>
              <a:rPr lang="es-ES" dirty="0" err="1" smtClean="0"/>
              <a:t>enfermerx</a:t>
            </a:r>
            <a:r>
              <a:rPr lang="es-ES" dirty="0" smtClean="0"/>
              <a:t> o </a:t>
            </a:r>
            <a:r>
              <a:rPr lang="es-ES" dirty="0" err="1" smtClean="0"/>
              <a:t>doctorx</a:t>
            </a:r>
            <a:r>
              <a:rPr lang="es-ES" dirty="0" smtClean="0"/>
              <a:t> introducirá un espéculo en tu vagina (un aparato usado para abrirla), y después usará un colocador especial para insertar el DIU en tu útero, a través de la abertura de tu cuello uterino. Normalmente el procedimiento dura menos de cinco minutos</a:t>
            </a:r>
            <a:endParaRPr lang="es-ES" dirty="0"/>
          </a:p>
        </p:txBody>
      </p:sp>
      <p:sp>
        <p:nvSpPr>
          <p:cNvPr id="15" name="CuadroTexto 14"/>
          <p:cNvSpPr txBox="1"/>
          <p:nvPr/>
        </p:nvSpPr>
        <p:spPr>
          <a:xfrm>
            <a:off x="600891" y="4663440"/>
            <a:ext cx="1295547" cy="369332"/>
          </a:xfrm>
          <a:prstGeom prst="rect">
            <a:avLst/>
          </a:prstGeom>
          <a:noFill/>
        </p:spPr>
        <p:txBody>
          <a:bodyPr wrap="none" rtlCol="0">
            <a:spAutoFit/>
          </a:bodyPr>
          <a:lstStyle/>
          <a:p>
            <a:r>
              <a:rPr lang="es-ES" dirty="0" smtClean="0"/>
              <a:t>.Ventajas </a:t>
            </a:r>
            <a:endParaRPr lang="es-ES" dirty="0"/>
          </a:p>
        </p:txBody>
      </p:sp>
      <p:sp>
        <p:nvSpPr>
          <p:cNvPr id="17" name="Rectángulo 16"/>
          <p:cNvSpPr/>
          <p:nvPr/>
        </p:nvSpPr>
        <p:spPr>
          <a:xfrm>
            <a:off x="175119" y="5032772"/>
            <a:ext cx="11803521" cy="1477328"/>
          </a:xfrm>
          <a:prstGeom prst="rect">
            <a:avLst/>
          </a:prstGeom>
        </p:spPr>
        <p:txBody>
          <a:bodyPr wrap="square">
            <a:spAutoFit/>
          </a:bodyPr>
          <a:lstStyle/>
          <a:p>
            <a:r>
              <a:rPr lang="es-ES" dirty="0" smtClean="0"/>
              <a:t>Los DIU tienen algunos beneficios.</a:t>
            </a:r>
          </a:p>
          <a:p>
            <a:r>
              <a:rPr lang="es-ES" dirty="0" smtClean="0"/>
              <a:t>•Hay más de 99% de efectividad para prevenir el embarazo.</a:t>
            </a:r>
          </a:p>
          <a:p>
            <a:r>
              <a:rPr lang="es-ES" dirty="0" smtClean="0"/>
              <a:t>•No necesita pensar en el control anticonceptivo cada vez que tiene relaciones sexuales</a:t>
            </a:r>
          </a:p>
          <a:p>
            <a:r>
              <a:rPr lang="es-ES" dirty="0" smtClean="0"/>
              <a:t>.•Un DIU puede durar de 3 a 10 años.</a:t>
            </a:r>
          </a:p>
          <a:p>
            <a:r>
              <a:rPr lang="es-ES" dirty="0" smtClean="0"/>
              <a:t>•Usted se vuelve fértil casi de inmediato después de retirar el DIU.</a:t>
            </a:r>
            <a:endParaRPr lang="es-ES" dirty="0"/>
          </a:p>
        </p:txBody>
      </p:sp>
    </p:spTree>
    <p:extLst>
      <p:ext uri="{BB962C8B-B14F-4D97-AF65-F5344CB8AC3E}">
        <p14:creationId xmlns:p14="http://schemas.microsoft.com/office/powerpoint/2010/main" val="405634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87383" y="241664"/>
            <a:ext cx="2926080" cy="369332"/>
          </a:xfrm>
          <a:prstGeom prst="rect">
            <a:avLst/>
          </a:prstGeom>
          <a:noFill/>
        </p:spPr>
        <p:txBody>
          <a:bodyPr wrap="square" rtlCol="0">
            <a:spAutoFit/>
          </a:bodyPr>
          <a:lstStyle/>
          <a:p>
            <a:r>
              <a:rPr lang="es-ES" dirty="0"/>
              <a:t>.</a:t>
            </a:r>
            <a:r>
              <a:rPr lang="es-ES" dirty="0" smtClean="0"/>
              <a:t>Desventajas </a:t>
            </a:r>
            <a:endParaRPr lang="es-ES" dirty="0"/>
          </a:p>
        </p:txBody>
      </p:sp>
      <p:sp>
        <p:nvSpPr>
          <p:cNvPr id="5" name="CuadroTexto 4"/>
          <p:cNvSpPr txBox="1"/>
          <p:nvPr/>
        </p:nvSpPr>
        <p:spPr>
          <a:xfrm>
            <a:off x="130629" y="705396"/>
            <a:ext cx="11273245" cy="1200329"/>
          </a:xfrm>
          <a:prstGeom prst="rect">
            <a:avLst/>
          </a:prstGeom>
          <a:noFill/>
        </p:spPr>
        <p:txBody>
          <a:bodyPr wrap="square" rtlCol="0">
            <a:spAutoFit/>
          </a:bodyPr>
          <a:lstStyle/>
          <a:p>
            <a:r>
              <a:rPr lang="es-ES" dirty="0" smtClean="0"/>
              <a:t>Los DIU que liberan cobre pueden causar cólicos, períodos menstruales prolongados y abundantes, y manchado entre períodos. Los DIU que liberan </a:t>
            </a:r>
            <a:r>
              <a:rPr lang="es-ES" dirty="0" err="1" smtClean="0"/>
              <a:t>progestina</a:t>
            </a:r>
            <a:r>
              <a:rPr lang="es-ES" dirty="0" smtClean="0"/>
              <a:t> pueden causar sangrado irregular y manchado durante los primeros meses. Los DIU pueden aumentar el riesgo de un embarazo ectópico.</a:t>
            </a:r>
            <a:endParaRPr lang="es-ES" dirty="0"/>
          </a:p>
        </p:txBody>
      </p:sp>
      <p:pic>
        <p:nvPicPr>
          <p:cNvPr id="3074" name="Picture 2" descr="Dispositivo intrauterino (DIU) | EnFamil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457" y="2638697"/>
            <a:ext cx="3213463" cy="369204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Dispositivo intrauterino (DIU) - Salud femenina - Manual MSD versión para  público gener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8101" y="3265519"/>
            <a:ext cx="48387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064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29844" y="-49143"/>
            <a:ext cx="6614311" cy="584775"/>
          </a:xfrm>
          <a:prstGeom prst="rect">
            <a:avLst/>
          </a:prstGeom>
          <a:noFill/>
        </p:spPr>
        <p:txBody>
          <a:bodyPr wrap="none" rtlCol="0">
            <a:spAutoFit/>
          </a:bodyPr>
          <a:lstStyle/>
          <a:p>
            <a:r>
              <a:rPr lang="es-ES" sz="2800" dirty="0" smtClean="0"/>
              <a:t>.</a:t>
            </a:r>
            <a:r>
              <a:rPr lang="es-ES" sz="3200" dirty="0" smtClean="0"/>
              <a:t>Implante anticonceptivo (chip)</a:t>
            </a:r>
            <a:endParaRPr lang="es-ES" sz="3200" dirty="0"/>
          </a:p>
        </p:txBody>
      </p:sp>
      <p:sp>
        <p:nvSpPr>
          <p:cNvPr id="8" name="CuadroTexto 7"/>
          <p:cNvSpPr txBox="1"/>
          <p:nvPr/>
        </p:nvSpPr>
        <p:spPr>
          <a:xfrm>
            <a:off x="531222" y="675620"/>
            <a:ext cx="184731" cy="369332"/>
          </a:xfrm>
          <a:prstGeom prst="rect">
            <a:avLst/>
          </a:prstGeom>
          <a:noFill/>
        </p:spPr>
        <p:txBody>
          <a:bodyPr wrap="none" rtlCol="0">
            <a:spAutoFit/>
          </a:bodyPr>
          <a:lstStyle/>
          <a:p>
            <a:endParaRPr lang="es-ES" dirty="0"/>
          </a:p>
        </p:txBody>
      </p:sp>
      <p:sp>
        <p:nvSpPr>
          <p:cNvPr id="15" name="CuadroTexto 14"/>
          <p:cNvSpPr txBox="1"/>
          <p:nvPr/>
        </p:nvSpPr>
        <p:spPr>
          <a:xfrm>
            <a:off x="715953" y="1044952"/>
            <a:ext cx="659347" cy="369332"/>
          </a:xfrm>
          <a:prstGeom prst="rect">
            <a:avLst/>
          </a:prstGeom>
          <a:noFill/>
        </p:spPr>
        <p:txBody>
          <a:bodyPr wrap="square" rtlCol="0">
            <a:spAutoFit/>
          </a:bodyPr>
          <a:lstStyle/>
          <a:p>
            <a:endParaRPr lang="es-ES" dirty="0"/>
          </a:p>
        </p:txBody>
      </p:sp>
      <p:sp>
        <p:nvSpPr>
          <p:cNvPr id="16" name="CuadroTexto 15"/>
          <p:cNvSpPr txBox="1"/>
          <p:nvPr/>
        </p:nvSpPr>
        <p:spPr>
          <a:xfrm>
            <a:off x="177593" y="889575"/>
            <a:ext cx="11482252" cy="646331"/>
          </a:xfrm>
          <a:prstGeom prst="rect">
            <a:avLst/>
          </a:prstGeom>
          <a:noFill/>
        </p:spPr>
        <p:txBody>
          <a:bodyPr wrap="square" rtlCol="0">
            <a:spAutoFit/>
          </a:bodyPr>
          <a:lstStyle/>
          <a:p>
            <a:r>
              <a:rPr lang="es-ES" b="0" i="0" dirty="0" smtClean="0">
                <a:effectLst/>
                <a:latin typeface="arial" panose="020B0604020202020204" pitchFamily="34" charset="0"/>
              </a:rPr>
              <a:t>Es una varilla flexible que contiene una hormona derivada de la progesterona, que evita la ovulación y hace más espeso el moco del cuello del útero, impidiendo el paso de los espermatozoides al interior del útero</a:t>
            </a:r>
            <a:endParaRPr lang="es-ES" dirty="0"/>
          </a:p>
        </p:txBody>
      </p:sp>
      <p:sp>
        <p:nvSpPr>
          <p:cNvPr id="17" name="CuadroTexto 16"/>
          <p:cNvSpPr txBox="1"/>
          <p:nvPr/>
        </p:nvSpPr>
        <p:spPr>
          <a:xfrm>
            <a:off x="836022" y="980420"/>
            <a:ext cx="1071155" cy="369332"/>
          </a:xfrm>
          <a:prstGeom prst="rect">
            <a:avLst/>
          </a:prstGeom>
          <a:noFill/>
        </p:spPr>
        <p:txBody>
          <a:bodyPr wrap="square" rtlCol="0">
            <a:spAutoFit/>
          </a:bodyPr>
          <a:lstStyle/>
          <a:p>
            <a:endParaRPr lang="es-ES" dirty="0"/>
          </a:p>
        </p:txBody>
      </p:sp>
      <p:sp>
        <p:nvSpPr>
          <p:cNvPr id="18" name="CuadroTexto 17"/>
          <p:cNvSpPr txBox="1"/>
          <p:nvPr/>
        </p:nvSpPr>
        <p:spPr>
          <a:xfrm>
            <a:off x="900684" y="980420"/>
            <a:ext cx="1071155" cy="369332"/>
          </a:xfrm>
          <a:prstGeom prst="rect">
            <a:avLst/>
          </a:prstGeom>
          <a:noFill/>
        </p:spPr>
        <p:txBody>
          <a:bodyPr wrap="square" rtlCol="0">
            <a:spAutoFit/>
          </a:bodyPr>
          <a:lstStyle/>
          <a:p>
            <a:endParaRPr lang="es-ES" dirty="0"/>
          </a:p>
        </p:txBody>
      </p:sp>
      <p:sp>
        <p:nvSpPr>
          <p:cNvPr id="19" name="CuadroTexto 18"/>
          <p:cNvSpPr txBox="1"/>
          <p:nvPr/>
        </p:nvSpPr>
        <p:spPr>
          <a:xfrm>
            <a:off x="94701" y="1577438"/>
            <a:ext cx="5472973" cy="523220"/>
          </a:xfrm>
          <a:prstGeom prst="rect">
            <a:avLst/>
          </a:prstGeom>
          <a:noFill/>
        </p:spPr>
        <p:txBody>
          <a:bodyPr wrap="none" rtlCol="0">
            <a:spAutoFit/>
          </a:bodyPr>
          <a:lstStyle/>
          <a:p>
            <a:r>
              <a:rPr lang="es-ES" sz="2800" dirty="0" smtClean="0"/>
              <a:t>.Adquisición y método de uso </a:t>
            </a:r>
            <a:endParaRPr lang="es-ES" sz="2800" dirty="0"/>
          </a:p>
        </p:txBody>
      </p:sp>
      <p:sp>
        <p:nvSpPr>
          <p:cNvPr id="22" name="CuadroTexto 21"/>
          <p:cNvSpPr txBox="1"/>
          <p:nvPr/>
        </p:nvSpPr>
        <p:spPr>
          <a:xfrm>
            <a:off x="177593" y="2175995"/>
            <a:ext cx="8490858" cy="2031325"/>
          </a:xfrm>
          <a:prstGeom prst="rect">
            <a:avLst/>
          </a:prstGeom>
          <a:noFill/>
        </p:spPr>
        <p:txBody>
          <a:bodyPr wrap="square" rtlCol="0">
            <a:spAutoFit/>
          </a:bodyPr>
          <a:lstStyle/>
          <a:p>
            <a:r>
              <a:rPr lang="es-ES" dirty="0" smtClean="0"/>
              <a:t>.se puede adquirir en centros de salud y hospitales</a:t>
            </a:r>
          </a:p>
          <a:p>
            <a:r>
              <a:rPr lang="es-ES" dirty="0" smtClean="0"/>
              <a:t>.Se aplica de forma </a:t>
            </a:r>
            <a:r>
              <a:rPr lang="es-ES" dirty="0" err="1" smtClean="0"/>
              <a:t>subdérmica</a:t>
            </a:r>
            <a:r>
              <a:rPr lang="es-ES" dirty="0" smtClean="0"/>
              <a:t> (debajo de la dermis) en la cara interna del brazo, después de una aplicación de anestesia local.</a:t>
            </a:r>
          </a:p>
          <a:p>
            <a:r>
              <a:rPr lang="es-ES" dirty="0" smtClean="0"/>
              <a:t>.La aplicación es rápida y sencilla, realizada por personal médico capacitado.</a:t>
            </a:r>
          </a:p>
          <a:p>
            <a:r>
              <a:rPr lang="es-ES" dirty="0" smtClean="0"/>
              <a:t>La aplicación se realiza en el consultorio médico y no requiere de hospitalización…</a:t>
            </a:r>
            <a:endParaRPr lang="es-ES" dirty="0"/>
          </a:p>
        </p:txBody>
      </p:sp>
      <p:sp>
        <p:nvSpPr>
          <p:cNvPr id="24" name="CuadroTexto 23"/>
          <p:cNvSpPr txBox="1"/>
          <p:nvPr/>
        </p:nvSpPr>
        <p:spPr>
          <a:xfrm>
            <a:off x="298294" y="4363832"/>
            <a:ext cx="1879041" cy="523220"/>
          </a:xfrm>
          <a:prstGeom prst="rect">
            <a:avLst/>
          </a:prstGeom>
          <a:noFill/>
        </p:spPr>
        <p:txBody>
          <a:bodyPr wrap="none" rtlCol="0">
            <a:spAutoFit/>
          </a:bodyPr>
          <a:lstStyle/>
          <a:p>
            <a:r>
              <a:rPr lang="es-ES" dirty="0" smtClean="0"/>
              <a:t>.</a:t>
            </a:r>
            <a:r>
              <a:rPr lang="es-ES" sz="2800" dirty="0"/>
              <a:t>V</a:t>
            </a:r>
            <a:r>
              <a:rPr lang="es-ES" sz="2800" dirty="0" smtClean="0"/>
              <a:t>entajas </a:t>
            </a:r>
            <a:endParaRPr lang="es-ES" sz="2800" dirty="0"/>
          </a:p>
        </p:txBody>
      </p:sp>
      <p:sp>
        <p:nvSpPr>
          <p:cNvPr id="26" name="CuadroTexto 25"/>
          <p:cNvSpPr txBox="1"/>
          <p:nvPr/>
        </p:nvSpPr>
        <p:spPr>
          <a:xfrm>
            <a:off x="94701" y="4882940"/>
            <a:ext cx="11443064" cy="1477328"/>
          </a:xfrm>
          <a:prstGeom prst="rect">
            <a:avLst/>
          </a:prstGeom>
          <a:noFill/>
        </p:spPr>
        <p:txBody>
          <a:bodyPr wrap="square" rtlCol="0">
            <a:spAutoFit/>
          </a:bodyPr>
          <a:lstStyle/>
          <a:p>
            <a:r>
              <a:rPr lang="es-ES" dirty="0"/>
              <a:t>Gran </a:t>
            </a:r>
            <a:r>
              <a:rPr lang="es-ES" b="1" dirty="0"/>
              <a:t>efectividad</a:t>
            </a:r>
            <a:r>
              <a:rPr lang="es-ES" dirty="0"/>
              <a:t>, tiene una protección frente al embarazo del 99% de eficacia</a:t>
            </a:r>
            <a:r>
              <a:rPr lang="es-ES" dirty="0" smtClean="0"/>
              <a:t>.</a:t>
            </a:r>
          </a:p>
          <a:p>
            <a:r>
              <a:rPr lang="es-ES" dirty="0"/>
              <a:t>.</a:t>
            </a:r>
            <a:r>
              <a:rPr lang="es-ES" dirty="0" smtClean="0"/>
              <a:t> </a:t>
            </a:r>
            <a:r>
              <a:rPr lang="es-ES" dirty="0"/>
              <a:t>Despreocupación frente a otros métodos </a:t>
            </a:r>
            <a:r>
              <a:rPr lang="es-ES" b="1" dirty="0"/>
              <a:t>que</a:t>
            </a:r>
            <a:r>
              <a:rPr lang="es-ES" dirty="0"/>
              <a:t> pueden llevar a errores, olvidos o estar sujetos a una rutina diaria. </a:t>
            </a:r>
            <a:endParaRPr lang="es-ES" dirty="0" smtClean="0"/>
          </a:p>
          <a:p>
            <a:r>
              <a:rPr lang="es-ES" dirty="0"/>
              <a:t>.</a:t>
            </a:r>
            <a:r>
              <a:rPr lang="es-ES" dirty="0" smtClean="0"/>
              <a:t>Práctico </a:t>
            </a:r>
            <a:r>
              <a:rPr lang="es-ES" dirty="0"/>
              <a:t>y discreto, al estar colocado en el brazo y bajo la piel no es detectable salvo por una pequeña cicatriz</a:t>
            </a:r>
          </a:p>
        </p:txBody>
      </p:sp>
      <p:sp>
        <p:nvSpPr>
          <p:cNvPr id="28" name="CuadroTexto 27"/>
          <p:cNvSpPr txBox="1"/>
          <p:nvPr/>
        </p:nvSpPr>
        <p:spPr>
          <a:xfrm>
            <a:off x="1053084" y="4698274"/>
            <a:ext cx="184731" cy="369332"/>
          </a:xfrm>
          <a:prstGeom prst="rect">
            <a:avLst/>
          </a:prstGeom>
          <a:noFill/>
        </p:spPr>
        <p:txBody>
          <a:bodyPr wrap="none" rtlCol="0">
            <a:spAutoFit/>
          </a:bodyPr>
          <a:lstStyle/>
          <a:p>
            <a:endParaRPr lang="es-ES" dirty="0"/>
          </a:p>
        </p:txBody>
      </p:sp>
      <p:sp>
        <p:nvSpPr>
          <p:cNvPr id="2" name="CuadroTexto 1"/>
          <p:cNvSpPr txBox="1"/>
          <p:nvPr/>
        </p:nvSpPr>
        <p:spPr>
          <a:xfrm>
            <a:off x="229844" y="429399"/>
            <a:ext cx="3182735" cy="523220"/>
          </a:xfrm>
          <a:prstGeom prst="rect">
            <a:avLst/>
          </a:prstGeom>
          <a:noFill/>
        </p:spPr>
        <p:txBody>
          <a:bodyPr wrap="square" rtlCol="0">
            <a:spAutoFit/>
          </a:bodyPr>
          <a:lstStyle/>
          <a:p>
            <a:r>
              <a:rPr lang="es-ES" sz="2800" dirty="0"/>
              <a:t>.</a:t>
            </a:r>
            <a:r>
              <a:rPr lang="es-ES" sz="2800" dirty="0" err="1" smtClean="0"/>
              <a:t>Caracteristicas</a:t>
            </a:r>
            <a:r>
              <a:rPr lang="es-ES" sz="2800" dirty="0" smtClean="0"/>
              <a:t> </a:t>
            </a:r>
            <a:endParaRPr lang="es-ES" sz="2800" dirty="0"/>
          </a:p>
        </p:txBody>
      </p:sp>
      <p:pic>
        <p:nvPicPr>
          <p:cNvPr id="2050" name="Picture 2" descr="Todo lo que debes saber sobre el implante anticonceptivo | Belleza | S Moda  EL PAÍ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43109" y="1700007"/>
            <a:ext cx="3685835" cy="3018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1840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587829" y="222069"/>
            <a:ext cx="2367956" cy="523220"/>
          </a:xfrm>
          <a:prstGeom prst="rect">
            <a:avLst/>
          </a:prstGeom>
          <a:noFill/>
        </p:spPr>
        <p:txBody>
          <a:bodyPr wrap="none" rtlCol="0">
            <a:spAutoFit/>
          </a:bodyPr>
          <a:lstStyle/>
          <a:p>
            <a:r>
              <a:rPr lang="es-ES" dirty="0" smtClean="0"/>
              <a:t>.</a:t>
            </a:r>
            <a:r>
              <a:rPr lang="es-ES" sz="2800" dirty="0" smtClean="0"/>
              <a:t>Desventajas</a:t>
            </a:r>
            <a:endParaRPr lang="es-ES" sz="2800" dirty="0"/>
          </a:p>
        </p:txBody>
      </p:sp>
      <p:sp>
        <p:nvSpPr>
          <p:cNvPr id="5" name="Rectángulo 4"/>
          <p:cNvSpPr/>
          <p:nvPr/>
        </p:nvSpPr>
        <p:spPr>
          <a:xfrm>
            <a:off x="683622" y="745289"/>
            <a:ext cx="6096000" cy="2031325"/>
          </a:xfrm>
          <a:prstGeom prst="rect">
            <a:avLst/>
          </a:prstGeom>
        </p:spPr>
        <p:txBody>
          <a:bodyPr>
            <a:spAutoFit/>
          </a:bodyPr>
          <a:lstStyle/>
          <a:p>
            <a:pPr>
              <a:buFont typeface="Arial" panose="020B0604020202020204" pitchFamily="34" charset="0"/>
              <a:buChar char="•"/>
            </a:pPr>
            <a:r>
              <a:rPr lang="es-ES" b="0" i="0" dirty="0" smtClean="0">
                <a:effectLst/>
                <a:latin typeface="arial" panose="020B0604020202020204" pitchFamily="34" charset="0"/>
              </a:rPr>
              <a:t>Dolor abdominal o de espalda.</a:t>
            </a:r>
          </a:p>
          <a:p>
            <a:pPr>
              <a:buFont typeface="Arial" panose="020B0604020202020204" pitchFamily="34" charset="0"/>
              <a:buChar char="•"/>
            </a:pPr>
            <a:r>
              <a:rPr lang="es-ES" b="0" i="0" dirty="0" smtClean="0">
                <a:effectLst/>
                <a:latin typeface="arial" panose="020B0604020202020204" pitchFamily="34" charset="0"/>
              </a:rPr>
              <a:t>Ciclos menstruales irregulares</a:t>
            </a:r>
            <a:endParaRPr lang="es-ES" b="0" i="0" dirty="0" smtClean="0">
              <a:effectLst/>
              <a:latin typeface="arial" panose="020B0604020202020204" pitchFamily="34" charset="0"/>
            </a:endParaRPr>
          </a:p>
          <a:p>
            <a:pPr>
              <a:buFont typeface="Arial" panose="020B0604020202020204" pitchFamily="34" charset="0"/>
              <a:buChar char="•"/>
            </a:pPr>
            <a:r>
              <a:rPr lang="es-ES" b="0" i="0" dirty="0" smtClean="0">
                <a:effectLst/>
                <a:latin typeface="arial" panose="020B0604020202020204" pitchFamily="34" charset="0"/>
              </a:rPr>
              <a:t>Disminución del deseo sexual.</a:t>
            </a:r>
          </a:p>
          <a:p>
            <a:pPr>
              <a:buFont typeface="Arial" panose="020B0604020202020204" pitchFamily="34" charset="0"/>
              <a:buChar char="•"/>
            </a:pPr>
            <a:r>
              <a:rPr lang="es-ES" b="0" i="0" dirty="0" smtClean="0">
                <a:effectLst/>
                <a:latin typeface="arial" panose="020B0604020202020204" pitchFamily="34" charset="0"/>
              </a:rPr>
              <a:t>Mareos.</a:t>
            </a:r>
          </a:p>
          <a:p>
            <a:pPr>
              <a:buFont typeface="Arial" panose="020B0604020202020204" pitchFamily="34" charset="0"/>
              <a:buChar char="•"/>
            </a:pPr>
            <a:r>
              <a:rPr lang="es-ES" b="0" i="0" dirty="0" smtClean="0">
                <a:effectLst/>
                <a:latin typeface="arial" panose="020B0604020202020204" pitchFamily="34" charset="0"/>
              </a:rPr>
              <a:t>Dolores de cabeza.</a:t>
            </a:r>
          </a:p>
          <a:p>
            <a:pPr>
              <a:buFont typeface="Arial" panose="020B0604020202020204" pitchFamily="34" charset="0"/>
              <a:buChar char="•"/>
            </a:pPr>
            <a:r>
              <a:rPr lang="es-ES" b="0" i="0" dirty="0" smtClean="0">
                <a:effectLst/>
                <a:latin typeface="arial" panose="020B0604020202020204" pitchFamily="34" charset="0"/>
              </a:rPr>
              <a:t>Leve resistencia a la insulina.</a:t>
            </a:r>
          </a:p>
          <a:p>
            <a:pPr>
              <a:buFont typeface="Arial" panose="020B0604020202020204" pitchFamily="34" charset="0"/>
              <a:buChar char="•"/>
            </a:pPr>
            <a:r>
              <a:rPr lang="es-ES" b="0" i="0" dirty="0" smtClean="0">
                <a:effectLst/>
                <a:latin typeface="arial" panose="020B0604020202020204" pitchFamily="34" charset="0"/>
              </a:rPr>
              <a:t>Cambios de humor y depresión.</a:t>
            </a:r>
            <a:endParaRPr lang="es-ES" b="0" i="0" dirty="0">
              <a:effectLst/>
              <a:latin typeface="arial" panose="020B0604020202020204" pitchFamily="34" charset="0"/>
            </a:endParaRPr>
          </a:p>
        </p:txBody>
      </p:sp>
      <p:pic>
        <p:nvPicPr>
          <p:cNvPr id="4098" name="Picture 2" descr="Operan a una mujer al descubrir que su implante anticonceptivo se había  desplazado del brazo al pulmón (FOTO) - 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1738" y="2341997"/>
            <a:ext cx="5399702" cy="285701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Todo lo que debes saber sobre los implantes anticonceptivos subdérmicos -  Mejor con Salu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136" y="3893861"/>
            <a:ext cx="5417298" cy="2610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212257"/>
      </p:ext>
    </p:extLst>
  </p:cSld>
  <p:clrMapOvr>
    <a:masterClrMapping/>
  </p:clrMapOvr>
</p:sld>
</file>

<file path=ppt/theme/theme1.xml><?xml version="1.0" encoding="utf-8"?>
<a:theme xmlns:a="http://schemas.openxmlformats.org/drawingml/2006/main" name="Sector">
  <a:themeElements>
    <a:clrScheme name="Secto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cto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o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231</TotalTime>
  <Words>600</Words>
  <Application>Microsoft Office PowerPoint</Application>
  <PresentationFormat>Panorámica</PresentationFormat>
  <Paragraphs>65</Paragraphs>
  <Slides>9</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9</vt:i4>
      </vt:variant>
    </vt:vector>
  </HeadingPairs>
  <TitlesOfParts>
    <vt:vector size="16" baseType="lpstr">
      <vt:lpstr>Arial</vt:lpstr>
      <vt:lpstr>Arial</vt:lpstr>
      <vt:lpstr>Berlin Sans FB</vt:lpstr>
      <vt:lpstr>Calibri</vt:lpstr>
      <vt:lpstr>Century Gothic</vt:lpstr>
      <vt:lpstr>Wingdings 3</vt:lpstr>
      <vt:lpstr>Sector</vt:lpstr>
      <vt:lpstr>Enfermedades de transmisión sexual y métodos anticonceptivos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Enfermedades de transmisión sexual y métodos anticonceptivos</dc:title>
  <dc:creator>usuario</dc:creator>
  <cp:lastModifiedBy>usuario</cp:lastModifiedBy>
  <cp:revision>21</cp:revision>
  <dcterms:created xsi:type="dcterms:W3CDTF">2022-05-11T17:36:51Z</dcterms:created>
  <dcterms:modified xsi:type="dcterms:W3CDTF">2022-05-13T02:57:28Z</dcterms:modified>
</cp:coreProperties>
</file>