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 id="266" r:id="rId9"/>
    <p:sldId id="267" r:id="rId10"/>
    <p:sldId id="268" r:id="rId11"/>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5610C2E5-FCBE-4BBE-A374-3742042C5AB4}" type="datetimeFigureOut">
              <a:rPr lang="es-AR" smtClean="0"/>
              <a:t>12/5/2022</a:t>
            </a:fld>
            <a:endParaRPr lang="es-AR"/>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s-A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CCEFD9A9-18AA-46D0-B3F4-D1AD54BA5826}" type="slidenum">
              <a:rPr lang="es-AR" smtClean="0"/>
              <a:t>‹Nº›</a:t>
            </a:fld>
            <a:endParaRPr lang="es-AR"/>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72513628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610C2E5-FCBE-4BBE-A374-3742042C5AB4}" type="datetimeFigureOut">
              <a:rPr lang="es-AR" smtClean="0"/>
              <a:t>12/5/2022</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CCEFD9A9-18AA-46D0-B3F4-D1AD54BA5826}" type="slidenum">
              <a:rPr lang="es-AR" smtClean="0"/>
              <a:t>‹Nº›</a:t>
            </a:fld>
            <a:endParaRPr lang="es-AR"/>
          </a:p>
        </p:txBody>
      </p:sp>
    </p:spTree>
    <p:extLst>
      <p:ext uri="{BB962C8B-B14F-4D97-AF65-F5344CB8AC3E}">
        <p14:creationId xmlns:p14="http://schemas.microsoft.com/office/powerpoint/2010/main" val="17656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610C2E5-FCBE-4BBE-A374-3742042C5AB4}" type="datetimeFigureOut">
              <a:rPr lang="es-AR" smtClean="0"/>
              <a:t>12/5/2022</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CCEFD9A9-18AA-46D0-B3F4-D1AD54BA5826}" type="slidenum">
              <a:rPr lang="es-AR" smtClean="0"/>
              <a:t>‹Nº›</a:t>
            </a:fld>
            <a:endParaRPr lang="es-AR"/>
          </a:p>
        </p:txBody>
      </p:sp>
    </p:spTree>
    <p:extLst>
      <p:ext uri="{BB962C8B-B14F-4D97-AF65-F5344CB8AC3E}">
        <p14:creationId xmlns:p14="http://schemas.microsoft.com/office/powerpoint/2010/main" val="100064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610C2E5-FCBE-4BBE-A374-3742042C5AB4}" type="datetimeFigureOut">
              <a:rPr lang="es-AR" smtClean="0"/>
              <a:t>12/5/2022</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CCEFD9A9-18AA-46D0-B3F4-D1AD54BA5826}" type="slidenum">
              <a:rPr lang="es-AR" smtClean="0"/>
              <a:t>‹Nº›</a:t>
            </a:fld>
            <a:endParaRPr lang="es-AR"/>
          </a:p>
        </p:txBody>
      </p:sp>
    </p:spTree>
    <p:extLst>
      <p:ext uri="{BB962C8B-B14F-4D97-AF65-F5344CB8AC3E}">
        <p14:creationId xmlns:p14="http://schemas.microsoft.com/office/powerpoint/2010/main" val="1839842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5610C2E5-FCBE-4BBE-A374-3742042C5AB4}" type="datetimeFigureOut">
              <a:rPr lang="es-AR" smtClean="0"/>
              <a:t>12/5/2022</a:t>
            </a:fld>
            <a:endParaRPr lang="es-AR"/>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s-A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CCEFD9A9-18AA-46D0-B3F4-D1AD54BA5826}" type="slidenum">
              <a:rPr lang="es-AR" smtClean="0"/>
              <a:t>‹Nº›</a:t>
            </a:fld>
            <a:endParaRPr lang="es-AR"/>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97038719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5610C2E5-FCBE-4BBE-A374-3742042C5AB4}" type="datetimeFigureOut">
              <a:rPr lang="es-AR" smtClean="0"/>
              <a:t>12/5/2022</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CCEFD9A9-18AA-46D0-B3F4-D1AD54BA5826}" type="slidenum">
              <a:rPr lang="es-AR" smtClean="0"/>
              <a:t>‹Nº›</a:t>
            </a:fld>
            <a:endParaRPr lang="es-AR"/>
          </a:p>
        </p:txBody>
      </p:sp>
    </p:spTree>
    <p:extLst>
      <p:ext uri="{BB962C8B-B14F-4D97-AF65-F5344CB8AC3E}">
        <p14:creationId xmlns:p14="http://schemas.microsoft.com/office/powerpoint/2010/main" val="626295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610C2E5-FCBE-4BBE-A374-3742042C5AB4}" type="datetimeFigureOut">
              <a:rPr lang="es-AR" smtClean="0"/>
              <a:t>12/5/2022</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CCEFD9A9-18AA-46D0-B3F4-D1AD54BA5826}" type="slidenum">
              <a:rPr lang="es-AR" smtClean="0"/>
              <a:t>‹Nº›</a:t>
            </a:fld>
            <a:endParaRPr lang="es-AR"/>
          </a:p>
        </p:txBody>
      </p:sp>
    </p:spTree>
    <p:extLst>
      <p:ext uri="{BB962C8B-B14F-4D97-AF65-F5344CB8AC3E}">
        <p14:creationId xmlns:p14="http://schemas.microsoft.com/office/powerpoint/2010/main" val="403197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5610C2E5-FCBE-4BBE-A374-3742042C5AB4}" type="datetimeFigureOut">
              <a:rPr lang="es-AR" smtClean="0"/>
              <a:t>12/5/2022</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CCEFD9A9-18AA-46D0-B3F4-D1AD54BA5826}" type="slidenum">
              <a:rPr lang="es-AR" smtClean="0"/>
              <a:t>‹Nº›</a:t>
            </a:fld>
            <a:endParaRPr lang="es-AR"/>
          </a:p>
        </p:txBody>
      </p:sp>
    </p:spTree>
    <p:extLst>
      <p:ext uri="{BB962C8B-B14F-4D97-AF65-F5344CB8AC3E}">
        <p14:creationId xmlns:p14="http://schemas.microsoft.com/office/powerpoint/2010/main" val="1944058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10C2E5-FCBE-4BBE-A374-3742042C5AB4}" type="datetimeFigureOut">
              <a:rPr lang="es-AR" smtClean="0"/>
              <a:t>12/5/2022</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CCEFD9A9-18AA-46D0-B3F4-D1AD54BA5826}" type="slidenum">
              <a:rPr lang="es-AR" smtClean="0"/>
              <a:t>‹Nº›</a:t>
            </a:fld>
            <a:endParaRPr lang="es-AR"/>
          </a:p>
        </p:txBody>
      </p:sp>
    </p:spTree>
    <p:extLst>
      <p:ext uri="{BB962C8B-B14F-4D97-AF65-F5344CB8AC3E}">
        <p14:creationId xmlns:p14="http://schemas.microsoft.com/office/powerpoint/2010/main" val="614206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5610C2E5-FCBE-4BBE-A374-3742042C5AB4}" type="datetimeFigureOut">
              <a:rPr lang="es-AR" smtClean="0"/>
              <a:t>12/5/2022</a:t>
            </a:fld>
            <a:endParaRPr lang="es-A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s-A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CCEFD9A9-18AA-46D0-B3F4-D1AD54BA5826}" type="slidenum">
              <a:rPr lang="es-AR" smtClean="0"/>
              <a:t>‹Nº›</a:t>
            </a:fld>
            <a:endParaRPr lang="es-A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05999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5610C2E5-FCBE-4BBE-A374-3742042C5AB4}" type="datetimeFigureOut">
              <a:rPr lang="es-AR" smtClean="0"/>
              <a:t>12/5/2022</a:t>
            </a:fld>
            <a:endParaRPr lang="es-A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s-A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CCEFD9A9-18AA-46D0-B3F4-D1AD54BA5826}" type="slidenum">
              <a:rPr lang="es-AR" smtClean="0"/>
              <a:t>‹Nº›</a:t>
            </a:fld>
            <a:endParaRPr lang="es-A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09474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5610C2E5-FCBE-4BBE-A374-3742042C5AB4}" type="datetimeFigureOut">
              <a:rPr lang="es-AR" smtClean="0"/>
              <a:t>12/5/2022</a:t>
            </a:fld>
            <a:endParaRPr lang="es-AR"/>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s-AR"/>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CCEFD9A9-18AA-46D0-B3F4-D1AD54BA5826}" type="slidenum">
              <a:rPr lang="es-AR" smtClean="0"/>
              <a:t>‹Nº›</a:t>
            </a:fld>
            <a:endParaRPr lang="es-AR"/>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058343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867437" y="3068665"/>
            <a:ext cx="8246303" cy="1838184"/>
          </a:xfrm>
        </p:spPr>
        <p:txBody>
          <a:bodyPr/>
          <a:lstStyle/>
          <a:p>
            <a:r>
              <a:rPr lang="es-MX" sz="6300" dirty="0" smtClean="0">
                <a:latin typeface="Baskerville Old Face" panose="02020602080505020303" pitchFamily="18" charset="0"/>
              </a:rPr>
              <a:t>Enfermedades sexuales </a:t>
            </a:r>
            <a:r>
              <a:rPr lang="es-MX" sz="6300" dirty="0" err="1" smtClean="0">
                <a:latin typeface="Baskerville Old Face" panose="02020602080505020303" pitchFamily="18" charset="0"/>
              </a:rPr>
              <a:t>Tricomoniasis</a:t>
            </a:r>
            <a:r>
              <a:rPr lang="es-MX" sz="6300" dirty="0" smtClean="0">
                <a:latin typeface="Baskerville Old Face" panose="02020602080505020303" pitchFamily="18" charset="0"/>
              </a:rPr>
              <a:t> y</a:t>
            </a:r>
            <a:br>
              <a:rPr lang="es-MX" sz="6300" dirty="0" smtClean="0">
                <a:latin typeface="Baskerville Old Face" panose="02020602080505020303" pitchFamily="18" charset="0"/>
              </a:rPr>
            </a:br>
            <a:r>
              <a:rPr lang="es-MX" sz="6300" dirty="0" smtClean="0">
                <a:latin typeface="Baskerville Old Face" panose="02020602080505020303" pitchFamily="18" charset="0"/>
              </a:rPr>
              <a:t>herpes genitales</a:t>
            </a:r>
            <a:endParaRPr lang="es-AR" sz="6300" dirty="0">
              <a:latin typeface="Baskerville Old Face" panose="02020602080505020303" pitchFamily="18" charset="0"/>
            </a:endParaRPr>
          </a:p>
        </p:txBody>
      </p:sp>
      <p:sp>
        <p:nvSpPr>
          <p:cNvPr id="3" name="Subtítulo 2"/>
          <p:cNvSpPr>
            <a:spLocks noGrp="1"/>
          </p:cNvSpPr>
          <p:nvPr>
            <p:ph type="subTitle" idx="1"/>
          </p:nvPr>
        </p:nvSpPr>
        <p:spPr>
          <a:xfrm>
            <a:off x="0" y="5907428"/>
            <a:ext cx="3734874" cy="950572"/>
          </a:xfrm>
        </p:spPr>
        <p:txBody>
          <a:bodyPr>
            <a:normAutofit fontScale="92500"/>
          </a:bodyPr>
          <a:lstStyle/>
          <a:p>
            <a:r>
              <a:rPr lang="es-MX" dirty="0" smtClean="0"/>
              <a:t>Andrada Jimena: </a:t>
            </a:r>
            <a:r>
              <a:rPr lang="es-MX" dirty="0" err="1" smtClean="0"/>
              <a:t>tricomoniasis</a:t>
            </a:r>
            <a:endParaRPr lang="es-MX" dirty="0" smtClean="0"/>
          </a:p>
          <a:p>
            <a:r>
              <a:rPr lang="es-MX" dirty="0" err="1" smtClean="0"/>
              <a:t>Pezé</a:t>
            </a:r>
            <a:r>
              <a:rPr lang="es-MX" dirty="0" smtClean="0"/>
              <a:t> Priscila: herpes genitales </a:t>
            </a:r>
            <a:endParaRPr lang="es-AR" dirty="0"/>
          </a:p>
        </p:txBody>
      </p:sp>
    </p:spTree>
    <p:extLst>
      <p:ext uri="{BB962C8B-B14F-4D97-AF65-F5344CB8AC3E}">
        <p14:creationId xmlns:p14="http://schemas.microsoft.com/office/powerpoint/2010/main" val="36426943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88265" y="30000"/>
            <a:ext cx="9691352" cy="2691685"/>
          </a:xfrm>
        </p:spPr>
        <p:txBody>
          <a:bodyPr>
            <a:normAutofit fontScale="90000"/>
          </a:bodyPr>
          <a:lstStyle/>
          <a:p>
            <a:pPr marL="457200" indent="-457200">
              <a:buFont typeface="Wingdings" panose="05000000000000000000" pitchFamily="2" charset="2"/>
              <a:buChar char="§"/>
            </a:pPr>
            <a:r>
              <a:rPr lang="es-MX" sz="2800" u="sng" dirty="0" smtClean="0"/>
              <a:t>Adquisición y modo de uso</a:t>
            </a:r>
            <a:r>
              <a:rPr lang="es-MX" sz="2800" dirty="0" smtClean="0"/>
              <a:t>:</a:t>
            </a:r>
            <a:br>
              <a:rPr lang="es-MX" sz="2800" dirty="0" smtClean="0"/>
            </a:br>
            <a:r>
              <a:rPr lang="es-MX" sz="2700" dirty="0" smtClean="0"/>
              <a:t>se consigue en una farmacia, se necesita una ficha medica.</a:t>
            </a:r>
            <a:br>
              <a:rPr lang="es-MX" sz="2700" dirty="0" smtClean="0"/>
            </a:br>
            <a:r>
              <a:rPr lang="es-MX" sz="2700" dirty="0" smtClean="0"/>
              <a:t>La caja trae 3 parches, cada parche se aplica por semana y a la cuarta semana se deja descansar.</a:t>
            </a:r>
            <a:br>
              <a:rPr lang="es-MX" sz="2700" dirty="0" smtClean="0"/>
            </a:br>
            <a:r>
              <a:rPr lang="es-MX" sz="2700" dirty="0" smtClean="0"/>
              <a:t>El primer parche se tiene que colocar el primer día de la menstruación. </a:t>
            </a:r>
            <a:r>
              <a:rPr lang="es-MX" sz="2700" dirty="0"/>
              <a:t/>
            </a:r>
            <a:br>
              <a:rPr lang="es-MX" sz="2700" dirty="0"/>
            </a:br>
            <a:r>
              <a:rPr lang="es-MX" sz="2700" dirty="0" smtClean="0"/>
              <a:t>Se puede poner en la parte externa superior del brazo, en la pate baja del abdomen o en los glúteos, la superficie debe estar limpia.</a:t>
            </a:r>
            <a:r>
              <a:rPr lang="es-MX" sz="2800" dirty="0" smtClean="0"/>
              <a:t> </a:t>
            </a:r>
            <a:endParaRPr lang="es-AR" sz="2800" dirty="0"/>
          </a:p>
        </p:txBody>
      </p:sp>
      <p:sp>
        <p:nvSpPr>
          <p:cNvPr id="3" name="Marcador de texto 2"/>
          <p:cNvSpPr>
            <a:spLocks noGrp="1"/>
          </p:cNvSpPr>
          <p:nvPr>
            <p:ph type="body" idx="1"/>
          </p:nvPr>
        </p:nvSpPr>
        <p:spPr>
          <a:xfrm>
            <a:off x="1371600" y="3103566"/>
            <a:ext cx="4443984" cy="823912"/>
          </a:xfrm>
        </p:spPr>
        <p:txBody>
          <a:bodyPr/>
          <a:lstStyle/>
          <a:p>
            <a:pPr marL="457200" indent="-457200">
              <a:buFont typeface="Wingdings" panose="05000000000000000000" pitchFamily="2" charset="2"/>
              <a:buChar char="§"/>
            </a:pPr>
            <a:r>
              <a:rPr lang="es-MX" sz="2800" u="sng" dirty="0" smtClean="0"/>
              <a:t>Ventajas</a:t>
            </a:r>
            <a:r>
              <a:rPr lang="es-MX" sz="2800" dirty="0" smtClean="0"/>
              <a:t>:</a:t>
            </a:r>
            <a:r>
              <a:rPr lang="es-MX" dirty="0" smtClean="0"/>
              <a:t> </a:t>
            </a:r>
            <a:endParaRPr lang="es-AR" dirty="0"/>
          </a:p>
        </p:txBody>
      </p:sp>
      <p:sp>
        <p:nvSpPr>
          <p:cNvPr id="4" name="Marcador de contenido 3"/>
          <p:cNvSpPr>
            <a:spLocks noGrp="1"/>
          </p:cNvSpPr>
          <p:nvPr>
            <p:ph sz="half" idx="2"/>
          </p:nvPr>
        </p:nvSpPr>
        <p:spPr>
          <a:xfrm>
            <a:off x="1371600" y="3987787"/>
            <a:ext cx="4443984" cy="2562193"/>
          </a:xfrm>
        </p:spPr>
        <p:txBody>
          <a:bodyPr>
            <a:normAutofit/>
          </a:bodyPr>
          <a:lstStyle/>
          <a:p>
            <a:pPr>
              <a:buFont typeface="Arial" panose="020B0604020202020204" pitchFamily="34" charset="0"/>
              <a:buChar char="•"/>
            </a:pPr>
            <a:r>
              <a:rPr lang="es-MX" sz="2400" dirty="0" smtClean="0"/>
              <a:t>Muy eficaz </a:t>
            </a:r>
          </a:p>
          <a:p>
            <a:pPr>
              <a:buFont typeface="Arial" panose="020B0604020202020204" pitchFamily="34" charset="0"/>
              <a:buChar char="•"/>
            </a:pPr>
            <a:r>
              <a:rPr lang="es-MX" sz="2400" dirty="0" smtClean="0"/>
              <a:t>Es fácil de usar </a:t>
            </a:r>
          </a:p>
          <a:p>
            <a:pPr>
              <a:buFont typeface="Arial" panose="020B0604020202020204" pitchFamily="34" charset="0"/>
              <a:buChar char="•"/>
            </a:pPr>
            <a:r>
              <a:rPr lang="es-MX" sz="2400" dirty="0"/>
              <a:t>Libera de forma uniforme el fármaco</a:t>
            </a:r>
            <a:endParaRPr lang="es-AR" sz="2400" dirty="0"/>
          </a:p>
        </p:txBody>
      </p:sp>
      <p:sp>
        <p:nvSpPr>
          <p:cNvPr id="5" name="Marcador de texto 4"/>
          <p:cNvSpPr>
            <a:spLocks noGrp="1"/>
          </p:cNvSpPr>
          <p:nvPr>
            <p:ph type="body" sz="quarter" idx="3"/>
          </p:nvPr>
        </p:nvSpPr>
        <p:spPr>
          <a:xfrm>
            <a:off x="6525014" y="3163875"/>
            <a:ext cx="4443984" cy="823912"/>
          </a:xfrm>
        </p:spPr>
        <p:txBody>
          <a:bodyPr/>
          <a:lstStyle/>
          <a:p>
            <a:pPr marL="457200" indent="-457200">
              <a:buFont typeface="Wingdings" panose="05000000000000000000" pitchFamily="2" charset="2"/>
              <a:buChar char="§"/>
            </a:pPr>
            <a:r>
              <a:rPr lang="es-MX" sz="2800" u="sng" dirty="0" smtClean="0"/>
              <a:t>Desventajas</a:t>
            </a:r>
            <a:r>
              <a:rPr lang="es-MX" sz="2800" dirty="0" smtClean="0"/>
              <a:t>:</a:t>
            </a:r>
          </a:p>
        </p:txBody>
      </p:sp>
      <p:sp>
        <p:nvSpPr>
          <p:cNvPr id="6" name="Marcador de contenido 5"/>
          <p:cNvSpPr>
            <a:spLocks noGrp="1"/>
          </p:cNvSpPr>
          <p:nvPr>
            <p:ph sz="quarter" idx="4"/>
          </p:nvPr>
        </p:nvSpPr>
        <p:spPr>
          <a:xfrm>
            <a:off x="6525014" y="3943784"/>
            <a:ext cx="4443984" cy="2562193"/>
          </a:xfrm>
        </p:spPr>
        <p:txBody>
          <a:bodyPr>
            <a:noAutofit/>
          </a:bodyPr>
          <a:lstStyle/>
          <a:p>
            <a:pPr>
              <a:buFont typeface="Arial" panose="020B0604020202020204" pitchFamily="34" charset="0"/>
              <a:buChar char="•"/>
            </a:pPr>
            <a:r>
              <a:rPr lang="es-MX" dirty="0" smtClean="0"/>
              <a:t>Aumenta la sensibilidad mamaria </a:t>
            </a:r>
          </a:p>
          <a:p>
            <a:pPr>
              <a:buFont typeface="Arial" panose="020B0604020202020204" pitchFamily="34" charset="0"/>
              <a:buChar char="•"/>
            </a:pPr>
            <a:r>
              <a:rPr lang="es-AR" dirty="0" smtClean="0"/>
              <a:t>No </a:t>
            </a:r>
            <a:r>
              <a:rPr lang="es-AR" dirty="0"/>
              <a:t>protege </a:t>
            </a:r>
            <a:r>
              <a:rPr lang="es-AR" dirty="0" smtClean="0"/>
              <a:t>de las </a:t>
            </a:r>
            <a:r>
              <a:rPr lang="es-AR" dirty="0"/>
              <a:t>enfermedades de transmisión </a:t>
            </a:r>
            <a:r>
              <a:rPr lang="es-AR" dirty="0" smtClean="0"/>
              <a:t>sexual</a:t>
            </a:r>
          </a:p>
          <a:p>
            <a:pPr>
              <a:buFont typeface="Arial" panose="020B0604020202020204" pitchFamily="34" charset="0"/>
              <a:buChar char="•"/>
            </a:pPr>
            <a:r>
              <a:rPr lang="es-MX" dirty="0" smtClean="0"/>
              <a:t>Puede producir irritación en el lugar donde se encuentra el parche</a:t>
            </a:r>
          </a:p>
          <a:p>
            <a:pPr>
              <a:buFont typeface="Arial" panose="020B0604020202020204" pitchFamily="34" charset="0"/>
              <a:buChar char="•"/>
            </a:pPr>
            <a:r>
              <a:rPr lang="es-MX" dirty="0" smtClean="0"/>
              <a:t>Puede </a:t>
            </a:r>
            <a:r>
              <a:rPr lang="es-MX" dirty="0"/>
              <a:t>ser visto por las personas</a:t>
            </a:r>
            <a:endParaRPr lang="es-MX" dirty="0" smtClean="0"/>
          </a:p>
          <a:p>
            <a:pPr>
              <a:buFont typeface="Arial" panose="020B0604020202020204" pitchFamily="34" charset="0"/>
              <a:buChar char="•"/>
            </a:pPr>
            <a:endParaRPr lang="es-AR" dirty="0"/>
          </a:p>
        </p:txBody>
      </p:sp>
      <p:pic>
        <p:nvPicPr>
          <p:cNvPr id="8" name="Imagen 7"/>
          <p:cNvPicPr>
            <a:picLocks noChangeAspect="1"/>
          </p:cNvPicPr>
          <p:nvPr/>
        </p:nvPicPr>
        <p:blipFill>
          <a:blip r:embed="rId2"/>
          <a:stretch>
            <a:fillRect/>
          </a:stretch>
        </p:blipFill>
        <p:spPr>
          <a:xfrm>
            <a:off x="3780901" y="3103566"/>
            <a:ext cx="2153040" cy="1211085"/>
          </a:xfrm>
          <a:prstGeom prst="rect">
            <a:avLst/>
          </a:prstGeom>
        </p:spPr>
      </p:pic>
      <p:pic>
        <p:nvPicPr>
          <p:cNvPr id="9" name="Imagen 8"/>
          <p:cNvPicPr>
            <a:picLocks noChangeAspect="1"/>
          </p:cNvPicPr>
          <p:nvPr/>
        </p:nvPicPr>
        <p:blipFill>
          <a:blip r:embed="rId3"/>
          <a:stretch>
            <a:fillRect/>
          </a:stretch>
        </p:blipFill>
        <p:spPr>
          <a:xfrm>
            <a:off x="9870001" y="167754"/>
            <a:ext cx="2197994" cy="1650423"/>
          </a:xfrm>
          <a:prstGeom prst="rect">
            <a:avLst/>
          </a:prstGeom>
        </p:spPr>
      </p:pic>
    </p:spTree>
    <p:extLst>
      <p:ext uri="{BB962C8B-B14F-4D97-AF65-F5344CB8AC3E}">
        <p14:creationId xmlns:p14="http://schemas.microsoft.com/office/powerpoint/2010/main" val="8849002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31831" y="944719"/>
            <a:ext cx="3863662" cy="859664"/>
          </a:xfrm>
        </p:spPr>
        <p:txBody>
          <a:bodyPr/>
          <a:lstStyle/>
          <a:p>
            <a:r>
              <a:rPr lang="es-MX" dirty="0" err="1" smtClean="0">
                <a:latin typeface="Baskerville Old Face" panose="02020602080505020303" pitchFamily="18" charset="0"/>
              </a:rPr>
              <a:t>Tricomoniasis</a:t>
            </a:r>
            <a:r>
              <a:rPr lang="es-MX" dirty="0" smtClean="0">
                <a:latin typeface="Baskerville Old Face" panose="02020602080505020303" pitchFamily="18" charset="0"/>
              </a:rPr>
              <a:t> </a:t>
            </a:r>
            <a:endParaRPr lang="es-AR" dirty="0">
              <a:latin typeface="Baskerville Old Face" panose="02020602080505020303" pitchFamily="18" charset="0"/>
            </a:endParaRPr>
          </a:p>
        </p:txBody>
      </p:sp>
      <p:sp>
        <p:nvSpPr>
          <p:cNvPr id="3" name="Marcador de contenido 2"/>
          <p:cNvSpPr>
            <a:spLocks noGrp="1"/>
          </p:cNvSpPr>
          <p:nvPr>
            <p:ph idx="1"/>
          </p:nvPr>
        </p:nvSpPr>
        <p:spPr>
          <a:xfrm>
            <a:off x="1352281" y="2236093"/>
            <a:ext cx="9601200" cy="3945765"/>
          </a:xfrm>
        </p:spPr>
        <p:txBody>
          <a:bodyPr>
            <a:normAutofit lnSpcReduction="10000"/>
          </a:bodyPr>
          <a:lstStyle/>
          <a:p>
            <a:r>
              <a:rPr lang="es-MX" sz="2800" u="sng" dirty="0" smtClean="0"/>
              <a:t>Características</a:t>
            </a:r>
            <a:r>
              <a:rPr lang="es-MX" dirty="0" smtClean="0"/>
              <a:t>:</a:t>
            </a:r>
          </a:p>
          <a:p>
            <a:pPr marL="0" indent="0">
              <a:buNone/>
            </a:pPr>
            <a:r>
              <a:rPr lang="es-MX" sz="2400" dirty="0"/>
              <a:t>La </a:t>
            </a:r>
            <a:r>
              <a:rPr lang="es-MX" sz="2400" dirty="0" err="1"/>
              <a:t>tricomoniasis</a:t>
            </a:r>
            <a:r>
              <a:rPr lang="es-MX" sz="2400" dirty="0"/>
              <a:t> es una enfermedad de transmisión sexual causada por un parásito. Se contagia de persona a persona a través de relaciones sexuales. Muchas personas no muestran síntomas. Si presenta síntomas, aparecen entre 5 y 28 días después de la infección</a:t>
            </a:r>
            <a:r>
              <a:rPr lang="es-MX" sz="2400" dirty="0" smtClean="0"/>
              <a:t>. Puede </a:t>
            </a:r>
            <a:r>
              <a:rPr lang="es-MX" sz="2400" dirty="0"/>
              <a:t>causar vaginitis en las mujeres. </a:t>
            </a:r>
            <a:endParaRPr lang="es-MX" sz="2400" dirty="0" smtClean="0"/>
          </a:p>
          <a:p>
            <a:pPr marL="0" indent="0">
              <a:buNone/>
            </a:pPr>
            <a:r>
              <a:rPr lang="es-MX" sz="2400" dirty="0" smtClean="0"/>
              <a:t>Los </a:t>
            </a:r>
            <a:r>
              <a:rPr lang="es-MX" sz="2400" dirty="0"/>
              <a:t>síntomas incluyen</a:t>
            </a:r>
            <a:r>
              <a:rPr lang="es-MX" sz="2400" dirty="0" smtClean="0"/>
              <a:t>: Secreción </a:t>
            </a:r>
            <a:r>
              <a:rPr lang="es-MX" sz="2400" dirty="0"/>
              <a:t>vaginal verdosa o </a:t>
            </a:r>
            <a:r>
              <a:rPr lang="es-MX" sz="2400" dirty="0" smtClean="0"/>
              <a:t>amarillenta, molestia </a:t>
            </a:r>
            <a:r>
              <a:rPr lang="es-MX" sz="2400" dirty="0"/>
              <a:t>durante las relaciones </a:t>
            </a:r>
            <a:r>
              <a:rPr lang="es-MX" sz="2400" dirty="0" smtClean="0"/>
              <a:t>sexuales ,olor </a:t>
            </a:r>
            <a:r>
              <a:rPr lang="es-MX" sz="2400" dirty="0"/>
              <a:t>vaginal</a:t>
            </a:r>
            <a:r>
              <a:rPr lang="es-MX" sz="2400" dirty="0" smtClean="0"/>
              <a:t>, dolor </a:t>
            </a:r>
            <a:r>
              <a:rPr lang="es-MX" sz="2400" dirty="0"/>
              <a:t>al orinar</a:t>
            </a:r>
            <a:r>
              <a:rPr lang="es-MX" sz="2400" dirty="0" smtClean="0"/>
              <a:t>, comezón</a:t>
            </a:r>
            <a:r>
              <a:rPr lang="es-MX" sz="2400" dirty="0"/>
              <a:t>, ardor y dolor en la vagina y la </a:t>
            </a:r>
            <a:r>
              <a:rPr lang="es-MX" sz="2400" dirty="0" smtClean="0"/>
              <a:t>vulva y </a:t>
            </a:r>
            <a:r>
              <a:rPr lang="es-MX" sz="2400" dirty="0"/>
              <a:t>los hombres pueden presentar</a:t>
            </a:r>
            <a:r>
              <a:rPr lang="es-MX" sz="2400" dirty="0" smtClean="0"/>
              <a:t>: Comezón </a:t>
            </a:r>
            <a:r>
              <a:rPr lang="es-MX" sz="2400" dirty="0"/>
              <a:t>o irritación dentro del </a:t>
            </a:r>
            <a:r>
              <a:rPr lang="es-MX" sz="2400" dirty="0" smtClean="0"/>
              <a:t>pene, ardor </a:t>
            </a:r>
            <a:r>
              <a:rPr lang="es-MX" sz="2400" dirty="0"/>
              <a:t>después de orinar o </a:t>
            </a:r>
            <a:r>
              <a:rPr lang="es-MX" sz="2400" dirty="0" smtClean="0"/>
              <a:t>eyacular secreción </a:t>
            </a:r>
            <a:r>
              <a:rPr lang="es-MX" sz="2400" dirty="0"/>
              <a:t>del </a:t>
            </a:r>
            <a:r>
              <a:rPr lang="es-MX" sz="2400" dirty="0" smtClean="0"/>
              <a:t>pene.</a:t>
            </a:r>
          </a:p>
        </p:txBody>
      </p:sp>
      <p:pic>
        <p:nvPicPr>
          <p:cNvPr id="6" name="Imagen 5"/>
          <p:cNvPicPr>
            <a:picLocks noChangeAspect="1"/>
          </p:cNvPicPr>
          <p:nvPr/>
        </p:nvPicPr>
        <p:blipFill>
          <a:blip r:embed="rId2"/>
          <a:stretch>
            <a:fillRect/>
          </a:stretch>
        </p:blipFill>
        <p:spPr>
          <a:xfrm>
            <a:off x="6152881" y="137575"/>
            <a:ext cx="3709115" cy="2473951"/>
          </a:xfrm>
          <a:prstGeom prst="rect">
            <a:avLst/>
          </a:prstGeom>
        </p:spPr>
      </p:pic>
    </p:spTree>
    <p:extLst>
      <p:ext uri="{BB962C8B-B14F-4D97-AF65-F5344CB8AC3E}">
        <p14:creationId xmlns:p14="http://schemas.microsoft.com/office/powerpoint/2010/main" val="13714552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23493" y="0"/>
            <a:ext cx="10457645" cy="6362163"/>
          </a:xfrm>
        </p:spPr>
        <p:txBody>
          <a:bodyPr>
            <a:normAutofit lnSpcReduction="10000"/>
          </a:bodyPr>
          <a:lstStyle/>
          <a:p>
            <a:r>
              <a:rPr lang="es-MX" sz="2800" u="sng" dirty="0" smtClean="0"/>
              <a:t>Noxa-características del noxa</a:t>
            </a:r>
            <a:r>
              <a:rPr lang="es-MX" sz="2800" dirty="0" smtClean="0"/>
              <a:t>:</a:t>
            </a:r>
          </a:p>
          <a:p>
            <a:pPr marL="0" indent="0">
              <a:buNone/>
            </a:pPr>
            <a:r>
              <a:rPr lang="es-MX" sz="2400" dirty="0"/>
              <a:t>es causada por la infección transmitida por el parásito protozoario llamado </a:t>
            </a:r>
            <a:r>
              <a:rPr lang="es-MX" sz="2400" dirty="0" err="1"/>
              <a:t>Trichomonas</a:t>
            </a:r>
            <a:r>
              <a:rPr lang="es-MX" sz="2400" dirty="0"/>
              <a:t> </a:t>
            </a:r>
            <a:r>
              <a:rPr lang="es-MX" sz="2400" dirty="0" err="1"/>
              <a:t>vaginalis</a:t>
            </a:r>
            <a:r>
              <a:rPr lang="es-MX" sz="2400" dirty="0"/>
              <a:t>. Los síntomas de la enfermedad pueden variar, y la mayoría de hombres y mujeres que tienen el parásito no saben que están infectados</a:t>
            </a:r>
            <a:r>
              <a:rPr lang="es-MX" sz="2800" dirty="0"/>
              <a:t>.</a:t>
            </a:r>
            <a:endParaRPr lang="es-MX" sz="2800" dirty="0" smtClean="0"/>
          </a:p>
          <a:p>
            <a:r>
              <a:rPr lang="es-MX" sz="2800" dirty="0" smtClean="0"/>
              <a:t>    </a:t>
            </a:r>
            <a:r>
              <a:rPr lang="es-MX" sz="2800" u="sng" dirty="0" smtClean="0"/>
              <a:t>Tratamiento–Cura</a:t>
            </a:r>
            <a:r>
              <a:rPr lang="es-MX" sz="2800" dirty="0" smtClean="0"/>
              <a:t>:</a:t>
            </a:r>
          </a:p>
          <a:p>
            <a:pPr marL="0" indent="0">
              <a:buNone/>
            </a:pPr>
            <a:r>
              <a:rPr lang="es-MX" sz="2400" dirty="0">
                <a:solidFill>
                  <a:srgbClr val="E5157D"/>
                </a:solidFill>
              </a:rPr>
              <a:t>La </a:t>
            </a:r>
            <a:r>
              <a:rPr lang="es-MX" sz="2400" dirty="0" err="1">
                <a:solidFill>
                  <a:srgbClr val="E5157D"/>
                </a:solidFill>
              </a:rPr>
              <a:t>tricomoniasis</a:t>
            </a:r>
            <a:r>
              <a:rPr lang="es-MX" sz="2400" dirty="0">
                <a:solidFill>
                  <a:srgbClr val="E5157D"/>
                </a:solidFill>
              </a:rPr>
              <a:t> se puede curar con una sola dosis de un antibiótico recetado (puede ser </a:t>
            </a:r>
            <a:r>
              <a:rPr lang="es-MX" sz="2400" dirty="0" err="1">
                <a:solidFill>
                  <a:srgbClr val="E5157D"/>
                </a:solidFill>
              </a:rPr>
              <a:t>metronidazol</a:t>
            </a:r>
            <a:r>
              <a:rPr lang="es-MX" sz="2400" dirty="0">
                <a:solidFill>
                  <a:srgbClr val="E5157D"/>
                </a:solidFill>
              </a:rPr>
              <a:t> o </a:t>
            </a:r>
            <a:r>
              <a:rPr lang="es-MX" sz="2400" dirty="0" err="1">
                <a:solidFill>
                  <a:srgbClr val="E5157D"/>
                </a:solidFill>
              </a:rPr>
              <a:t>tinidazol</a:t>
            </a:r>
            <a:r>
              <a:rPr lang="es-MX" sz="2400" dirty="0">
                <a:solidFill>
                  <a:srgbClr val="E5157D"/>
                </a:solidFill>
              </a:rPr>
              <a:t>), en pastillas que se pueden tomar por la </a:t>
            </a:r>
            <a:r>
              <a:rPr lang="es-MX" sz="2400" dirty="0" smtClean="0">
                <a:solidFill>
                  <a:srgbClr val="E5157D"/>
                </a:solidFill>
              </a:rPr>
              <a:t>boca. </a:t>
            </a:r>
            <a:r>
              <a:rPr lang="es-MX" sz="2400" dirty="0" smtClean="0"/>
              <a:t>La </a:t>
            </a:r>
            <a:r>
              <a:rPr lang="es-MX" sz="2400" dirty="0" err="1"/>
              <a:t>tricomoniasis</a:t>
            </a:r>
            <a:r>
              <a:rPr lang="es-MX" sz="2400" dirty="0"/>
              <a:t> se puede curar con una sola dosis de un antibiótico recetado (puede ser </a:t>
            </a:r>
            <a:r>
              <a:rPr lang="es-MX" sz="2400" dirty="0" err="1"/>
              <a:t>metronidazol</a:t>
            </a:r>
            <a:r>
              <a:rPr lang="es-MX" sz="2400" dirty="0"/>
              <a:t> o </a:t>
            </a:r>
            <a:r>
              <a:rPr lang="es-MX" sz="2400" dirty="0" err="1"/>
              <a:t>tinidazol</a:t>
            </a:r>
            <a:r>
              <a:rPr lang="es-MX" sz="2400" dirty="0"/>
              <a:t>), en pastillas que se pueden tomar por la boca. Se cura en días o </a:t>
            </a:r>
            <a:r>
              <a:rPr lang="es-MX" sz="2400" dirty="0" smtClean="0"/>
              <a:t>semanas.</a:t>
            </a:r>
            <a:endParaRPr lang="es-AR" sz="2400" dirty="0"/>
          </a:p>
          <a:p>
            <a:r>
              <a:rPr lang="es-MX" sz="2800" dirty="0" smtClean="0"/>
              <a:t>     </a:t>
            </a:r>
            <a:r>
              <a:rPr lang="es-MX" sz="2800" u="sng" dirty="0" smtClean="0"/>
              <a:t>Métodos de prevención</a:t>
            </a:r>
            <a:r>
              <a:rPr lang="es-MX" dirty="0" smtClean="0"/>
              <a:t>:</a:t>
            </a:r>
          </a:p>
          <a:p>
            <a:pPr marL="0" indent="0">
              <a:buNone/>
            </a:pPr>
            <a:r>
              <a:rPr lang="es-MX" sz="2400" dirty="0" smtClean="0"/>
              <a:t>Utilizar preservativo</a:t>
            </a:r>
          </a:p>
          <a:p>
            <a:pPr marL="0" indent="0">
              <a:buNone/>
            </a:pPr>
            <a:r>
              <a:rPr lang="es-MX" sz="2400" dirty="0"/>
              <a:t>L</a:t>
            </a:r>
            <a:r>
              <a:rPr lang="es-MX" sz="2400" dirty="0" smtClean="0"/>
              <a:t>a </a:t>
            </a:r>
            <a:r>
              <a:rPr lang="es-MX" sz="2400" dirty="0" err="1"/>
              <a:t>absitencia</a:t>
            </a:r>
            <a:r>
              <a:rPr lang="es-MX" sz="2400" dirty="0"/>
              <a:t> </a:t>
            </a:r>
            <a:endParaRPr lang="es-MX" sz="2400" dirty="0" smtClean="0"/>
          </a:p>
          <a:p>
            <a:pPr marL="0" indent="0">
              <a:buNone/>
            </a:pPr>
            <a:r>
              <a:rPr lang="es-MX" sz="2400" dirty="0"/>
              <a:t>N</a:t>
            </a:r>
            <a:r>
              <a:rPr lang="es-MX" sz="2400" dirty="0" smtClean="0"/>
              <a:t>o </a:t>
            </a:r>
            <a:r>
              <a:rPr lang="es-MX" sz="2400" dirty="0"/>
              <a:t>tener tantas parejas sexuales</a:t>
            </a:r>
            <a:endParaRPr lang="es-MX" sz="2400" dirty="0" smtClean="0"/>
          </a:p>
        </p:txBody>
      </p:sp>
      <p:pic>
        <p:nvPicPr>
          <p:cNvPr id="4" name="Imagen 3"/>
          <p:cNvPicPr>
            <a:picLocks noChangeAspect="1"/>
          </p:cNvPicPr>
          <p:nvPr/>
        </p:nvPicPr>
        <p:blipFill rotWithShape="1">
          <a:blip r:embed="rId2">
            <a:extLst>
              <a:ext uri="{BEBA8EAE-BF5A-486C-A8C5-ECC9F3942E4B}">
                <a14:imgProps xmlns:a14="http://schemas.microsoft.com/office/drawing/2010/main">
                  <a14:imgLayer r:embed="rId3">
                    <a14:imgEffect>
                      <a14:backgroundRemoval t="8906" b="89688" l="9219" r="87188">
                        <a14:foregroundMark x1="61563" y1="39375" x2="9219" y2="89688"/>
                        <a14:foregroundMark x1="18906" y1="10469" x2="53594" y2="18281"/>
                        <a14:foregroundMark x1="21250" y1="19375" x2="52812" y2="8906"/>
                        <a14:foregroundMark x1="19219" y1="62656" x2="53906" y2="61094"/>
                        <a14:foregroundMark x1="36875" y1="44531" x2="36250" y2="78906"/>
                      </a14:backgroundRemoval>
                    </a14:imgEffect>
                  </a14:imgLayer>
                </a14:imgProps>
              </a:ext>
            </a:extLst>
          </a:blip>
          <a:srcRect l="3451" t="6427" r="3380" b="5899"/>
          <a:stretch/>
        </p:blipFill>
        <p:spPr>
          <a:xfrm>
            <a:off x="1621205" y="1863678"/>
            <a:ext cx="502276" cy="472663"/>
          </a:xfrm>
          <a:prstGeom prst="rect">
            <a:avLst/>
          </a:prstGeom>
        </p:spPr>
      </p:pic>
      <p:pic>
        <p:nvPicPr>
          <p:cNvPr id="6" name="Imagen 5"/>
          <p:cNvPicPr>
            <a:picLocks noChangeAspect="1"/>
          </p:cNvPicPr>
          <p:nvPr/>
        </p:nvPicPr>
        <p:blipFill>
          <a:blip r:embed="rId4"/>
          <a:stretch>
            <a:fillRect/>
          </a:stretch>
        </p:blipFill>
        <p:spPr>
          <a:xfrm>
            <a:off x="1550407" y="4031654"/>
            <a:ext cx="573074" cy="579170"/>
          </a:xfrm>
          <a:prstGeom prst="rect">
            <a:avLst/>
          </a:prstGeom>
        </p:spPr>
      </p:pic>
      <p:pic>
        <p:nvPicPr>
          <p:cNvPr id="2" name="Imagen 1"/>
          <p:cNvPicPr>
            <a:picLocks noChangeAspect="1"/>
          </p:cNvPicPr>
          <p:nvPr/>
        </p:nvPicPr>
        <p:blipFill>
          <a:blip r:embed="rId5"/>
          <a:stretch>
            <a:fillRect/>
          </a:stretch>
        </p:blipFill>
        <p:spPr>
          <a:xfrm>
            <a:off x="6692485" y="4121807"/>
            <a:ext cx="3833444" cy="1841112"/>
          </a:xfrm>
          <a:prstGeom prst="rect">
            <a:avLst/>
          </a:prstGeom>
        </p:spPr>
      </p:pic>
    </p:spTree>
    <p:extLst>
      <p:ext uri="{BB962C8B-B14F-4D97-AF65-F5344CB8AC3E}">
        <p14:creationId xmlns:p14="http://schemas.microsoft.com/office/powerpoint/2010/main" val="26981627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71600" y="969135"/>
            <a:ext cx="9601200" cy="769513"/>
          </a:xfrm>
        </p:spPr>
        <p:txBody>
          <a:bodyPr/>
          <a:lstStyle/>
          <a:p>
            <a:r>
              <a:rPr lang="es-MX" dirty="0" smtClean="0">
                <a:latin typeface="Baskerville Old Face" panose="02020602080505020303" pitchFamily="18" charset="0"/>
              </a:rPr>
              <a:t>Herpes Genitales </a:t>
            </a:r>
            <a:endParaRPr lang="es-AR" dirty="0">
              <a:latin typeface="Baskerville Old Face" panose="02020602080505020303" pitchFamily="18" charset="0"/>
            </a:endParaRPr>
          </a:p>
        </p:txBody>
      </p:sp>
      <p:sp>
        <p:nvSpPr>
          <p:cNvPr id="3" name="Marcador de contenido 2"/>
          <p:cNvSpPr>
            <a:spLocks noGrp="1"/>
          </p:cNvSpPr>
          <p:nvPr>
            <p:ph idx="1"/>
          </p:nvPr>
        </p:nvSpPr>
        <p:spPr>
          <a:xfrm>
            <a:off x="1371600" y="2285999"/>
            <a:ext cx="9601200" cy="4101921"/>
          </a:xfrm>
        </p:spPr>
        <p:txBody>
          <a:bodyPr>
            <a:normAutofit/>
          </a:bodyPr>
          <a:lstStyle/>
          <a:p>
            <a:r>
              <a:rPr lang="es-MX" sz="2800" u="sng" dirty="0" smtClean="0"/>
              <a:t>Características</a:t>
            </a:r>
            <a:r>
              <a:rPr lang="es-MX" sz="2800" dirty="0" smtClean="0"/>
              <a:t>:</a:t>
            </a:r>
          </a:p>
          <a:p>
            <a:pPr marL="0" indent="0">
              <a:buNone/>
            </a:pPr>
            <a:r>
              <a:rPr lang="es-MX" sz="2800" dirty="0" smtClean="0"/>
              <a:t>Puede </a:t>
            </a:r>
            <a:r>
              <a:rPr lang="es-MX" sz="2800" dirty="0"/>
              <a:t>afectar tanto a los hombres como a las mujeres</a:t>
            </a:r>
            <a:r>
              <a:rPr lang="es-MX" sz="2800" dirty="0" smtClean="0"/>
              <a:t>. El contacto sexual es la principal vía del virus, por relaciones sexuales vaginales, anales u orales, también de madre e hijo durante el embarazo, el parto o la lactancia. </a:t>
            </a:r>
            <a:r>
              <a:rPr lang="es-MX" sz="2800" dirty="0"/>
              <a:t>Después de la infección inicial, el herpes genital permanece latente en el cuerpo</a:t>
            </a:r>
            <a:r>
              <a:rPr lang="es-MX" sz="2800" dirty="0" smtClean="0"/>
              <a:t>. </a:t>
            </a:r>
          </a:p>
          <a:p>
            <a:pPr marL="0" indent="0">
              <a:buNone/>
            </a:pPr>
            <a:r>
              <a:rPr lang="es-MX" sz="2800" dirty="0" smtClean="0"/>
              <a:t>Sus primeros síntomas son dolor en la vagina o en el pene, comezón y pequeñas llagas, que son visibles.</a:t>
            </a:r>
          </a:p>
        </p:txBody>
      </p:sp>
      <p:pic>
        <p:nvPicPr>
          <p:cNvPr id="4" name="Imagen 3"/>
          <p:cNvPicPr>
            <a:picLocks noChangeAspect="1"/>
          </p:cNvPicPr>
          <p:nvPr/>
        </p:nvPicPr>
        <p:blipFill>
          <a:blip r:embed="rId2"/>
          <a:stretch>
            <a:fillRect/>
          </a:stretch>
        </p:blipFill>
        <p:spPr>
          <a:xfrm>
            <a:off x="5618409" y="381492"/>
            <a:ext cx="2914918" cy="1944797"/>
          </a:xfrm>
          <a:prstGeom prst="rect">
            <a:avLst/>
          </a:prstGeom>
        </p:spPr>
      </p:pic>
    </p:spTree>
    <p:extLst>
      <p:ext uri="{BB962C8B-B14F-4D97-AF65-F5344CB8AC3E}">
        <p14:creationId xmlns:p14="http://schemas.microsoft.com/office/powerpoint/2010/main" val="408962758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27279" y="115910"/>
            <a:ext cx="11062952" cy="6593983"/>
          </a:xfrm>
        </p:spPr>
        <p:txBody>
          <a:bodyPr>
            <a:normAutofit/>
          </a:bodyPr>
          <a:lstStyle/>
          <a:p>
            <a:r>
              <a:rPr lang="es-MX" sz="3000" u="sng" dirty="0" smtClean="0"/>
              <a:t>Noxa-características del noxa</a:t>
            </a:r>
            <a:r>
              <a:rPr lang="es-MX" dirty="0" smtClean="0"/>
              <a:t>:</a:t>
            </a:r>
          </a:p>
          <a:p>
            <a:pPr marL="0" indent="0">
              <a:buNone/>
            </a:pPr>
            <a:r>
              <a:rPr lang="es-MX" sz="2600" dirty="0" smtClean="0"/>
              <a:t>Es causada por el virus de herpes simple (VHS). Existen dos tipos, VHS-1 y VHS-2, el tipo 1 salió de África hace 5.000 años atrás y el tipo 2 salió de África alrededor del siglo XVIII.</a:t>
            </a:r>
          </a:p>
          <a:p>
            <a:pPr marL="0" indent="0">
              <a:buNone/>
            </a:pPr>
            <a:endParaRPr lang="es-MX" sz="2600" dirty="0"/>
          </a:p>
          <a:p>
            <a:pPr marL="0" indent="0">
              <a:buNone/>
            </a:pPr>
            <a:endParaRPr lang="es-MX" sz="2600" dirty="0" smtClean="0"/>
          </a:p>
          <a:p>
            <a:r>
              <a:rPr lang="es-MX" sz="3000" dirty="0" smtClean="0"/>
              <a:t>   </a:t>
            </a:r>
            <a:r>
              <a:rPr lang="es-MX" sz="3000" u="sng" dirty="0" smtClean="0"/>
              <a:t>Tratamiento-Cura</a:t>
            </a:r>
            <a:r>
              <a:rPr lang="es-MX" sz="3000" dirty="0" smtClean="0"/>
              <a:t>:</a:t>
            </a:r>
          </a:p>
          <a:p>
            <a:pPr marL="0" indent="0">
              <a:buNone/>
            </a:pPr>
            <a:r>
              <a:rPr lang="es-MX" sz="2600" dirty="0" smtClean="0"/>
              <a:t>Medicamentos antivirales y cuidado personal. Si bien el tratamiento puede ayudar pero esta enfermedad no tiene cura.</a:t>
            </a:r>
            <a:endParaRPr lang="es-MX" dirty="0" smtClean="0"/>
          </a:p>
          <a:p>
            <a:r>
              <a:rPr lang="es-MX" sz="3000" dirty="0" smtClean="0"/>
              <a:t>      </a:t>
            </a:r>
            <a:r>
              <a:rPr lang="es-MX" sz="2800" u="sng" dirty="0" smtClean="0"/>
              <a:t>Métodos de prevención</a:t>
            </a:r>
            <a:r>
              <a:rPr lang="es-MX" sz="3000" dirty="0" smtClean="0"/>
              <a:t>: </a:t>
            </a:r>
          </a:p>
          <a:p>
            <a:pPr marL="0" indent="0">
              <a:buNone/>
            </a:pPr>
            <a:r>
              <a:rPr lang="es-MX" sz="2600" dirty="0" smtClean="0"/>
              <a:t>La abstinencia de tener relaciones sexuales, uso del preservativo o en toda la relaciones.</a:t>
            </a:r>
            <a:endParaRPr lang="es-MX" sz="2800" dirty="0" smtClean="0"/>
          </a:p>
          <a:p>
            <a:endParaRPr lang="es-MX" dirty="0" smtClean="0"/>
          </a:p>
        </p:txBody>
      </p:sp>
      <p:pic>
        <p:nvPicPr>
          <p:cNvPr id="4" name="Imagen 3"/>
          <p:cNvPicPr>
            <a:picLocks noChangeAspect="1"/>
          </p:cNvPicPr>
          <p:nvPr/>
        </p:nvPicPr>
        <p:blipFill>
          <a:blip r:embed="rId2"/>
          <a:stretch>
            <a:fillRect/>
          </a:stretch>
        </p:blipFill>
        <p:spPr>
          <a:xfrm>
            <a:off x="1293320" y="2973357"/>
            <a:ext cx="510058" cy="478180"/>
          </a:xfrm>
          <a:prstGeom prst="rect">
            <a:avLst/>
          </a:prstGeom>
        </p:spPr>
      </p:pic>
      <p:pic>
        <p:nvPicPr>
          <p:cNvPr id="6" name="Imagen 5"/>
          <p:cNvPicPr>
            <a:picLocks noChangeAspect="1"/>
          </p:cNvPicPr>
          <p:nvPr/>
        </p:nvPicPr>
        <p:blipFill>
          <a:blip r:embed="rId3">
            <a:extLst>
              <a:ext uri="{BEBA8EAE-BF5A-486C-A8C5-ECC9F3942E4B}">
                <a14:imgProps xmlns:a14="http://schemas.microsoft.com/office/drawing/2010/main">
                  <a14:imgLayer r:embed="rId4">
                    <a14:imgEffect>
                      <a14:backgroundRemoval t="6429" b="93214" l="4286" r="92500">
                        <a14:foregroundMark x1="52143" y1="6429" x2="92857" y2="41786"/>
                        <a14:foregroundMark x1="4286" y1="55357" x2="41786" y2="93214"/>
                        <a14:foregroundMark x1="39643" y1="36786" x2="55714" y2="61429"/>
                      </a14:backgroundRemoval>
                    </a14:imgEffect>
                  </a14:imgLayer>
                </a14:imgProps>
              </a:ext>
            </a:extLst>
          </a:blip>
          <a:stretch>
            <a:fillRect/>
          </a:stretch>
        </p:blipFill>
        <p:spPr>
          <a:xfrm>
            <a:off x="1293320" y="4504923"/>
            <a:ext cx="575792" cy="575792"/>
          </a:xfrm>
          <a:prstGeom prst="rect">
            <a:avLst/>
          </a:prstGeom>
        </p:spPr>
      </p:pic>
      <p:pic>
        <p:nvPicPr>
          <p:cNvPr id="5" name="Imagen 4"/>
          <p:cNvPicPr>
            <a:picLocks noChangeAspect="1"/>
          </p:cNvPicPr>
          <p:nvPr/>
        </p:nvPicPr>
        <p:blipFill>
          <a:blip r:embed="rId5"/>
          <a:stretch>
            <a:fillRect/>
          </a:stretch>
        </p:blipFill>
        <p:spPr>
          <a:xfrm>
            <a:off x="8412855" y="1405079"/>
            <a:ext cx="3137903" cy="2046458"/>
          </a:xfrm>
          <a:prstGeom prst="rect">
            <a:avLst/>
          </a:prstGeom>
        </p:spPr>
      </p:pic>
      <p:pic>
        <p:nvPicPr>
          <p:cNvPr id="7" name="Imagen 6"/>
          <p:cNvPicPr>
            <a:picLocks noChangeAspect="1"/>
          </p:cNvPicPr>
          <p:nvPr/>
        </p:nvPicPr>
        <p:blipFill>
          <a:blip r:embed="rId6"/>
          <a:stretch>
            <a:fillRect/>
          </a:stretch>
        </p:blipFill>
        <p:spPr>
          <a:xfrm>
            <a:off x="5313186" y="1405079"/>
            <a:ext cx="2878611" cy="1877355"/>
          </a:xfrm>
          <a:prstGeom prst="rect">
            <a:avLst/>
          </a:prstGeom>
        </p:spPr>
      </p:pic>
    </p:spTree>
    <p:extLst>
      <p:ext uri="{BB962C8B-B14F-4D97-AF65-F5344CB8AC3E}">
        <p14:creationId xmlns:p14="http://schemas.microsoft.com/office/powerpoint/2010/main" val="21699621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824976" y="1378039"/>
            <a:ext cx="8439486" cy="3281373"/>
          </a:xfrm>
        </p:spPr>
        <p:txBody>
          <a:bodyPr/>
          <a:lstStyle/>
          <a:p>
            <a:r>
              <a:rPr lang="es-MX" sz="6000" dirty="0" smtClean="0">
                <a:latin typeface="Bell MT" panose="02020503060305020303" pitchFamily="18" charset="0"/>
              </a:rPr>
              <a:t>Anillo hormonal y parche anticonceptivo </a:t>
            </a:r>
            <a:endParaRPr lang="es-AR" sz="6000" dirty="0">
              <a:latin typeface="Bell MT" panose="02020503060305020303" pitchFamily="18" charset="0"/>
            </a:endParaRPr>
          </a:p>
        </p:txBody>
      </p:sp>
      <p:sp>
        <p:nvSpPr>
          <p:cNvPr id="3" name="Subtítulo 2"/>
          <p:cNvSpPr>
            <a:spLocks noGrp="1"/>
          </p:cNvSpPr>
          <p:nvPr>
            <p:ph type="subTitle" idx="1"/>
          </p:nvPr>
        </p:nvSpPr>
        <p:spPr>
          <a:xfrm>
            <a:off x="-161856" y="5859450"/>
            <a:ext cx="4347490" cy="998550"/>
          </a:xfrm>
        </p:spPr>
        <p:txBody>
          <a:bodyPr>
            <a:normAutofit fontScale="92500"/>
          </a:bodyPr>
          <a:lstStyle/>
          <a:p>
            <a:r>
              <a:rPr lang="es-MX" dirty="0" smtClean="0"/>
              <a:t>Jimena Andrada: anillo hormonal  </a:t>
            </a:r>
          </a:p>
          <a:p>
            <a:r>
              <a:rPr lang="es-MX" dirty="0" smtClean="0"/>
              <a:t>Priscila </a:t>
            </a:r>
            <a:r>
              <a:rPr lang="es-MX" dirty="0" err="1" smtClean="0"/>
              <a:t>Pezé</a:t>
            </a:r>
            <a:r>
              <a:rPr lang="es-MX" dirty="0" smtClean="0"/>
              <a:t>: parche anticonceptivo </a:t>
            </a:r>
            <a:endParaRPr lang="es-AR" dirty="0"/>
          </a:p>
        </p:txBody>
      </p:sp>
    </p:spTree>
    <p:extLst>
      <p:ext uri="{BB962C8B-B14F-4D97-AF65-F5344CB8AC3E}">
        <p14:creationId xmlns:p14="http://schemas.microsoft.com/office/powerpoint/2010/main" val="24142394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71599" y="875762"/>
            <a:ext cx="5286777" cy="1295937"/>
          </a:xfrm>
        </p:spPr>
        <p:txBody>
          <a:bodyPr>
            <a:noAutofit/>
          </a:bodyPr>
          <a:lstStyle/>
          <a:p>
            <a:r>
              <a:rPr lang="es-MX" sz="4800" dirty="0" smtClean="0">
                <a:latin typeface="Bell MT" panose="02020503060305020303" pitchFamily="18" charset="0"/>
              </a:rPr>
              <a:t>Anillo Hormonal</a:t>
            </a:r>
            <a:endParaRPr lang="es-AR" sz="4800" dirty="0">
              <a:latin typeface="Bell MT" panose="02020503060305020303" pitchFamily="18" charset="0"/>
            </a:endParaRPr>
          </a:p>
        </p:txBody>
      </p:sp>
      <p:sp>
        <p:nvSpPr>
          <p:cNvPr id="3" name="Marcador de contenido 2"/>
          <p:cNvSpPr>
            <a:spLocks noGrp="1"/>
          </p:cNvSpPr>
          <p:nvPr>
            <p:ph idx="1"/>
          </p:nvPr>
        </p:nvSpPr>
        <p:spPr/>
        <p:txBody>
          <a:bodyPr/>
          <a:lstStyle/>
          <a:p>
            <a:r>
              <a:rPr lang="es-MX" sz="2800" u="sng" dirty="0" smtClean="0"/>
              <a:t>Características:</a:t>
            </a:r>
          </a:p>
          <a:p>
            <a:pPr marL="0" indent="0">
              <a:buNone/>
            </a:pPr>
            <a:r>
              <a:rPr lang="es-MX" sz="2400" dirty="0" smtClean="0"/>
              <a:t>Es un dispositivo circular flexible que se coloca dentro dela vagina. Libera hormonas lentamente a través de la pared vaginal hacia el torrente sanguíneo, estas hormonas ayudan a prevenir el embarazo.</a:t>
            </a:r>
          </a:p>
          <a:p>
            <a:pPr marL="0" indent="0">
              <a:buNone/>
            </a:pPr>
            <a:r>
              <a:rPr lang="es-MX" sz="2400" dirty="0" smtClean="0"/>
              <a:t>Dura hasta 5 semanas, se recomienda cambiarlo una vez al mes.</a:t>
            </a:r>
          </a:p>
          <a:p>
            <a:pPr marL="0" indent="0">
              <a:buNone/>
            </a:pPr>
            <a:r>
              <a:rPr lang="es-MX" sz="2400" dirty="0" smtClean="0"/>
              <a:t>No es 100% efectivo, solo si lo usamos perfecto, si no es un 91% efectivo.</a:t>
            </a:r>
            <a:endParaRPr lang="es-AR" sz="2400" dirty="0"/>
          </a:p>
        </p:txBody>
      </p:sp>
      <p:pic>
        <p:nvPicPr>
          <p:cNvPr id="4" name="Imagen 3"/>
          <p:cNvPicPr>
            <a:picLocks noChangeAspect="1"/>
          </p:cNvPicPr>
          <p:nvPr/>
        </p:nvPicPr>
        <p:blipFill>
          <a:blip r:embed="rId2"/>
          <a:stretch>
            <a:fillRect/>
          </a:stretch>
        </p:blipFill>
        <p:spPr>
          <a:xfrm>
            <a:off x="6297767" y="367594"/>
            <a:ext cx="4357889" cy="2312272"/>
          </a:xfrm>
          <a:prstGeom prst="rect">
            <a:avLst/>
          </a:prstGeom>
        </p:spPr>
      </p:pic>
    </p:spTree>
    <p:extLst>
      <p:ext uri="{BB962C8B-B14F-4D97-AF65-F5344CB8AC3E}">
        <p14:creationId xmlns:p14="http://schemas.microsoft.com/office/powerpoint/2010/main" val="227344779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28455" y="273844"/>
            <a:ext cx="7991341" cy="2890932"/>
          </a:xfrm>
        </p:spPr>
        <p:txBody>
          <a:bodyPr>
            <a:normAutofit fontScale="90000"/>
          </a:bodyPr>
          <a:lstStyle/>
          <a:p>
            <a:pPr marL="457200" indent="-457200">
              <a:buFont typeface="Wingdings" panose="05000000000000000000" pitchFamily="2" charset="2"/>
              <a:buChar char="§"/>
            </a:pPr>
            <a:r>
              <a:rPr lang="es-MX" sz="2800" u="sng" dirty="0" smtClean="0"/>
              <a:t>Adquisición y modo de uso</a:t>
            </a:r>
            <a:r>
              <a:rPr lang="es-MX" sz="2400" dirty="0"/>
              <a:t>:</a:t>
            </a:r>
            <a:br>
              <a:rPr lang="es-MX" sz="2400" dirty="0"/>
            </a:br>
            <a:r>
              <a:rPr lang="es-MX" sz="2400" dirty="0"/>
              <a:t>Para conseguir el anillo anticonceptivo necesitas una receta médica. Puedes obtenerla de un doctor o enfermero particular, en una clínica de </a:t>
            </a:r>
            <a:r>
              <a:rPr lang="es-MX" sz="2400" dirty="0" smtClean="0"/>
              <a:t>salud.</a:t>
            </a:r>
            <a:br>
              <a:rPr lang="es-MX" sz="2400" dirty="0" smtClean="0"/>
            </a:br>
            <a:r>
              <a:rPr lang="es-MX" sz="2400" dirty="0" smtClean="0"/>
              <a:t>Colocar el anillo el 1er día o antes del 5 día, permanece durante 3 semanas, luego hay que sacarlo el mismo día de la semana en que se inserto el anillo. En pocos días comenzara el periodo, exactamente una semana a después de quitar el anillo viejo, coloca uno nuevo.</a:t>
            </a:r>
            <a:endParaRPr lang="es-AR" sz="2400" dirty="0"/>
          </a:p>
        </p:txBody>
      </p:sp>
      <p:sp>
        <p:nvSpPr>
          <p:cNvPr id="3" name="Marcador de texto 2"/>
          <p:cNvSpPr>
            <a:spLocks noGrp="1"/>
          </p:cNvSpPr>
          <p:nvPr>
            <p:ph type="body" idx="1"/>
          </p:nvPr>
        </p:nvSpPr>
        <p:spPr>
          <a:xfrm>
            <a:off x="1371600" y="3135591"/>
            <a:ext cx="4443984" cy="823912"/>
          </a:xfrm>
        </p:spPr>
        <p:txBody>
          <a:bodyPr/>
          <a:lstStyle/>
          <a:p>
            <a:pPr marL="457200" indent="-457200">
              <a:buFont typeface="Wingdings" panose="05000000000000000000" pitchFamily="2" charset="2"/>
              <a:buChar char="§"/>
            </a:pPr>
            <a:r>
              <a:rPr lang="es-MX" sz="2800" u="sng" dirty="0" smtClean="0"/>
              <a:t>Ventajas</a:t>
            </a:r>
            <a:r>
              <a:rPr lang="es-MX" dirty="0" smtClean="0"/>
              <a:t> </a:t>
            </a:r>
            <a:endParaRPr lang="es-AR" dirty="0"/>
          </a:p>
        </p:txBody>
      </p:sp>
      <p:sp>
        <p:nvSpPr>
          <p:cNvPr id="4" name="Marcador de contenido 3"/>
          <p:cNvSpPr>
            <a:spLocks noGrp="1"/>
          </p:cNvSpPr>
          <p:nvPr>
            <p:ph sz="half" idx="2"/>
          </p:nvPr>
        </p:nvSpPr>
        <p:spPr>
          <a:xfrm>
            <a:off x="1371600" y="3975977"/>
            <a:ext cx="4694350" cy="3116687"/>
          </a:xfrm>
        </p:spPr>
        <p:txBody>
          <a:bodyPr>
            <a:noAutofit/>
          </a:bodyPr>
          <a:lstStyle/>
          <a:p>
            <a:pPr>
              <a:buFont typeface="Arial" panose="020B0604020202020204" pitchFamily="34" charset="0"/>
              <a:buChar char="•"/>
            </a:pPr>
            <a:r>
              <a:rPr lang="es-MX" sz="2200" dirty="0" smtClean="0"/>
              <a:t>Es una manera simple, segura y practica de evitar el embarazo.</a:t>
            </a:r>
          </a:p>
          <a:p>
            <a:pPr>
              <a:buFont typeface="Arial" panose="020B0604020202020204" pitchFamily="34" charset="0"/>
              <a:buChar char="•"/>
            </a:pPr>
            <a:r>
              <a:rPr lang="es-MX" sz="2200" dirty="0" smtClean="0"/>
              <a:t>Reduce el acné </a:t>
            </a:r>
          </a:p>
          <a:p>
            <a:pPr>
              <a:buFont typeface="Arial" panose="020B0604020202020204" pitchFamily="34" charset="0"/>
              <a:buChar char="•"/>
            </a:pPr>
            <a:r>
              <a:rPr lang="es-MX" sz="2200" dirty="0" smtClean="0"/>
              <a:t>Que el periodo sea mas ligero y regular </a:t>
            </a:r>
          </a:p>
          <a:p>
            <a:pPr>
              <a:buFont typeface="Arial" panose="020B0604020202020204" pitchFamily="34" charset="0"/>
              <a:buChar char="•"/>
            </a:pPr>
            <a:r>
              <a:rPr lang="es-MX" sz="2200" dirty="0" smtClean="0"/>
              <a:t>Y los cólicos menstruales aliviarlos  </a:t>
            </a:r>
            <a:endParaRPr lang="es-AR" sz="2200" dirty="0"/>
          </a:p>
        </p:txBody>
      </p:sp>
      <p:sp>
        <p:nvSpPr>
          <p:cNvPr id="5" name="Marcador de texto 4"/>
          <p:cNvSpPr>
            <a:spLocks noGrp="1"/>
          </p:cNvSpPr>
          <p:nvPr>
            <p:ph type="body" sz="quarter" idx="3"/>
          </p:nvPr>
        </p:nvSpPr>
        <p:spPr>
          <a:xfrm>
            <a:off x="6525014" y="3135591"/>
            <a:ext cx="4443984" cy="823912"/>
          </a:xfrm>
        </p:spPr>
        <p:txBody>
          <a:bodyPr/>
          <a:lstStyle/>
          <a:p>
            <a:pPr marL="457200" indent="-457200">
              <a:buFont typeface="Wingdings" panose="05000000000000000000" pitchFamily="2" charset="2"/>
              <a:buChar char="§"/>
            </a:pPr>
            <a:r>
              <a:rPr lang="es-MX" sz="2800" u="sng" dirty="0" smtClean="0"/>
              <a:t>Desventajas</a:t>
            </a:r>
          </a:p>
        </p:txBody>
      </p:sp>
      <p:sp>
        <p:nvSpPr>
          <p:cNvPr id="6" name="Marcador de contenido 5"/>
          <p:cNvSpPr>
            <a:spLocks noGrp="1"/>
          </p:cNvSpPr>
          <p:nvPr>
            <p:ph sz="quarter" idx="4"/>
          </p:nvPr>
        </p:nvSpPr>
        <p:spPr>
          <a:xfrm>
            <a:off x="6525014" y="3959503"/>
            <a:ext cx="4443984" cy="2562193"/>
          </a:xfrm>
        </p:spPr>
        <p:txBody>
          <a:bodyPr>
            <a:normAutofit/>
          </a:bodyPr>
          <a:lstStyle/>
          <a:p>
            <a:pPr>
              <a:buFont typeface="Arial" panose="020B0604020202020204" pitchFamily="34" charset="0"/>
              <a:buChar char="•"/>
            </a:pPr>
            <a:r>
              <a:rPr lang="es-MX" sz="2400" dirty="0" smtClean="0"/>
              <a:t>Sensibilidad en los senos </a:t>
            </a:r>
          </a:p>
          <a:p>
            <a:pPr>
              <a:buFont typeface="Arial" panose="020B0604020202020204" pitchFamily="34" charset="0"/>
              <a:buChar char="•"/>
            </a:pPr>
            <a:r>
              <a:rPr lang="es-MX" sz="2400" dirty="0" smtClean="0"/>
              <a:t>Nauseas </a:t>
            </a:r>
          </a:p>
          <a:p>
            <a:pPr>
              <a:buFont typeface="Arial" panose="020B0604020202020204" pitchFamily="34" charset="0"/>
              <a:buChar char="•"/>
            </a:pPr>
            <a:r>
              <a:rPr lang="es-MX" sz="2400" dirty="0" smtClean="0"/>
              <a:t>Dolores de cabeza </a:t>
            </a:r>
          </a:p>
          <a:p>
            <a:pPr>
              <a:buFont typeface="Arial" panose="020B0604020202020204" pitchFamily="34" charset="0"/>
              <a:buChar char="•"/>
            </a:pPr>
            <a:r>
              <a:rPr lang="es-MX" sz="2400" dirty="0" smtClean="0"/>
              <a:t>Es caro </a:t>
            </a:r>
            <a:endParaRPr lang="es-AR" sz="2400" dirty="0"/>
          </a:p>
        </p:txBody>
      </p:sp>
      <p:pic>
        <p:nvPicPr>
          <p:cNvPr id="7" name="Imagen 6"/>
          <p:cNvPicPr>
            <a:picLocks noChangeAspect="1"/>
          </p:cNvPicPr>
          <p:nvPr/>
        </p:nvPicPr>
        <p:blipFill>
          <a:blip r:embed="rId2"/>
          <a:stretch>
            <a:fillRect/>
          </a:stretch>
        </p:blipFill>
        <p:spPr>
          <a:xfrm>
            <a:off x="9219796" y="191008"/>
            <a:ext cx="2778685" cy="1792337"/>
          </a:xfrm>
          <a:prstGeom prst="rect">
            <a:avLst/>
          </a:prstGeom>
        </p:spPr>
      </p:pic>
    </p:spTree>
    <p:extLst>
      <p:ext uri="{BB962C8B-B14F-4D97-AF65-F5344CB8AC3E}">
        <p14:creationId xmlns:p14="http://schemas.microsoft.com/office/powerpoint/2010/main" val="17004789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4898" y="917620"/>
            <a:ext cx="5351172" cy="1485900"/>
          </a:xfrm>
        </p:spPr>
        <p:txBody>
          <a:bodyPr/>
          <a:lstStyle/>
          <a:p>
            <a:r>
              <a:rPr lang="es-MX" dirty="0" smtClean="0">
                <a:latin typeface="Bell MT" panose="02020503060305020303" pitchFamily="18" charset="0"/>
              </a:rPr>
              <a:t>Parche Anticonceptivo </a:t>
            </a:r>
            <a:endParaRPr lang="es-AR" dirty="0">
              <a:latin typeface="Bell MT" panose="02020503060305020303" pitchFamily="18" charset="0"/>
            </a:endParaRPr>
          </a:p>
        </p:txBody>
      </p:sp>
      <p:sp>
        <p:nvSpPr>
          <p:cNvPr id="3" name="Marcador de contenido 2"/>
          <p:cNvSpPr>
            <a:spLocks noGrp="1"/>
          </p:cNvSpPr>
          <p:nvPr>
            <p:ph idx="1"/>
          </p:nvPr>
        </p:nvSpPr>
        <p:spPr/>
        <p:txBody>
          <a:bodyPr/>
          <a:lstStyle/>
          <a:p>
            <a:r>
              <a:rPr lang="es-MX" sz="2800" u="sng" dirty="0" smtClean="0"/>
              <a:t>Características</a:t>
            </a:r>
            <a:r>
              <a:rPr lang="es-MX" dirty="0" smtClean="0"/>
              <a:t>: </a:t>
            </a:r>
          </a:p>
          <a:p>
            <a:pPr marL="0" indent="0">
              <a:buNone/>
            </a:pPr>
            <a:r>
              <a:rPr lang="es-MX" sz="2400" dirty="0" smtClean="0"/>
              <a:t>Es un parche de plástico delgado, cuadrado, el cual se pega a la piel y libera hormona</a:t>
            </a:r>
            <a:r>
              <a:rPr lang="es-AR" sz="2400" dirty="0" smtClean="0"/>
              <a:t>s similares a la que produce una mujer </a:t>
            </a:r>
            <a:r>
              <a:rPr lang="es-AR" sz="2400" dirty="0"/>
              <a:t>estrógeno y </a:t>
            </a:r>
            <a:r>
              <a:rPr lang="es-AR" sz="2400" dirty="0" smtClean="0"/>
              <a:t>protestona. Evita que una mujer quede embarazada. Es una anticonceptivo muy eficaz, si se usa correctamente es un 99% de efectividad</a:t>
            </a:r>
            <a:r>
              <a:rPr lang="es-AR" dirty="0" smtClean="0"/>
              <a:t>. </a:t>
            </a:r>
          </a:p>
          <a:p>
            <a:pPr marL="0" indent="0">
              <a:buNone/>
            </a:pPr>
            <a:r>
              <a:rPr lang="es-AR" sz="2400" dirty="0" smtClean="0"/>
              <a:t>Lo puede usar toda mujer sana que quiera evitar temporalmente un embarazo.</a:t>
            </a:r>
            <a:endParaRPr lang="es-MX" sz="2400" dirty="0" smtClean="0"/>
          </a:p>
        </p:txBody>
      </p:sp>
      <p:pic>
        <p:nvPicPr>
          <p:cNvPr id="1026" name="Picture 2" descr="Salud Oaxaca alerta sobre falsificación de parches anticonceptivos -  Rotativo de Queréta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4104" y="334444"/>
            <a:ext cx="3540662" cy="2276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722895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Crop">
  <a:themeElements>
    <a:clrScheme name="Personalizado 4">
      <a:dk1>
        <a:srgbClr val="B212FA"/>
      </a:dk1>
      <a:lt1>
        <a:sysClr val="window" lastClr="FFFFFF"/>
      </a:lt1>
      <a:dk2>
        <a:srgbClr val="E5157D"/>
      </a:dk2>
      <a:lt2>
        <a:srgbClr val="EFEDE3"/>
      </a:lt2>
      <a:accent1>
        <a:srgbClr val="8C8D86"/>
      </a:accent1>
      <a:accent2>
        <a:srgbClr val="E6C069"/>
      </a:accent2>
      <a:accent3>
        <a:srgbClr val="897B61"/>
      </a:accent3>
      <a:accent4>
        <a:srgbClr val="8DAB8E"/>
      </a:accent4>
      <a:accent5>
        <a:srgbClr val="77A2BB"/>
      </a:accent5>
      <a:accent6>
        <a:srgbClr val="D13A55"/>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TM10001105[[fn=Recorte]]</Template>
  <TotalTime>7110</TotalTime>
  <Words>683</Words>
  <Application>Microsoft Office PowerPoint</Application>
  <PresentationFormat>Panorámica</PresentationFormat>
  <Paragraphs>60</Paragraphs>
  <Slides>10</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10</vt:i4>
      </vt:variant>
    </vt:vector>
  </HeadingPairs>
  <TitlesOfParts>
    <vt:vector size="16" baseType="lpstr">
      <vt:lpstr>Arial</vt:lpstr>
      <vt:lpstr>Baskerville Old Face</vt:lpstr>
      <vt:lpstr>Bell MT</vt:lpstr>
      <vt:lpstr>Franklin Gothic Book</vt:lpstr>
      <vt:lpstr>Wingdings</vt:lpstr>
      <vt:lpstr>Crop</vt:lpstr>
      <vt:lpstr>Enfermedades sexuales Tricomoniasis y herpes genitales</vt:lpstr>
      <vt:lpstr>Tricomoniasis </vt:lpstr>
      <vt:lpstr>Presentación de PowerPoint</vt:lpstr>
      <vt:lpstr>Herpes Genitales </vt:lpstr>
      <vt:lpstr>Presentación de PowerPoint</vt:lpstr>
      <vt:lpstr>Anillo hormonal y parche anticonceptivo </vt:lpstr>
      <vt:lpstr>Anillo Hormonal</vt:lpstr>
      <vt:lpstr>Adquisición y modo de uso: Para conseguir el anillo anticonceptivo necesitas una receta médica. Puedes obtenerla de un doctor o enfermero particular, en una clínica de salud. Colocar el anillo el 1er día o antes del 5 día, permanece durante 3 semanas, luego hay que sacarlo el mismo día de la semana en que se inserto el anillo. En pocos días comenzara el periodo, exactamente una semana a después de quitar el anillo viejo, coloca uno nuevo.</vt:lpstr>
      <vt:lpstr>Parche Anticonceptivo </vt:lpstr>
      <vt:lpstr>Adquisición y modo de uso: se consigue en una farmacia, se necesita una ficha medica. La caja trae 3 parches, cada parche se aplica por semana y a la cuarta semana se deja descansar. El primer parche se tiene que colocar el primer día de la menstruación.  Se puede poner en la parte externa superior del brazo, en la pate baja del abdomen o en los glúteos, la superficie debe estar limpia.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Enfermedad de inflación pélvica y herpes genitales</dc:title>
  <dc:creator>Cuenta Microsoft</dc:creator>
  <cp:lastModifiedBy>Cuenta Microsoft</cp:lastModifiedBy>
  <cp:revision>33</cp:revision>
  <dcterms:created xsi:type="dcterms:W3CDTF">2022-05-07T23:16:55Z</dcterms:created>
  <dcterms:modified xsi:type="dcterms:W3CDTF">2022-05-13T01:02:11Z</dcterms:modified>
</cp:coreProperties>
</file>