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2" r:id="rId8"/>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p:cNvSpPr>
            <a:spLocks noGrp="1"/>
          </p:cNvSpPr>
          <p:nvPr>
            <p:ph type="dt" sz="half" idx="10"/>
          </p:nvPr>
        </p:nvSpPr>
        <p:spPr/>
        <p:txBody>
          <a:bodyPr/>
          <a:lstStyle/>
          <a:p>
            <a:fld id="{5E830E73-17CA-4668-AB66-C6B424D4D675}"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87218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5E830E73-17CA-4668-AB66-C6B424D4D675}"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3510906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5E830E73-17CA-4668-AB66-C6B424D4D675}"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195673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5E830E73-17CA-4668-AB66-C6B424D4D675}"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185434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5E830E73-17CA-4668-AB66-C6B424D4D675}"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4007356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p:cNvSpPr>
            <a:spLocks noGrp="1"/>
          </p:cNvSpPr>
          <p:nvPr>
            <p:ph type="dt" sz="half" idx="10"/>
          </p:nvPr>
        </p:nvSpPr>
        <p:spPr/>
        <p:txBody>
          <a:bodyPr/>
          <a:lstStyle/>
          <a:p>
            <a:fld id="{5E830E73-17CA-4668-AB66-C6B424D4D675}"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2526307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p:cNvSpPr>
            <a:spLocks noGrp="1"/>
          </p:cNvSpPr>
          <p:nvPr>
            <p:ph type="dt" sz="half" idx="10"/>
          </p:nvPr>
        </p:nvSpPr>
        <p:spPr/>
        <p:txBody>
          <a:bodyPr/>
          <a:lstStyle/>
          <a:p>
            <a:fld id="{5E830E73-17CA-4668-AB66-C6B424D4D675}" type="datetimeFigureOut">
              <a:rPr lang="es-AR" smtClean="0"/>
              <a:t>18/5/2022</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844701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fecha 2"/>
          <p:cNvSpPr>
            <a:spLocks noGrp="1"/>
          </p:cNvSpPr>
          <p:nvPr>
            <p:ph type="dt" sz="half" idx="10"/>
          </p:nvPr>
        </p:nvSpPr>
        <p:spPr/>
        <p:txBody>
          <a:bodyPr/>
          <a:lstStyle/>
          <a:p>
            <a:fld id="{5E830E73-17CA-4668-AB66-C6B424D4D675}" type="datetimeFigureOut">
              <a:rPr lang="es-AR" smtClean="0"/>
              <a:t>18/5/2022</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3608291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E830E73-17CA-4668-AB66-C6B424D4D675}" type="datetimeFigureOut">
              <a:rPr lang="es-AR" smtClean="0"/>
              <a:t>18/5/2022</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65669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5E830E73-17CA-4668-AB66-C6B424D4D675}"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3327004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5E830E73-17CA-4668-AB66-C6B424D4D675}"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6C9B1A4C-F2BA-4BE2-A726-93C595955219}" type="slidenum">
              <a:rPr lang="es-AR" smtClean="0"/>
              <a:t>‹Nº›</a:t>
            </a:fld>
            <a:endParaRPr lang="es-AR"/>
          </a:p>
        </p:txBody>
      </p:sp>
    </p:spTree>
    <p:extLst>
      <p:ext uri="{BB962C8B-B14F-4D97-AF65-F5344CB8AC3E}">
        <p14:creationId xmlns:p14="http://schemas.microsoft.com/office/powerpoint/2010/main" val="2523432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30E73-17CA-4668-AB66-C6B424D4D675}" type="datetimeFigureOut">
              <a:rPr lang="es-AR" smtClean="0"/>
              <a:t>18/5/2022</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B1A4C-F2BA-4BE2-A726-93C595955219}" type="slidenum">
              <a:rPr lang="es-AR" smtClean="0"/>
              <a:t>‹Nº›</a:t>
            </a:fld>
            <a:endParaRPr lang="es-AR"/>
          </a:p>
        </p:txBody>
      </p:sp>
    </p:spTree>
    <p:extLst>
      <p:ext uri="{BB962C8B-B14F-4D97-AF65-F5344CB8AC3E}">
        <p14:creationId xmlns:p14="http://schemas.microsoft.com/office/powerpoint/2010/main" val="3928861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95211" y="115911"/>
            <a:ext cx="9144000" cy="6362161"/>
          </a:xfrm>
        </p:spPr>
        <p:txBody>
          <a:bodyPr>
            <a:normAutofit/>
          </a:bodyPr>
          <a:lstStyle/>
          <a:p>
            <a:r>
              <a:rPr lang="es-AR" sz="3200" b="1" u="sng" dirty="0">
                <a:solidFill>
                  <a:srgbClr val="FF0000"/>
                </a:solidFill>
                <a:latin typeface="Algerian" panose="04020705040A02060702" pitchFamily="82" charset="0"/>
              </a:rPr>
              <a:t>Actividad integradora química. </a:t>
            </a:r>
            <a:br>
              <a:rPr lang="es-AR" sz="3200" b="1" u="sng" dirty="0">
                <a:solidFill>
                  <a:srgbClr val="FF0000"/>
                </a:solidFill>
                <a:latin typeface="Algerian" panose="04020705040A02060702" pitchFamily="82" charset="0"/>
              </a:rPr>
            </a:br>
            <a:br>
              <a:rPr lang="es-AR" sz="3200" b="1" u="sng" dirty="0">
                <a:solidFill>
                  <a:srgbClr val="00FFFF"/>
                </a:solidFill>
              </a:rPr>
            </a:br>
            <a:r>
              <a:rPr lang="es-AR" sz="3200" b="1" i="1" u="sng" dirty="0">
                <a:solidFill>
                  <a:srgbClr val="7030A0"/>
                </a:solidFill>
              </a:rPr>
              <a:t>Tema</a:t>
            </a:r>
            <a:r>
              <a:rPr lang="es-AR" sz="3200" b="1" i="1" dirty="0">
                <a:solidFill>
                  <a:srgbClr val="7030A0"/>
                </a:solidFill>
              </a:rPr>
              <a:t>: </a:t>
            </a:r>
            <a:r>
              <a:rPr lang="es-AR" sz="3200" b="1" i="1" dirty="0">
                <a:solidFill>
                  <a:srgbClr val="7030A0"/>
                </a:solidFill>
                <a:latin typeface="Aharoni" panose="02010803020104030203" pitchFamily="2" charset="-79"/>
                <a:cs typeface="Aharoni" panose="02010803020104030203" pitchFamily="2" charset="-79"/>
              </a:rPr>
              <a:t>los estados y los cambios de estados del agua</a:t>
            </a:r>
            <a:r>
              <a:rPr lang="es-AR" sz="3200" i="1" dirty="0">
                <a:solidFill>
                  <a:srgbClr val="7030A0"/>
                </a:solidFill>
                <a:latin typeface="Aharoni" panose="02010803020104030203" pitchFamily="2" charset="-79"/>
                <a:cs typeface="Aharoni" panose="02010803020104030203" pitchFamily="2" charset="-79"/>
              </a:rPr>
              <a:t>. </a:t>
            </a:r>
            <a:br>
              <a:rPr lang="es-AR" sz="3200" i="1" dirty="0">
                <a:solidFill>
                  <a:srgbClr val="00FFFF"/>
                </a:solidFill>
                <a:latin typeface="Aharoni" panose="02010803020104030203" pitchFamily="2" charset="-79"/>
                <a:cs typeface="Aharoni" panose="02010803020104030203" pitchFamily="2" charset="-79"/>
              </a:rPr>
            </a:br>
            <a:br>
              <a:rPr lang="es-AR" sz="3200" i="1" dirty="0">
                <a:solidFill>
                  <a:schemeClr val="accent6">
                    <a:lumMod val="50000"/>
                  </a:schemeClr>
                </a:solidFill>
                <a:latin typeface="Aharoni" panose="02010803020104030203" pitchFamily="2" charset="-79"/>
                <a:cs typeface="Aharoni" panose="02010803020104030203" pitchFamily="2" charset="-79"/>
              </a:rPr>
            </a:br>
            <a:r>
              <a:rPr lang="es-AR" sz="3200" b="1" i="1" dirty="0">
                <a:solidFill>
                  <a:schemeClr val="accent6">
                    <a:lumMod val="50000"/>
                  </a:schemeClr>
                </a:solidFill>
                <a:latin typeface="Aharoni" panose="02010803020104030203" pitchFamily="2" charset="-79"/>
                <a:cs typeface="Aharoni" panose="02010803020104030203" pitchFamily="2" charset="-79"/>
              </a:rPr>
              <a:t>Constanza Ortis</a:t>
            </a:r>
            <a:r>
              <a:rPr lang="es-AR" sz="3200" b="1" i="1" dirty="0">
                <a:solidFill>
                  <a:schemeClr val="accent6">
                    <a:lumMod val="50000"/>
                  </a:schemeClr>
                </a:solidFill>
              </a:rPr>
              <a:t> </a:t>
            </a:r>
            <a:br>
              <a:rPr lang="es-AR" sz="3200" b="1" i="1" dirty="0">
                <a:solidFill>
                  <a:srgbClr val="00FFFF"/>
                </a:solidFill>
              </a:rPr>
            </a:br>
            <a:br>
              <a:rPr lang="es-AR" sz="3200" b="1" i="1" dirty="0">
                <a:solidFill>
                  <a:srgbClr val="00FFFF"/>
                </a:solidFill>
              </a:rPr>
            </a:br>
            <a:r>
              <a:rPr lang="es-AR" sz="3200" b="1" i="1" u="sng" dirty="0">
                <a:latin typeface="Bahnschrift SemiBold SemiConden" panose="020B0502040204020203" pitchFamily="34" charset="0"/>
              </a:rPr>
              <a:t>3 B </a:t>
            </a:r>
            <a:br>
              <a:rPr lang="es-AR" sz="3200" i="1" dirty="0">
                <a:solidFill>
                  <a:srgbClr val="00FFFF"/>
                </a:solidFill>
              </a:rPr>
            </a:br>
            <a:br>
              <a:rPr lang="es-AR" sz="2000" i="1" dirty="0"/>
            </a:br>
            <a:br>
              <a:rPr lang="es-AR" sz="2000" dirty="0"/>
            </a:br>
            <a:br>
              <a:rPr lang="es-AR" sz="2000" dirty="0"/>
            </a:br>
            <a:br>
              <a:rPr lang="es-AR" sz="2000" dirty="0"/>
            </a:br>
            <a:br>
              <a:rPr lang="es-AR" sz="2000" dirty="0"/>
            </a:br>
            <a:endParaRPr lang="es-AR" sz="2000" dirty="0"/>
          </a:p>
        </p:txBody>
      </p:sp>
    </p:spTree>
    <p:extLst>
      <p:ext uri="{BB962C8B-B14F-4D97-AF65-F5344CB8AC3E}">
        <p14:creationId xmlns:p14="http://schemas.microsoft.com/office/powerpoint/2010/main" val="3532367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3213" y="811369"/>
            <a:ext cx="10515600" cy="3618963"/>
          </a:xfrm>
        </p:spPr>
        <p:txBody>
          <a:bodyPr>
            <a:normAutofit/>
          </a:bodyPr>
          <a:lstStyle/>
          <a:p>
            <a:r>
              <a:rPr lang="es-AR" sz="3200" b="1" u="sng" dirty="0">
                <a:solidFill>
                  <a:srgbClr val="7030A0"/>
                </a:solidFill>
                <a:latin typeface="Algerian" panose="04020705040A02060702" pitchFamily="82" charset="0"/>
              </a:rPr>
              <a:t>¿Que es el agua? </a:t>
            </a:r>
            <a:br>
              <a:rPr lang="es-AR" sz="3200" b="1" u="sng" dirty="0">
                <a:solidFill>
                  <a:srgbClr val="FF0000"/>
                </a:solidFill>
              </a:rPr>
            </a:br>
            <a:br>
              <a:rPr lang="es-AR" sz="2400" dirty="0">
                <a:latin typeface="Aharoni" panose="02010803020104030203" pitchFamily="2" charset="-79"/>
                <a:cs typeface="Aharoni" panose="02010803020104030203" pitchFamily="2" charset="-79"/>
              </a:rPr>
            </a:br>
            <a:r>
              <a:rPr lang="es-AR" sz="2400" dirty="0">
                <a:latin typeface="Aharoni" panose="02010803020104030203" pitchFamily="2" charset="-79"/>
                <a:cs typeface="Aharoni" panose="02010803020104030203" pitchFamily="2" charset="-79"/>
              </a:rPr>
              <a:t>El agua es el elemento mas importante para el vida. Es de una importancia vital para el ser humano, así como para el resto de animales y seres vivos que nos acompañan en el planeta tierra. Resulta curioso que el 70 por ciento de la tierra sea agua y que el 70 por ciento de nuestro cuerpo también sea agua. </a:t>
            </a:r>
          </a:p>
        </p:txBody>
      </p:sp>
    </p:spTree>
    <p:extLst>
      <p:ext uri="{BB962C8B-B14F-4D97-AF65-F5344CB8AC3E}">
        <p14:creationId xmlns:p14="http://schemas.microsoft.com/office/powerpoint/2010/main" val="63551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9758" y="1573124"/>
            <a:ext cx="9144000" cy="2432206"/>
          </a:xfrm>
        </p:spPr>
        <p:txBody>
          <a:bodyPr>
            <a:normAutofit fontScale="90000"/>
          </a:bodyPr>
          <a:lstStyle/>
          <a:p>
            <a:r>
              <a:rPr lang="es-AR" sz="3600" b="1" u="sng" dirty="0">
                <a:solidFill>
                  <a:srgbClr val="7030A0"/>
                </a:solidFill>
                <a:latin typeface="Algerian" panose="04020705040A02060702" pitchFamily="82" charset="0"/>
              </a:rPr>
              <a:t>Las propiedades del agua son las siguientes:</a:t>
            </a:r>
            <a:br>
              <a:rPr lang="es-AR" sz="3600" b="1" u="sng" dirty="0">
                <a:solidFill>
                  <a:srgbClr val="7030A0"/>
                </a:solidFill>
                <a:latin typeface="Algerian" panose="04020705040A02060702" pitchFamily="82" charset="0"/>
              </a:rPr>
            </a:br>
            <a:br>
              <a:rPr lang="es-AR" sz="3600" b="1" u="sng" dirty="0">
                <a:solidFill>
                  <a:srgbClr val="7030A0"/>
                </a:solidFill>
                <a:latin typeface="Algerian" panose="04020705040A02060702" pitchFamily="82" charset="0"/>
              </a:rPr>
            </a:br>
            <a:r>
              <a:rPr lang="es-AR" sz="2800" dirty="0">
                <a:latin typeface="Aharoni" panose="02010803020104030203" pitchFamily="2" charset="-79"/>
                <a:cs typeface="Aharoni" panose="02010803020104030203" pitchFamily="2" charset="-79"/>
              </a:rPr>
              <a:t>*Su capacidad para regular la temperatura ambiente.</a:t>
            </a:r>
            <a:br>
              <a:rPr lang="es-AR" sz="2800" dirty="0">
                <a:latin typeface="Aharoni" panose="02010803020104030203" pitchFamily="2" charset="-79"/>
                <a:cs typeface="Aharoni" panose="02010803020104030203" pitchFamily="2" charset="-79"/>
              </a:rPr>
            </a:br>
            <a:r>
              <a:rPr lang="es-AR" sz="2800" dirty="0">
                <a:latin typeface="Aharoni" panose="02010803020104030203" pitchFamily="2" charset="-79"/>
                <a:cs typeface="Aharoni" panose="02010803020104030203" pitchFamily="2" charset="-79"/>
              </a:rPr>
              <a:t>*Sus propiedades de capilaridad y tensión superficial.</a:t>
            </a:r>
            <a:br>
              <a:rPr lang="es-AR" sz="2800" dirty="0">
                <a:latin typeface="Aharoni" panose="02010803020104030203" pitchFamily="2" charset="-79"/>
                <a:cs typeface="Aharoni" panose="02010803020104030203" pitchFamily="2" charset="-79"/>
              </a:rPr>
            </a:br>
            <a:r>
              <a:rPr lang="es-AR" sz="2800" dirty="0">
                <a:latin typeface="Aharoni" panose="02010803020104030203" pitchFamily="2" charset="-79"/>
                <a:cs typeface="Aharoni" panose="02010803020104030203" pitchFamily="2" charset="-79"/>
              </a:rPr>
              <a:t>*Su relación activa con la química de protones y electrones.</a:t>
            </a:r>
            <a:br>
              <a:rPr lang="es-AR" sz="2800" dirty="0">
                <a:latin typeface="Aharoni" panose="02010803020104030203" pitchFamily="2" charset="-79"/>
                <a:cs typeface="Aharoni" panose="02010803020104030203" pitchFamily="2" charset="-79"/>
              </a:rPr>
            </a:br>
            <a:r>
              <a:rPr lang="es-AR" sz="2800" dirty="0">
                <a:latin typeface="Aharoni" panose="02010803020104030203" pitchFamily="2" charset="-79"/>
                <a:cs typeface="Aharoni" panose="02010803020104030203" pitchFamily="2" charset="-79"/>
              </a:rPr>
              <a:t>*Su marcada propiedad solvente.     </a:t>
            </a:r>
            <a:br>
              <a:rPr lang="es-AR" sz="2800" dirty="0">
                <a:latin typeface="Aharoni" panose="02010803020104030203" pitchFamily="2" charset="-79"/>
                <a:cs typeface="Aharoni" panose="02010803020104030203" pitchFamily="2" charset="-79"/>
              </a:rPr>
            </a:br>
            <a:endParaRPr lang="es-AR" sz="2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524358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96213"/>
            <a:ext cx="9144000" cy="2562897"/>
          </a:xfrm>
        </p:spPr>
        <p:txBody>
          <a:bodyPr>
            <a:normAutofit/>
          </a:bodyPr>
          <a:lstStyle/>
          <a:p>
            <a:r>
              <a:rPr lang="es-AR" sz="3200" b="1" u="sng" dirty="0">
                <a:solidFill>
                  <a:srgbClr val="7030A0"/>
                </a:solidFill>
                <a:latin typeface="Algerian" panose="04020705040A02060702" pitchFamily="82" charset="0"/>
              </a:rPr>
              <a:t>Los estados del agua son: </a:t>
            </a:r>
            <a:br>
              <a:rPr lang="es-AR" sz="3200" b="1" u="sng" dirty="0">
                <a:solidFill>
                  <a:srgbClr val="7030A0"/>
                </a:solidFill>
                <a:latin typeface="Algerian" panose="04020705040A02060702" pitchFamily="82" charset="0"/>
              </a:rPr>
            </a:br>
            <a:r>
              <a:rPr lang="es-AR" sz="3200" b="1" u="sng" dirty="0">
                <a:latin typeface="Aharoni" panose="02010803020104030203" pitchFamily="2" charset="-79"/>
                <a:cs typeface="Aharoni" panose="02010803020104030203" pitchFamily="2" charset="-79"/>
              </a:rPr>
              <a:t>. Solido</a:t>
            </a:r>
            <a:br>
              <a:rPr lang="es-AR" sz="3200" b="1" u="sng" dirty="0">
                <a:latin typeface="Aharoni" panose="02010803020104030203" pitchFamily="2" charset="-79"/>
                <a:cs typeface="Aharoni" panose="02010803020104030203" pitchFamily="2" charset="-79"/>
              </a:rPr>
            </a:br>
            <a:r>
              <a:rPr lang="es-AR" sz="3200" b="1" u="sng" dirty="0">
                <a:latin typeface="Aharoni" panose="02010803020104030203" pitchFamily="2" charset="-79"/>
                <a:cs typeface="Aharoni" panose="02010803020104030203" pitchFamily="2" charset="-79"/>
              </a:rPr>
              <a:t>.liquido</a:t>
            </a:r>
            <a:br>
              <a:rPr lang="es-AR" sz="3200" b="1" u="sng" dirty="0">
                <a:latin typeface="Aharoni" panose="02010803020104030203" pitchFamily="2" charset="-79"/>
                <a:cs typeface="Aharoni" panose="02010803020104030203" pitchFamily="2" charset="-79"/>
              </a:rPr>
            </a:br>
            <a:r>
              <a:rPr lang="es-AR" sz="3200" b="1" u="sng" dirty="0">
                <a:latin typeface="Aharoni" panose="02010803020104030203" pitchFamily="2" charset="-79"/>
                <a:cs typeface="Aharoni" panose="02010803020104030203" pitchFamily="2" charset="-79"/>
              </a:rPr>
              <a:t>.gaseoso</a:t>
            </a:r>
            <a:br>
              <a:rPr lang="es-AR" sz="3200" b="1" u="sng" dirty="0">
                <a:solidFill>
                  <a:srgbClr val="7030A0"/>
                </a:solidFill>
                <a:latin typeface="Algerian" panose="04020705040A02060702" pitchFamily="82" charset="0"/>
              </a:rPr>
            </a:br>
            <a:endParaRPr lang="es-AR" sz="3200" b="1" u="sng" dirty="0">
              <a:solidFill>
                <a:srgbClr val="7030A0"/>
              </a:solidFill>
              <a:latin typeface="Algerian" panose="04020705040A02060702" pitchFamily="82" charset="0"/>
            </a:endParaRPr>
          </a:p>
        </p:txBody>
      </p:sp>
      <p:sp>
        <p:nvSpPr>
          <p:cNvPr id="3" name="CuadroTexto 2">
            <a:extLst>
              <a:ext uri="{FF2B5EF4-FFF2-40B4-BE49-F238E27FC236}">
                <a16:creationId xmlns:a16="http://schemas.microsoft.com/office/drawing/2014/main" id="{D20ADE87-50D2-4301-AAD8-86CADD7FB257}"/>
              </a:ext>
            </a:extLst>
          </p:cNvPr>
          <p:cNvSpPr txBox="1"/>
          <p:nvPr/>
        </p:nvSpPr>
        <p:spPr>
          <a:xfrm>
            <a:off x="1197735" y="3155324"/>
            <a:ext cx="10135673" cy="2308324"/>
          </a:xfrm>
          <a:prstGeom prst="rect">
            <a:avLst/>
          </a:prstGeom>
          <a:noFill/>
        </p:spPr>
        <p:txBody>
          <a:bodyPr wrap="square" rtlCol="0">
            <a:spAutoFit/>
          </a:bodyPr>
          <a:lstStyle/>
          <a:p>
            <a:pPr marL="285750" indent="-285750">
              <a:buFont typeface="Wingdings" panose="05000000000000000000" pitchFamily="2" charset="2"/>
              <a:buChar char="§"/>
            </a:pPr>
            <a:r>
              <a:rPr lang="es-AR" u="sng" dirty="0">
                <a:latin typeface="Aharoni" panose="02010803020104030203" pitchFamily="2" charset="-79"/>
                <a:cs typeface="Aharoni" panose="02010803020104030203" pitchFamily="2" charset="-79"/>
              </a:rPr>
              <a:t>Solido</a:t>
            </a:r>
            <a:r>
              <a:rPr lang="es-AR" dirty="0">
                <a:latin typeface="Aharoni" panose="02010803020104030203" pitchFamily="2" charset="-79"/>
                <a:cs typeface="Aharoni" panose="02010803020104030203" pitchFamily="2" charset="-79"/>
              </a:rPr>
              <a:t>, </a:t>
            </a:r>
            <a:r>
              <a:rPr lang="es-ES" dirty="0">
                <a:latin typeface="Aharoni" panose="02010803020104030203" pitchFamily="2" charset="-79"/>
                <a:cs typeface="Aharoni" panose="02010803020104030203" pitchFamily="2" charset="-79"/>
              </a:rPr>
              <a:t>Cuando el agua está en estado sólido, sus átomos están muy juntos y tan apretados que lo convierten en un cuerpo firme, de forma regular y volumen definido</a:t>
            </a:r>
            <a:r>
              <a:rPr lang="es-AR" dirty="0">
                <a:latin typeface="Aharoni" panose="02010803020104030203" pitchFamily="2" charset="-79"/>
                <a:cs typeface="Aharoni" panose="02010803020104030203" pitchFamily="2" charset="-79"/>
              </a:rPr>
              <a:t>.</a:t>
            </a:r>
          </a:p>
          <a:p>
            <a:pPr marL="285750" indent="-285750">
              <a:buFont typeface="Wingdings" panose="05000000000000000000" pitchFamily="2" charset="2"/>
              <a:buChar char="§"/>
            </a:pPr>
            <a:r>
              <a:rPr lang="es-AR" u="sng" dirty="0">
                <a:latin typeface="Aharoni" panose="02010803020104030203" pitchFamily="2" charset="-79"/>
                <a:cs typeface="Aharoni" panose="02010803020104030203" pitchFamily="2" charset="-79"/>
              </a:rPr>
              <a:t>Liquido</a:t>
            </a:r>
            <a:r>
              <a:rPr lang="es-AR" dirty="0">
                <a:latin typeface="Aharoni" panose="02010803020104030203" pitchFamily="2" charset="-79"/>
                <a:cs typeface="Aharoni" panose="02010803020104030203" pitchFamily="2" charset="-79"/>
              </a:rPr>
              <a:t>, </a:t>
            </a:r>
            <a:r>
              <a:rPr lang="es-ES" dirty="0">
                <a:latin typeface="Aharoni" panose="02010803020104030203" pitchFamily="2" charset="-79"/>
                <a:cs typeface="Aharoni" panose="02010803020104030203" pitchFamily="2" charset="-79"/>
              </a:rPr>
              <a:t>Las partículas ya no están ordenadas. La ligazón entre las moléculas se rompe y el agua puede así tomar la forma del recipiente que la contiene. Las partículas están muy cerca unas de otras, y así el líquido es prácticamente incompresible.</a:t>
            </a:r>
          </a:p>
          <a:p>
            <a:pPr marL="285750" indent="-285750">
              <a:buFont typeface="Wingdings" panose="05000000000000000000" pitchFamily="2" charset="2"/>
              <a:buChar char="§"/>
            </a:pPr>
            <a:r>
              <a:rPr lang="es-ES" u="sng" dirty="0">
                <a:latin typeface="Aharoni" panose="02010803020104030203" pitchFamily="2" charset="-79"/>
                <a:cs typeface="Aharoni" panose="02010803020104030203" pitchFamily="2" charset="-79"/>
              </a:rPr>
              <a:t>Gaseoso</a:t>
            </a:r>
            <a:r>
              <a:rPr lang="es-ES" dirty="0">
                <a:latin typeface="Aharoni" panose="02010803020104030203" pitchFamily="2" charset="-79"/>
                <a:cs typeface="Aharoni" panose="02010803020104030203" pitchFamily="2" charset="-79"/>
              </a:rPr>
              <a:t>, las partículas que forman la materia están muy apartadas, tanto que la única manera de mantenerlas juntas es encerrándolas en un recipiente. Los gases ocupan todo el espacio disponible porque no hay cohesión entre sus átomos.</a:t>
            </a:r>
            <a:endParaRPr lang="es-AR"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37300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79549" y="309092"/>
            <a:ext cx="10088451" cy="3850783"/>
          </a:xfrm>
        </p:spPr>
        <p:txBody>
          <a:bodyPr>
            <a:normAutofit fontScale="90000"/>
          </a:bodyPr>
          <a:lstStyle/>
          <a:p>
            <a:br>
              <a:rPr lang="es-ES" sz="2800" dirty="0">
                <a:solidFill>
                  <a:srgbClr val="7030A0"/>
                </a:solidFill>
                <a:latin typeface="Algerian" panose="04020705040A02060702" pitchFamily="82" charset="0"/>
              </a:rPr>
            </a:br>
            <a:br>
              <a:rPr lang="es-ES" sz="2800" dirty="0">
                <a:solidFill>
                  <a:srgbClr val="7030A0"/>
                </a:solidFill>
                <a:latin typeface="Algerian" panose="04020705040A02060702" pitchFamily="82" charset="0"/>
              </a:rPr>
            </a:br>
            <a:br>
              <a:rPr lang="es-ES" sz="2800" dirty="0">
                <a:solidFill>
                  <a:srgbClr val="7030A0"/>
                </a:solidFill>
                <a:latin typeface="Algerian" panose="04020705040A02060702" pitchFamily="82" charset="0"/>
              </a:rPr>
            </a:br>
            <a:br>
              <a:rPr lang="es-ES" sz="2800" dirty="0">
                <a:solidFill>
                  <a:srgbClr val="7030A0"/>
                </a:solidFill>
                <a:latin typeface="Algerian" panose="04020705040A02060702" pitchFamily="82" charset="0"/>
              </a:rPr>
            </a:br>
            <a:br>
              <a:rPr lang="es-ES" sz="2800" dirty="0">
                <a:solidFill>
                  <a:srgbClr val="7030A0"/>
                </a:solidFill>
                <a:latin typeface="Algerian" panose="04020705040A02060702" pitchFamily="82" charset="0"/>
              </a:rPr>
            </a:br>
            <a:r>
              <a:rPr lang="es-ES" sz="2800" dirty="0">
                <a:solidFill>
                  <a:srgbClr val="7030A0"/>
                </a:solidFill>
                <a:latin typeface="Algerian" panose="04020705040A02060702" pitchFamily="82" charset="0"/>
              </a:rPr>
              <a:t>Los cambios de estado de la materia son </a:t>
            </a:r>
            <a:r>
              <a:rPr lang="es-ES" sz="2800" u="sng" dirty="0">
                <a:solidFill>
                  <a:srgbClr val="7030A0"/>
                </a:solidFill>
                <a:latin typeface="Algerian" panose="04020705040A02060702" pitchFamily="82" charset="0"/>
              </a:rPr>
              <a:t>6</a:t>
            </a:r>
            <a:br>
              <a:rPr lang="es-ES" sz="2800" dirty="0"/>
            </a:br>
            <a:r>
              <a:rPr lang="es-ES" sz="2800" dirty="0">
                <a:latin typeface="Aharoni" panose="02010803020104030203" pitchFamily="2" charset="-79"/>
                <a:cs typeface="Aharoni" panose="02010803020104030203" pitchFamily="2" charset="-79"/>
              </a:rPr>
              <a:t>Los cambios de estado se pueden producir por el calor o por el frio los</a:t>
            </a:r>
            <a:br>
              <a:rPr lang="es-ES" sz="2800" dirty="0">
                <a:latin typeface="Aharoni" panose="02010803020104030203" pitchFamily="2" charset="-79"/>
                <a:cs typeface="Aharoni" panose="02010803020104030203" pitchFamily="2" charset="-79"/>
              </a:rPr>
            </a:br>
            <a:r>
              <a:rPr lang="es-ES" sz="2800" dirty="0">
                <a:latin typeface="Aharoni" panose="02010803020104030203" pitchFamily="2" charset="-79"/>
                <a:cs typeface="Aharoni" panose="02010803020104030203" pitchFamily="2" charset="-79"/>
              </a:rPr>
              <a:t>que se producen por el calor están escritos en color “ROJO” y los que</a:t>
            </a:r>
            <a:br>
              <a:rPr lang="es-ES" sz="2800" dirty="0">
                <a:latin typeface="Aharoni" panose="02010803020104030203" pitchFamily="2" charset="-79"/>
                <a:cs typeface="Aharoni" panose="02010803020104030203" pitchFamily="2" charset="-79"/>
              </a:rPr>
            </a:br>
            <a:r>
              <a:rPr lang="es-ES" sz="2800" dirty="0">
                <a:latin typeface="Aharoni" panose="02010803020104030203" pitchFamily="2" charset="-79"/>
                <a:cs typeface="Aharoni" panose="02010803020104030203" pitchFamily="2" charset="-79"/>
              </a:rPr>
              <a:t>se producen por el frio en color “CELESTE”</a:t>
            </a:r>
            <a:br>
              <a:rPr lang="es-ES" sz="2800" dirty="0">
                <a:latin typeface="Aharoni" panose="02010803020104030203" pitchFamily="2" charset="-79"/>
                <a:cs typeface="Aharoni" panose="02010803020104030203" pitchFamily="2" charset="-79"/>
              </a:rPr>
            </a:br>
            <a:r>
              <a:rPr lang="es-ES" sz="2800" dirty="0">
                <a:latin typeface="Aharoni" panose="02010803020104030203" pitchFamily="2" charset="-79"/>
                <a:cs typeface="Aharoni" panose="02010803020104030203" pitchFamily="2" charset="-79"/>
              </a:rPr>
              <a:t>• </a:t>
            </a:r>
            <a:r>
              <a:rPr lang="es-ES" sz="2800" dirty="0">
                <a:solidFill>
                  <a:srgbClr val="FF0000"/>
                </a:solidFill>
                <a:latin typeface="Aharoni" panose="02010803020104030203" pitchFamily="2" charset="-79"/>
                <a:cs typeface="Aharoni" panose="02010803020104030203" pitchFamily="2" charset="-79"/>
              </a:rPr>
              <a:t>1- FUSIÓN</a:t>
            </a:r>
            <a:br>
              <a:rPr lang="es-ES" sz="2800" dirty="0">
                <a:solidFill>
                  <a:srgbClr val="FF0000"/>
                </a:solidFill>
                <a:latin typeface="Aharoni" panose="02010803020104030203" pitchFamily="2" charset="-79"/>
                <a:cs typeface="Aharoni" panose="02010803020104030203" pitchFamily="2" charset="-79"/>
              </a:rPr>
            </a:br>
            <a:r>
              <a:rPr lang="es-ES" sz="2800" dirty="0">
                <a:solidFill>
                  <a:srgbClr val="FF0000"/>
                </a:solidFill>
                <a:latin typeface="Aharoni" panose="02010803020104030203" pitchFamily="2" charset="-79"/>
                <a:cs typeface="Aharoni" panose="02010803020104030203" pitchFamily="2" charset="-79"/>
              </a:rPr>
              <a:t>• 2- VAPORIZACION</a:t>
            </a:r>
            <a:br>
              <a:rPr lang="es-ES" sz="2800" dirty="0">
                <a:solidFill>
                  <a:srgbClr val="FF0000"/>
                </a:solidFill>
                <a:latin typeface="Aharoni" panose="02010803020104030203" pitchFamily="2" charset="-79"/>
                <a:cs typeface="Aharoni" panose="02010803020104030203" pitchFamily="2" charset="-79"/>
              </a:rPr>
            </a:br>
            <a:r>
              <a:rPr lang="es-ES" sz="2800" dirty="0">
                <a:solidFill>
                  <a:srgbClr val="FF0000"/>
                </a:solidFill>
                <a:latin typeface="Aharoni" panose="02010803020104030203" pitchFamily="2" charset="-79"/>
                <a:cs typeface="Aharoni" panose="02010803020104030203" pitchFamily="2" charset="-79"/>
              </a:rPr>
              <a:t>• 3- VOLATILIZACION</a:t>
            </a:r>
            <a:br>
              <a:rPr lang="es-ES" sz="2800" dirty="0">
                <a:solidFill>
                  <a:srgbClr val="FF0000"/>
                </a:solidFill>
                <a:latin typeface="Aharoni" panose="02010803020104030203" pitchFamily="2" charset="-79"/>
                <a:cs typeface="Aharoni" panose="02010803020104030203" pitchFamily="2" charset="-79"/>
              </a:rPr>
            </a:br>
            <a:r>
              <a:rPr lang="es-ES" sz="2800" dirty="0">
                <a:latin typeface="Aharoni" panose="02010803020104030203" pitchFamily="2" charset="-79"/>
                <a:cs typeface="Aharoni" panose="02010803020104030203" pitchFamily="2" charset="-79"/>
              </a:rPr>
              <a:t>• </a:t>
            </a:r>
            <a:r>
              <a:rPr lang="es-ES" sz="2800" dirty="0">
                <a:solidFill>
                  <a:srgbClr val="0070C0"/>
                </a:solidFill>
                <a:latin typeface="Aharoni" panose="02010803020104030203" pitchFamily="2" charset="-79"/>
                <a:cs typeface="Aharoni" panose="02010803020104030203" pitchFamily="2" charset="-79"/>
              </a:rPr>
              <a:t>4- SOLIDIFICACION</a:t>
            </a:r>
            <a:br>
              <a:rPr lang="es-ES" sz="2800" dirty="0">
                <a:solidFill>
                  <a:srgbClr val="0070C0"/>
                </a:solidFill>
                <a:latin typeface="Aharoni" panose="02010803020104030203" pitchFamily="2" charset="-79"/>
                <a:cs typeface="Aharoni" panose="02010803020104030203" pitchFamily="2" charset="-79"/>
              </a:rPr>
            </a:br>
            <a:r>
              <a:rPr lang="es-ES" sz="2800" dirty="0">
                <a:solidFill>
                  <a:srgbClr val="0070C0"/>
                </a:solidFill>
                <a:latin typeface="Aharoni" panose="02010803020104030203" pitchFamily="2" charset="-79"/>
                <a:cs typeface="Aharoni" panose="02010803020104030203" pitchFamily="2" charset="-79"/>
              </a:rPr>
              <a:t>• 5- CONDENSACION/LICUACION</a:t>
            </a:r>
            <a:br>
              <a:rPr lang="es-ES" sz="2800" dirty="0">
                <a:solidFill>
                  <a:srgbClr val="0070C0"/>
                </a:solidFill>
                <a:latin typeface="Aharoni" panose="02010803020104030203" pitchFamily="2" charset="-79"/>
                <a:cs typeface="Aharoni" panose="02010803020104030203" pitchFamily="2" charset="-79"/>
              </a:rPr>
            </a:br>
            <a:r>
              <a:rPr lang="es-ES" sz="2800" dirty="0">
                <a:solidFill>
                  <a:srgbClr val="0070C0"/>
                </a:solidFill>
                <a:latin typeface="Aharoni" panose="02010803020104030203" pitchFamily="2" charset="-79"/>
                <a:cs typeface="Aharoni" panose="02010803020104030203" pitchFamily="2" charset="-79"/>
              </a:rPr>
              <a:t>• 6- SUBLIMACION</a:t>
            </a:r>
            <a:endParaRPr lang="es-AR" sz="2800" dirty="0">
              <a:solidFill>
                <a:srgbClr val="0070C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27398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6D0455D7-C1C7-4216-9C58-81E8799E2C0C}"/>
              </a:ext>
            </a:extLst>
          </p:cNvPr>
          <p:cNvSpPr/>
          <p:nvPr/>
        </p:nvSpPr>
        <p:spPr>
          <a:xfrm>
            <a:off x="901521" y="751344"/>
            <a:ext cx="10805375" cy="5909310"/>
          </a:xfrm>
          <a:prstGeom prst="rect">
            <a:avLst/>
          </a:prstGeom>
        </p:spPr>
        <p:txBody>
          <a:bodyPr wrap="square">
            <a:spAutoFit/>
          </a:bodyPr>
          <a:lstStyle/>
          <a:p>
            <a:r>
              <a:rPr lang="es-ES" u="sng" dirty="0">
                <a:latin typeface="Aharoni" panose="02010803020104030203" pitchFamily="2" charset="-79"/>
                <a:cs typeface="Aharoni" panose="02010803020104030203" pitchFamily="2" charset="-79"/>
              </a:rPr>
              <a:t>• 1-FUSIÓN: </a:t>
            </a:r>
            <a:r>
              <a:rPr lang="es-ES" dirty="0">
                <a:latin typeface="Aharoni" panose="02010803020104030203" pitchFamily="2" charset="-79"/>
                <a:cs typeface="Aharoni" panose="02010803020104030203" pitchFamily="2" charset="-79"/>
              </a:rPr>
              <a:t>fusión, es un proceso físico que resulta en la transición de fase de una sustancia de</a:t>
            </a:r>
          </a:p>
          <a:p>
            <a:r>
              <a:rPr lang="es-ES" dirty="0">
                <a:latin typeface="Aharoni" panose="02010803020104030203" pitchFamily="2" charset="-79"/>
                <a:cs typeface="Aharoni" panose="02010803020104030203" pitchFamily="2" charset="-79"/>
              </a:rPr>
              <a:t>un sólido a un líquido. Esto ocurre cuando aumenta la energía interna de los sólidos, típicamente</a:t>
            </a:r>
          </a:p>
          <a:p>
            <a:r>
              <a:rPr lang="es-ES" dirty="0">
                <a:latin typeface="Aharoni" panose="02010803020104030203" pitchFamily="2" charset="-79"/>
                <a:cs typeface="Aharoni" panose="02010803020104030203" pitchFamily="2" charset="-79"/>
              </a:rPr>
              <a:t>por la aplicación de calor o presión, el cual aumenta la temperatura de la sustancia al punto</a:t>
            </a:r>
          </a:p>
          <a:p>
            <a:r>
              <a:rPr lang="es-ES" dirty="0">
                <a:latin typeface="Aharoni" panose="02010803020104030203" pitchFamily="2" charset="-79"/>
                <a:cs typeface="Aharoni" panose="02010803020104030203" pitchFamily="2" charset="-79"/>
              </a:rPr>
              <a:t>de fusión.</a:t>
            </a:r>
          </a:p>
          <a:p>
            <a:r>
              <a:rPr lang="es-ES" dirty="0">
                <a:latin typeface="Aharoni" panose="02010803020104030203" pitchFamily="2" charset="-79"/>
                <a:cs typeface="Aharoni" panose="02010803020104030203" pitchFamily="2" charset="-79"/>
              </a:rPr>
              <a:t>• </a:t>
            </a:r>
            <a:r>
              <a:rPr lang="es-ES" u="sng" dirty="0">
                <a:latin typeface="Aharoni" panose="02010803020104030203" pitchFamily="2" charset="-79"/>
                <a:cs typeface="Aharoni" panose="02010803020104030203" pitchFamily="2" charset="-79"/>
              </a:rPr>
              <a:t>2-VAPORIZACION</a:t>
            </a:r>
            <a:r>
              <a:rPr lang="es-ES" dirty="0">
                <a:latin typeface="Aharoni" panose="02010803020104030203" pitchFamily="2" charset="-79"/>
                <a:cs typeface="Aharoni" panose="02010803020104030203" pitchFamily="2" charset="-79"/>
              </a:rPr>
              <a:t>: En el ámbito de la química, describe el cambio de una sustancia del estado</a:t>
            </a:r>
          </a:p>
          <a:p>
            <a:r>
              <a:rPr lang="es-ES" dirty="0">
                <a:latin typeface="Aharoni" panose="02010803020104030203" pitchFamily="2" charset="-79"/>
                <a:cs typeface="Aharoni" panose="02010803020104030203" pitchFamily="2" charset="-79"/>
              </a:rPr>
              <a:t>sólido o líquido al estado gaseoso (gas, vapor o vaho). Por lo general ocurre cuando la sustancia se</a:t>
            </a:r>
          </a:p>
          <a:p>
            <a:r>
              <a:rPr lang="es-ES" dirty="0">
                <a:latin typeface="Aharoni" panose="02010803020104030203" pitchFamily="2" charset="-79"/>
                <a:cs typeface="Aharoni" panose="02010803020104030203" pitchFamily="2" charset="-79"/>
              </a:rPr>
              <a:t>calienta por encima de la temperatura ambiental normal, pero no llega a quemarla.</a:t>
            </a:r>
          </a:p>
          <a:p>
            <a:r>
              <a:rPr lang="es-ES" dirty="0">
                <a:latin typeface="Aharoni" panose="02010803020104030203" pitchFamily="2" charset="-79"/>
                <a:cs typeface="Aharoni" panose="02010803020104030203" pitchFamily="2" charset="-79"/>
              </a:rPr>
              <a:t>• 3- </a:t>
            </a:r>
            <a:r>
              <a:rPr lang="es-ES" u="sng" dirty="0">
                <a:latin typeface="Aharoni" panose="02010803020104030203" pitchFamily="2" charset="-79"/>
                <a:cs typeface="Aharoni" panose="02010803020104030203" pitchFamily="2" charset="-79"/>
              </a:rPr>
              <a:t>VOLATILIZACION</a:t>
            </a:r>
            <a:r>
              <a:rPr lang="es-ES" dirty="0">
                <a:latin typeface="Aharoni" panose="02010803020104030203" pitchFamily="2" charset="-79"/>
                <a:cs typeface="Aharoni" panose="02010803020104030203" pitchFamily="2" charset="-79"/>
              </a:rPr>
              <a:t>: Este es el proceso mediante el cual el agua pasa directamente del estado</a:t>
            </a:r>
          </a:p>
          <a:p>
            <a:r>
              <a:rPr lang="es-ES" dirty="0">
                <a:latin typeface="Aharoni" panose="02010803020104030203" pitchFamily="2" charset="-79"/>
                <a:cs typeface="Aharoni" panose="02010803020104030203" pitchFamily="2" charset="-79"/>
              </a:rPr>
              <a:t>sólido al gaseoso. Se da en las zonas frías de nuestro planeta. Es como la evaporación pero ocurre</a:t>
            </a:r>
          </a:p>
          <a:p>
            <a:r>
              <a:rPr lang="es-ES" dirty="0">
                <a:latin typeface="Aharoni" panose="02010803020104030203" pitchFamily="2" charset="-79"/>
                <a:cs typeface="Aharoni" panose="02010803020104030203" pitchFamily="2" charset="-79"/>
              </a:rPr>
              <a:t>en la capa más superficial del hielo (sin pasar por el estado líquido).</a:t>
            </a:r>
          </a:p>
          <a:p>
            <a:pPr marL="285750" indent="-285750">
              <a:buFont typeface="Wingdings" panose="05000000000000000000" pitchFamily="2" charset="2"/>
              <a:buChar char="§"/>
            </a:pPr>
            <a:r>
              <a:rPr lang="es-ES" dirty="0">
                <a:latin typeface="Aharoni" panose="02010803020104030203" pitchFamily="2" charset="-79"/>
                <a:cs typeface="Aharoni" panose="02010803020104030203" pitchFamily="2" charset="-79"/>
              </a:rPr>
              <a:t>4- </a:t>
            </a:r>
            <a:r>
              <a:rPr lang="es-ES" u="sng" dirty="0">
                <a:latin typeface="Aharoni" panose="02010803020104030203" pitchFamily="2" charset="-79"/>
                <a:cs typeface="Aharoni" panose="02010803020104030203" pitchFamily="2" charset="-79"/>
              </a:rPr>
              <a:t>SOLIDIFICACION</a:t>
            </a:r>
            <a:r>
              <a:rPr lang="es-ES" dirty="0">
                <a:latin typeface="Aharoni" panose="02010803020104030203" pitchFamily="2" charset="-79"/>
                <a:cs typeface="Aharoni" panose="02010803020104030203" pitchFamily="2" charset="-79"/>
              </a:rPr>
              <a:t>: es un proceso similar en el que un líquido (agua) se</a:t>
            </a:r>
          </a:p>
          <a:p>
            <a:r>
              <a:rPr lang="es-ES" dirty="0">
                <a:latin typeface="Aharoni" panose="02010803020104030203" pitchFamily="2" charset="-79"/>
                <a:cs typeface="Aharoni" panose="02010803020104030203" pitchFamily="2" charset="-79"/>
              </a:rPr>
              <a:t>convierte en un sólido (hielo), no al disminuir su temperatura, sino al aumentar la</a:t>
            </a:r>
          </a:p>
          <a:p>
            <a:r>
              <a:rPr lang="es-ES" dirty="0">
                <a:latin typeface="Aharoni" panose="02010803020104030203" pitchFamily="2" charset="-79"/>
                <a:cs typeface="Aharoni" panose="02010803020104030203" pitchFamily="2" charset="-79"/>
              </a:rPr>
              <a:t>presión a la que se encuentra sometido.</a:t>
            </a:r>
          </a:p>
          <a:p>
            <a:r>
              <a:rPr lang="es-ES" dirty="0">
                <a:latin typeface="Aharoni" panose="02010803020104030203" pitchFamily="2" charset="-79"/>
                <a:cs typeface="Aharoni" panose="02010803020104030203" pitchFamily="2" charset="-79"/>
              </a:rPr>
              <a:t>• 5- </a:t>
            </a:r>
            <a:r>
              <a:rPr lang="es-ES" u="sng" dirty="0">
                <a:latin typeface="Aharoni" panose="02010803020104030203" pitchFamily="2" charset="-79"/>
                <a:cs typeface="Aharoni" panose="02010803020104030203" pitchFamily="2" charset="-79"/>
              </a:rPr>
              <a:t>CONDENSACION</a:t>
            </a:r>
            <a:r>
              <a:rPr lang="es-ES" dirty="0">
                <a:latin typeface="Aharoni" panose="02010803020104030203" pitchFamily="2" charset="-79"/>
                <a:cs typeface="Aharoni" panose="02010803020104030203" pitchFamily="2" charset="-79"/>
              </a:rPr>
              <a:t>/</a:t>
            </a:r>
            <a:r>
              <a:rPr lang="es-ES" u="sng" dirty="0">
                <a:latin typeface="Aharoni" panose="02010803020104030203" pitchFamily="2" charset="-79"/>
                <a:cs typeface="Aharoni" panose="02010803020104030203" pitchFamily="2" charset="-79"/>
              </a:rPr>
              <a:t>LICUACION</a:t>
            </a:r>
            <a:r>
              <a:rPr lang="es-ES" dirty="0">
                <a:latin typeface="Aharoni" panose="02010803020104030203" pitchFamily="2" charset="-79"/>
                <a:cs typeface="Aharoni" panose="02010803020104030203" pitchFamily="2" charset="-79"/>
              </a:rPr>
              <a:t>: es un proceso similar en el que un líquido</a:t>
            </a:r>
          </a:p>
          <a:p>
            <a:r>
              <a:rPr lang="es-ES" dirty="0">
                <a:latin typeface="Aharoni" panose="02010803020104030203" pitchFamily="2" charset="-79"/>
                <a:cs typeface="Aharoni" panose="02010803020104030203" pitchFamily="2" charset="-79"/>
              </a:rPr>
              <a:t>(agua) se convierte en un sólido (hielo), no al disminuir su temperatura, sino al</a:t>
            </a:r>
          </a:p>
          <a:p>
            <a:r>
              <a:rPr lang="es-ES" dirty="0">
                <a:latin typeface="Aharoni" panose="02010803020104030203" pitchFamily="2" charset="-79"/>
                <a:cs typeface="Aharoni" panose="02010803020104030203" pitchFamily="2" charset="-79"/>
              </a:rPr>
              <a:t>aumentar la presión a la que se encuentra sometido.</a:t>
            </a:r>
          </a:p>
          <a:p>
            <a:r>
              <a:rPr lang="es-ES" dirty="0">
                <a:latin typeface="Aharoni" panose="02010803020104030203" pitchFamily="2" charset="-79"/>
                <a:cs typeface="Aharoni" panose="02010803020104030203" pitchFamily="2" charset="-79"/>
              </a:rPr>
              <a:t>• 6- </a:t>
            </a:r>
            <a:r>
              <a:rPr lang="es-ES" u="sng" dirty="0">
                <a:latin typeface="Aharoni" panose="02010803020104030203" pitchFamily="2" charset="-79"/>
                <a:cs typeface="Aharoni" panose="02010803020104030203" pitchFamily="2" charset="-79"/>
              </a:rPr>
              <a:t>SUBLIMACION</a:t>
            </a:r>
            <a:r>
              <a:rPr lang="es-ES" dirty="0">
                <a:latin typeface="Aharoni" panose="02010803020104030203" pitchFamily="2" charset="-79"/>
                <a:cs typeface="Aharoni" panose="02010803020104030203" pitchFamily="2" charset="-79"/>
              </a:rPr>
              <a:t>: El agua pasa al estado de vapor, no solo por la evaporación</a:t>
            </a:r>
          </a:p>
          <a:p>
            <a:r>
              <a:rPr lang="es-ES" dirty="0">
                <a:latin typeface="Aharoni" panose="02010803020104030203" pitchFamily="2" charset="-79"/>
                <a:cs typeface="Aharoni" panose="02010803020104030203" pitchFamily="2" charset="-79"/>
              </a:rPr>
              <a:t>directa y la transpiración de las plantas y animales, sino por sublimación (paso</a:t>
            </a:r>
          </a:p>
          <a:p>
            <a:r>
              <a:rPr lang="es-ES" dirty="0">
                <a:latin typeface="Aharoni" panose="02010803020104030203" pitchFamily="2" charset="-79"/>
                <a:cs typeface="Aharoni" panose="02010803020104030203" pitchFamily="2" charset="-79"/>
              </a:rPr>
              <a:t>directo del agua sólida a vapor de agua).</a:t>
            </a:r>
            <a:endParaRPr lang="es-AR"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71269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5125791" y="457200"/>
            <a:ext cx="6735651" cy="5608749"/>
          </a:xfrm>
          <a:prstGeom prst="rect">
            <a:avLst/>
          </a:prstGeom>
        </p:spPr>
      </p:pic>
      <p:sp>
        <p:nvSpPr>
          <p:cNvPr id="4" name="Marcador de texto 3"/>
          <p:cNvSpPr>
            <a:spLocks noGrp="1"/>
          </p:cNvSpPr>
          <p:nvPr>
            <p:ph type="body" sz="half" idx="2"/>
          </p:nvPr>
        </p:nvSpPr>
        <p:spPr>
          <a:xfrm>
            <a:off x="839788" y="457201"/>
            <a:ext cx="3932237" cy="5608748"/>
          </a:xfrm>
        </p:spPr>
        <p:txBody>
          <a:bodyPr>
            <a:normAutofit lnSpcReduction="10000"/>
          </a:bodyPr>
          <a:lstStyle/>
          <a:p>
            <a:r>
              <a:rPr lang="es-AR" sz="2400" b="1" u="sng" dirty="0">
                <a:solidFill>
                  <a:srgbClr val="7030A0"/>
                </a:solidFill>
                <a:latin typeface="Algerian" panose="04020705040A02060702" pitchFamily="82" charset="0"/>
              </a:rPr>
              <a:t>4 EJEMPLOS:</a:t>
            </a:r>
          </a:p>
          <a:p>
            <a:endParaRPr lang="es-AR" sz="2400" b="1" dirty="0">
              <a:solidFill>
                <a:srgbClr val="FF0000"/>
              </a:solidFill>
            </a:endParaRPr>
          </a:p>
          <a:p>
            <a:r>
              <a:rPr lang="es-AR" sz="2400" b="1" dirty="0">
                <a:solidFill>
                  <a:schemeClr val="tx1">
                    <a:lumMod val="95000"/>
                    <a:lumOff val="5000"/>
                  </a:schemeClr>
                </a:solidFill>
                <a:latin typeface="Aharoni" panose="02010803020104030203" pitchFamily="2" charset="-79"/>
                <a:cs typeface="Aharoni" panose="02010803020104030203" pitchFamily="2" charset="-79"/>
              </a:rPr>
              <a:t>*Revisa con frecuencia las llaves y tuberías para detectar fugas. </a:t>
            </a:r>
          </a:p>
          <a:p>
            <a:r>
              <a:rPr lang="es-AR" sz="2400" b="1" dirty="0">
                <a:solidFill>
                  <a:schemeClr val="tx1">
                    <a:lumMod val="95000"/>
                    <a:lumOff val="5000"/>
                  </a:schemeClr>
                </a:solidFill>
                <a:latin typeface="Aharoni" panose="02010803020104030203" pitchFamily="2" charset="-79"/>
                <a:cs typeface="Aharoni" panose="02010803020104030203" pitchFamily="2" charset="-79"/>
              </a:rPr>
              <a:t>*Enjabona primero todos los trastes con la llave cerrada y después enjuágalos rápidamente.</a:t>
            </a:r>
          </a:p>
          <a:p>
            <a:r>
              <a:rPr lang="es-AR" sz="2400" b="1" dirty="0">
                <a:solidFill>
                  <a:schemeClr val="tx1">
                    <a:lumMod val="95000"/>
                    <a:lumOff val="5000"/>
                  </a:schemeClr>
                </a:solidFill>
                <a:latin typeface="Aharoni" panose="02010803020104030203" pitchFamily="2" charset="-79"/>
                <a:cs typeface="Aharoni" panose="02010803020104030203" pitchFamily="2" charset="-79"/>
              </a:rPr>
              <a:t>*Recolecta el agua de la regadera cuando te bañas. </a:t>
            </a:r>
          </a:p>
          <a:p>
            <a:r>
              <a:rPr lang="es-AR" sz="2400" b="1" dirty="0">
                <a:solidFill>
                  <a:schemeClr val="tx1">
                    <a:lumMod val="95000"/>
                    <a:lumOff val="5000"/>
                  </a:schemeClr>
                </a:solidFill>
                <a:latin typeface="Aharoni" panose="02010803020104030203" pitchFamily="2" charset="-79"/>
                <a:cs typeface="Aharoni" panose="02010803020104030203" pitchFamily="2" charset="-79"/>
              </a:rPr>
              <a:t>*Toma baños cortos de no más de 5 minutos y cierra la llave mientras te enjabonas.</a:t>
            </a:r>
          </a:p>
          <a:p>
            <a:endParaRPr lang="es-AR" sz="2400" b="1" dirty="0">
              <a:solidFill>
                <a:srgbClr val="FF0000"/>
              </a:solidFill>
            </a:endParaRPr>
          </a:p>
        </p:txBody>
      </p:sp>
    </p:spTree>
    <p:extLst>
      <p:ext uri="{BB962C8B-B14F-4D97-AF65-F5344CB8AC3E}">
        <p14:creationId xmlns:p14="http://schemas.microsoft.com/office/powerpoint/2010/main" val="409242083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469</Words>
  <Application>Microsoft Office PowerPoint</Application>
  <PresentationFormat>Panorámica</PresentationFormat>
  <Paragraphs>33</Paragraphs>
  <Slides>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Aharoni</vt:lpstr>
      <vt:lpstr>Algerian</vt:lpstr>
      <vt:lpstr>Arial</vt:lpstr>
      <vt:lpstr>Bahnschrift SemiBold SemiConden</vt:lpstr>
      <vt:lpstr>Calibri</vt:lpstr>
      <vt:lpstr>Calibri Light</vt:lpstr>
      <vt:lpstr>Wingdings</vt:lpstr>
      <vt:lpstr>Tema de Office</vt:lpstr>
      <vt:lpstr>Actividad integradora química.   Tema: los estados y los cambios de estados del agua.   Constanza Ortis   3 B       </vt:lpstr>
      <vt:lpstr>¿Que es el agua?   El agua es el elemento mas importante para el vida. Es de una importancia vital para el ser humano, así como para el resto de animales y seres vivos que nos acompañan en el planeta tierra. Resulta curioso que el 70 por ciento de la tierra sea agua y que el 70 por ciento de nuestro cuerpo también sea agua. </vt:lpstr>
      <vt:lpstr>Las propiedades del agua son las siguientes:  *Su capacidad para regular la temperatura ambiente. *Sus propiedades de capilaridad y tensión superficial. *Su relación activa con la química de protones y electrones. *Su marcada propiedad solvente.      </vt:lpstr>
      <vt:lpstr>Los estados del agua son:  . Solido .liquido .gaseoso </vt:lpstr>
      <vt:lpstr>     Los cambios de estado de la materia son 6 Los cambios de estado se pueden producir por el calor o por el frio los que se producen por el calor están escritos en color “ROJO” y los que se producen por el frio en color “CELESTE” • 1- FUSIÓN • 2- VAPORIZACION • 3- VOLATILIZACION • 4- SOLIDIFICACION • 5- CONDENSACION/LICUACION • 6- SUBLIMACION</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Jairo</dc:creator>
  <cp:lastModifiedBy>josefina ortis</cp:lastModifiedBy>
  <cp:revision>8</cp:revision>
  <dcterms:created xsi:type="dcterms:W3CDTF">2022-05-17T16:43:26Z</dcterms:created>
  <dcterms:modified xsi:type="dcterms:W3CDTF">2022-05-19T01:25:36Z</dcterms:modified>
</cp:coreProperties>
</file>