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DE8A-3CDD-4D25-BB92-52E2A56571E3}" type="datetimeFigureOut">
              <a:rPr lang="es-AR" smtClean="0"/>
              <a:t>18/5/2022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ACEFD-0170-4B7B-A82A-39F00A4EBA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63542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DE8A-3CDD-4D25-BB92-52E2A56571E3}" type="datetimeFigureOut">
              <a:rPr lang="es-AR" smtClean="0"/>
              <a:t>18/5/2022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ACEFD-0170-4B7B-A82A-39F00A4EBA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82269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DE8A-3CDD-4D25-BB92-52E2A56571E3}" type="datetimeFigureOut">
              <a:rPr lang="es-AR" smtClean="0"/>
              <a:t>18/5/2022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ACEFD-0170-4B7B-A82A-39F00A4EBA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40609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DE8A-3CDD-4D25-BB92-52E2A56571E3}" type="datetimeFigureOut">
              <a:rPr lang="es-AR" smtClean="0"/>
              <a:t>18/5/2022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ACEFD-0170-4B7B-A82A-39F00A4EBA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27336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DE8A-3CDD-4D25-BB92-52E2A56571E3}" type="datetimeFigureOut">
              <a:rPr lang="es-AR" smtClean="0"/>
              <a:t>18/5/2022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ACEFD-0170-4B7B-A82A-39F00A4EBA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22429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DE8A-3CDD-4D25-BB92-52E2A56571E3}" type="datetimeFigureOut">
              <a:rPr lang="es-AR" smtClean="0"/>
              <a:t>18/5/2022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ACEFD-0170-4B7B-A82A-39F00A4EBA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7951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DE8A-3CDD-4D25-BB92-52E2A56571E3}" type="datetimeFigureOut">
              <a:rPr lang="es-AR" smtClean="0"/>
              <a:t>18/5/2022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ACEFD-0170-4B7B-A82A-39F00A4EBA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80150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DE8A-3CDD-4D25-BB92-52E2A56571E3}" type="datetimeFigureOut">
              <a:rPr lang="es-AR" smtClean="0"/>
              <a:t>18/5/2022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ACEFD-0170-4B7B-A82A-39F00A4EBA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84314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DE8A-3CDD-4D25-BB92-52E2A56571E3}" type="datetimeFigureOut">
              <a:rPr lang="es-AR" smtClean="0"/>
              <a:t>18/5/2022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ACEFD-0170-4B7B-A82A-39F00A4EBA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5021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DE8A-3CDD-4D25-BB92-52E2A56571E3}" type="datetimeFigureOut">
              <a:rPr lang="es-AR" smtClean="0"/>
              <a:t>18/5/2022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ACEFD-0170-4B7B-A82A-39F00A4EBA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71044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DE8A-3CDD-4D25-BB92-52E2A56571E3}" type="datetimeFigureOut">
              <a:rPr lang="es-AR" smtClean="0"/>
              <a:t>18/5/2022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ACEFD-0170-4B7B-A82A-39F00A4EBA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64853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0DE8A-3CDD-4D25-BB92-52E2A56571E3}" type="datetimeFigureOut">
              <a:rPr lang="es-AR" smtClean="0"/>
              <a:t>18/5/2022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ACEFD-0170-4B7B-A82A-39F00A4EBA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1443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5152" y="949370"/>
            <a:ext cx="90833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Estado Solido: </a:t>
            </a:r>
            <a:r>
              <a:rPr lang="es-AR" dirty="0">
                <a:solidFill>
                  <a:schemeClr val="bg2">
                    <a:lumMod val="25000"/>
                  </a:schemeClr>
                </a:solidFill>
              </a:rPr>
              <a:t>Los sólidos se caracterizan, a diferencia de los </a:t>
            </a:r>
            <a:r>
              <a:rPr lang="es-AR" dirty="0" err="1">
                <a:solidFill>
                  <a:schemeClr val="bg2">
                    <a:lumMod val="25000"/>
                  </a:schemeClr>
                </a:solidFill>
              </a:rPr>
              <a:t>liquidos</a:t>
            </a:r>
            <a:r>
              <a:rPr lang="es-AR" dirty="0">
                <a:solidFill>
                  <a:schemeClr val="bg2">
                    <a:lumMod val="25000"/>
                  </a:schemeClr>
                </a:solidFill>
              </a:rPr>
              <a:t> y de los gases, </a:t>
            </a:r>
            <a:r>
              <a:rPr lang="es-AR" dirty="0" smtClean="0">
                <a:solidFill>
                  <a:schemeClr val="bg2">
                    <a:lumMod val="25000"/>
                  </a:schemeClr>
                </a:solidFill>
              </a:rPr>
              <a:t>por </a:t>
            </a:r>
            <a:r>
              <a:rPr lang="es-AR" dirty="0">
                <a:solidFill>
                  <a:schemeClr val="bg2">
                    <a:lumMod val="25000"/>
                  </a:schemeClr>
                </a:solidFill>
              </a:rPr>
              <a:t>tener una forma y un volumen propios. Por ejemplo, si se vierte el agua liquida contenida en un vaso en una </a:t>
            </a:r>
            <a:r>
              <a:rPr lang="es-AR" dirty="0" err="1">
                <a:solidFill>
                  <a:schemeClr val="bg2">
                    <a:lumMod val="25000"/>
                  </a:schemeClr>
                </a:solidFill>
              </a:rPr>
              <a:t>cubetera</a:t>
            </a:r>
            <a:r>
              <a:rPr lang="es-AR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s-AR" dirty="0" err="1">
                <a:solidFill>
                  <a:schemeClr val="bg2">
                    <a:lumMod val="25000"/>
                  </a:schemeClr>
                </a:solidFill>
              </a:rPr>
              <a:t>conservarà</a:t>
            </a:r>
            <a:r>
              <a:rPr lang="es-AR" dirty="0">
                <a:solidFill>
                  <a:schemeClr val="bg2">
                    <a:lumMod val="25000"/>
                  </a:schemeClr>
                </a:solidFill>
              </a:rPr>
              <a:t> el mismo volumen, pero adoptará, en cambio, la forma de la </a:t>
            </a:r>
            <a:r>
              <a:rPr lang="es-AR" dirty="0" err="1">
                <a:solidFill>
                  <a:schemeClr val="bg2">
                    <a:lumMod val="25000"/>
                  </a:schemeClr>
                </a:solidFill>
              </a:rPr>
              <a:t>cubetera</a:t>
            </a:r>
            <a:r>
              <a:rPr lang="es-AR" dirty="0">
                <a:solidFill>
                  <a:schemeClr val="bg2">
                    <a:lumMod val="25000"/>
                  </a:schemeClr>
                </a:solidFill>
              </a:rPr>
              <a:t>. Si, en cambio, se retira </a:t>
            </a:r>
            <a:r>
              <a:rPr lang="es-AR" dirty="0" err="1">
                <a:solidFill>
                  <a:schemeClr val="bg2">
                    <a:lumMod val="25000"/>
                  </a:schemeClr>
                </a:solidFill>
              </a:rPr>
              <a:t>us</a:t>
            </a:r>
            <a:r>
              <a:rPr lang="es-AR" dirty="0">
                <a:solidFill>
                  <a:schemeClr val="bg2">
                    <a:lumMod val="25000"/>
                  </a:schemeClr>
                </a:solidFill>
              </a:rPr>
              <a:t> cubito de hielo de una </a:t>
            </a:r>
            <a:r>
              <a:rPr lang="es-AR" dirty="0" err="1">
                <a:solidFill>
                  <a:schemeClr val="bg2">
                    <a:lumMod val="25000"/>
                  </a:schemeClr>
                </a:solidFill>
              </a:rPr>
              <a:t>cubetera</a:t>
            </a:r>
            <a:r>
              <a:rPr lang="es-AR" dirty="0">
                <a:solidFill>
                  <a:schemeClr val="bg2">
                    <a:lumMod val="25000"/>
                  </a:schemeClr>
                </a:solidFill>
              </a:rPr>
              <a:t> y se lo coloca en un vaso, el cubita conservará tanto la forma como el volumen (obviamente, hasta que comience a descongelarse y se vuelva liquido) Por lo tanto, pese a estar ambos compuestos por agua, el cubito de hielo es un sólido, mientras que </a:t>
            </a:r>
            <a:r>
              <a:rPr lang="es-AR" dirty="0" smtClean="0">
                <a:solidFill>
                  <a:schemeClr val="bg2">
                    <a:lumMod val="25000"/>
                  </a:schemeClr>
                </a:solidFill>
              </a:rPr>
              <a:t>el </a:t>
            </a:r>
            <a:r>
              <a:rPr lang="es-AR" dirty="0" err="1">
                <a:solidFill>
                  <a:schemeClr val="bg2">
                    <a:lumMod val="25000"/>
                  </a:schemeClr>
                </a:solidFill>
              </a:rPr>
              <a:t>aqua</a:t>
            </a:r>
            <a:r>
              <a:rPr lang="es-AR" dirty="0">
                <a:solidFill>
                  <a:schemeClr val="bg2">
                    <a:lumMod val="25000"/>
                  </a:schemeClr>
                </a:solidFill>
              </a:rPr>
              <a:t> liquida no lo es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5152" y="116632"/>
            <a:ext cx="9118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Estados de la materia</a:t>
            </a:r>
            <a:endParaRPr lang="es-AR" dirty="0"/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980695"/>
            <a:ext cx="5688632" cy="373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037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9993" y="1856"/>
            <a:ext cx="8229600" cy="1143000"/>
          </a:xfrm>
        </p:spPr>
        <p:txBody>
          <a:bodyPr/>
          <a:lstStyle/>
          <a:p>
            <a:r>
              <a:rPr lang="es-AR" dirty="0" smtClean="0"/>
              <a:t>Estado Liquido: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711" y="1052737"/>
            <a:ext cx="8229600" cy="32403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AR" sz="2600" dirty="0"/>
              <a:t>Los líquidos, a diferencia de los sólidos, no poseen forma propia pero si conservan su volumen</a:t>
            </a:r>
            <a:r>
              <a:rPr lang="es-AR" sz="2600" dirty="0" smtClean="0"/>
              <a:t>.</a:t>
            </a:r>
            <a:br>
              <a:rPr lang="es-AR" sz="2600" dirty="0" smtClean="0"/>
            </a:br>
            <a:r>
              <a:rPr lang="es-AR" sz="2600" dirty="0" smtClean="0"/>
              <a:t>Si bien las partículas pueden moverse unas con respecto a las otras, no lo hacen de forma totalmente independientes por un lado, una </a:t>
            </a:r>
            <a:r>
              <a:rPr lang="es-AR" sz="2600" dirty="0" err="1" smtClean="0"/>
              <a:t>particula</a:t>
            </a:r>
            <a:r>
              <a:rPr lang="es-AR" sz="2600" dirty="0" smtClean="0"/>
              <a:t> puede cambiar de posición con respecto a las demás y </a:t>
            </a:r>
            <a:r>
              <a:rPr lang="es-AR" sz="2600" dirty="0" err="1" smtClean="0"/>
              <a:t>asi</a:t>
            </a:r>
            <a:r>
              <a:rPr lang="es-AR" sz="2600" dirty="0" smtClean="0"/>
              <a:t> los líquidos se acomodan a la forma del recipiente, pero, por el otro, no puede alejarse de ellas, por lo que los líquidos conservan su volumen.</a:t>
            </a:r>
          </a:p>
          <a:p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259" y="3933056"/>
            <a:ext cx="69469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5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s-ES" dirty="0" smtClean="0"/>
              <a:t>Estado Gaseoso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7785" y="1268761"/>
            <a:ext cx="8229600" cy="2952327"/>
          </a:xfrm>
        </p:spPr>
        <p:txBody>
          <a:bodyPr>
            <a:normAutofit fontScale="77500" lnSpcReduction="20000"/>
          </a:bodyPr>
          <a:lstStyle/>
          <a:p>
            <a:r>
              <a:rPr lang="es-AR" dirty="0"/>
              <a:t>Los gases no poseen forma ni volumen propios: su forma se adapta a la del recipiente que los contiene y ocupan todo el espacio disponible en él. De acuerdo con el modelo de partículas, en el estado gaseoso existe el máximo desorden. En los gases las </a:t>
            </a:r>
            <a:r>
              <a:rPr lang="es-AR" dirty="0" err="1"/>
              <a:t>particulas</a:t>
            </a:r>
            <a:r>
              <a:rPr lang="es-AR" dirty="0"/>
              <a:t> están en constante movimiento, totalmente independientes unas de las otras. Esto implica que hay enormes espacios </a:t>
            </a:r>
            <a:r>
              <a:rPr lang="es-AR" dirty="0" err="1"/>
              <a:t>vacios</a:t>
            </a:r>
            <a:r>
              <a:rPr lang="es-AR" dirty="0"/>
              <a:t> entre ellas. 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645024"/>
            <a:ext cx="69469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002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9354" y="0"/>
            <a:ext cx="9153354" cy="6858000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 smtClean="0"/>
              <a:t>Los cambios de estado</a:t>
            </a:r>
            <a:br>
              <a:rPr lang="es-ES" dirty="0" smtClean="0"/>
            </a:br>
            <a:r>
              <a:rPr lang="es-ES" sz="2000" dirty="0" smtClean="0"/>
              <a:t>La Fusión: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sz="2400" dirty="0" smtClean="0"/>
              <a:t>El cambio de estado solido al liquido se denomina fusión</a:t>
            </a:r>
            <a:br>
              <a:rPr lang="es-ES" sz="2400" dirty="0" smtClean="0"/>
            </a:br>
            <a:r>
              <a:rPr lang="es-ES" sz="2400" smtClean="0"/>
              <a:t>La Solidificación: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El cambio que experimenta una sustancia al pasar del estado liquido al estado solido se denomina solidificación</a:t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La condensación y licuación:</a:t>
            </a:r>
            <a:br>
              <a:rPr lang="es-ES" sz="2400" dirty="0" smtClean="0"/>
            </a:br>
            <a:r>
              <a:rPr lang="es-ES" sz="2400" dirty="0" smtClean="0"/>
              <a:t>El paso de una sustancia del estado gaseoso al liquido se llama condensación</a:t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La vaporización:</a:t>
            </a:r>
            <a:br>
              <a:rPr lang="es-ES" sz="2400" dirty="0" smtClean="0"/>
            </a:br>
            <a:r>
              <a:rPr lang="es-ES" sz="2400" dirty="0" smtClean="0"/>
              <a:t>El paso de un material del estado liquido al gaseoso se denomina vaporización</a:t>
            </a:r>
            <a:br>
              <a:rPr lang="es-ES" sz="2400" dirty="0" smtClean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/>
              <a:t>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88108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3056"/>
            <a:ext cx="5461000" cy="2857500"/>
          </a:xfrm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933056"/>
          </a:xfrm>
        </p:spPr>
        <p:txBody>
          <a:bodyPr>
            <a:normAutofit/>
          </a:bodyPr>
          <a:lstStyle/>
          <a:p>
            <a:pPr algn="l"/>
            <a:r>
              <a:rPr lang="es-ES" sz="2800" dirty="0" smtClean="0"/>
              <a:t>Votalización:</a:t>
            </a:r>
            <a:br>
              <a:rPr lang="es-ES" sz="2800" dirty="0" smtClean="0"/>
            </a:br>
            <a:r>
              <a:rPr lang="es-ES" sz="2800" dirty="0" smtClean="0"/>
              <a:t>El cambio que experimenta una sustancia al pasar del estado solido al estado gaseoso se denomina </a:t>
            </a:r>
            <a:r>
              <a:rPr lang="es-ES" sz="2800" dirty="0" err="1" smtClean="0"/>
              <a:t>volatilizacion</a:t>
            </a: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 smtClean="0"/>
              <a:t>Sublimación:</a:t>
            </a:r>
            <a:br>
              <a:rPr lang="es-ES" sz="2800" dirty="0" smtClean="0"/>
            </a:br>
            <a:r>
              <a:rPr lang="es-ES" sz="2800" dirty="0" smtClean="0"/>
              <a:t>A este pasaje del estado gaseoso al estado solido, sin pasar por el estado liquido se lo denomina sublimación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7468053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240</Words>
  <Application>Microsoft Office PowerPoint</Application>
  <PresentationFormat>Presentación en pantalla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Estado Liquido:</vt:lpstr>
      <vt:lpstr>Estado Gaseoso</vt:lpstr>
      <vt:lpstr>Los cambios de estado La Fusión: El cambio de estado solido al liquido se denomina fusión La Solidificación: El cambio que experimenta una sustancia al pasar del estado liquido al estado solido se denomina solidificación  La condensación y licuación: El paso de una sustancia del estado gaseoso al liquido se llama condensación  La vaporización: El paso de un material del estado liquido al gaseoso se denomina vaporización    </vt:lpstr>
      <vt:lpstr>Votalización: El cambio que experimenta una sustancia al pasar del estado solido al estado gaseoso se denomina volatilizacion  Sublimación: A este pasaje del estado gaseoso al estado solido, sin pasar por el estado liquido se lo denomina sublimación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6</cp:revision>
  <dcterms:created xsi:type="dcterms:W3CDTF">2022-05-18T16:55:23Z</dcterms:created>
  <dcterms:modified xsi:type="dcterms:W3CDTF">2022-05-19T01:24:14Z</dcterms:modified>
</cp:coreProperties>
</file>