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2.xml"/>
  <Override ContentType="application/vnd.openxmlformats-officedocument.theme+xml" PartName="/ppt/theme/theme1.xml"/>
  <Override ContentType="application/vnd.openxmlformats-officedocument.presentationml.viewProps+xml" PartName="/ppt/viewProps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2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2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2.xml"/><Relationship Id="rId3" Type="http://schemas.openxmlformats.org/officeDocument/2006/relationships/presProps" Target="presProps2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8.xml"/><Relationship Id="rId8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pPr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"/>
          <p:cNvSpPr txBox="1"/>
          <p:nvPr>
            <p:ph idx="1" type="subTitle"/>
          </p:nvPr>
        </p:nvSpPr>
        <p:spPr>
          <a:xfrm>
            <a:off x="985421" y="1"/>
            <a:ext cx="78921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0">
            <a:norm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520"/>
              <a:buNone/>
            </a:pPr>
            <a:r>
              <a:rPr lang="es-AR" sz="2800"/>
              <a:t>ENFERMEDADES DE TRANSMISIÓN SEXUAL</a:t>
            </a:r>
            <a:endParaRPr/>
          </a:p>
        </p:txBody>
      </p:sp>
      <p:sp>
        <p:nvSpPr>
          <p:cNvPr id="81" name="Google Shape;81;p3"/>
          <p:cNvSpPr txBox="1"/>
          <p:nvPr/>
        </p:nvSpPr>
        <p:spPr>
          <a:xfrm>
            <a:off x="1012051" y="821207"/>
            <a:ext cx="25302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 DE LA ENFERMEDAD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4737719" y="815121"/>
            <a:ext cx="1668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Sida.</a:t>
            </a:r>
            <a:endParaRPr/>
          </a:p>
        </p:txBody>
      </p:sp>
      <p:sp>
        <p:nvSpPr>
          <p:cNvPr id="83" name="Google Shape;83;p3"/>
          <p:cNvSpPr txBox="1"/>
          <p:nvPr/>
        </p:nvSpPr>
        <p:spPr>
          <a:xfrm>
            <a:off x="1012051" y="1827078"/>
            <a:ext cx="277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CARACTERÍSTICAS DE LA ENFERMEDAD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"/>
          <p:cNvSpPr txBox="1"/>
          <p:nvPr/>
        </p:nvSpPr>
        <p:spPr>
          <a:xfrm>
            <a:off x="4483223" y="1677945"/>
            <a:ext cx="4163700" cy="5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sida es una enfermedad de transmisión sexual que afecta el sistema inmunológico 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3"/>
          <p:cNvSpPr txBox="1"/>
          <p:nvPr/>
        </p:nvSpPr>
        <p:spPr>
          <a:xfrm>
            <a:off x="1100828" y="3007823"/>
            <a:ext cx="277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NOXA CARACTERÍSTICAS DE LA NOXA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4394445" y="2961824"/>
            <a:ext cx="43413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 causada por el virus de inmunodeficiencia humana (</a:t>
            </a:r>
            <a:r>
              <a:rPr b="1"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VIH</a:t>
            </a:r>
            <a:r>
              <a:rPr lang="es-AR" sz="1600">
                <a:solidFill>
                  <a:schemeClr val="lt1"/>
                </a:solidFill>
              </a:rPr>
              <a:t>). E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 virus ataca y debilita al sistema inmunitario inhabilitando las células CD4. </a:t>
            </a:r>
            <a:endParaRPr/>
          </a:p>
        </p:txBody>
      </p:sp>
      <p:sp>
        <p:nvSpPr>
          <p:cNvPr id="87" name="Google Shape;87;p3"/>
          <p:cNvSpPr txBox="1"/>
          <p:nvPr/>
        </p:nvSpPr>
        <p:spPr>
          <a:xfrm>
            <a:off x="985421" y="5065730"/>
            <a:ext cx="27786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SINTOMAS DE LA ENFERMEDAD</a:t>
            </a:r>
            <a:endParaRPr/>
          </a:p>
        </p:txBody>
      </p:sp>
      <p:sp>
        <p:nvSpPr>
          <p:cNvPr id="88" name="Google Shape;88;p3"/>
          <p:cNvSpPr/>
          <p:nvPr/>
        </p:nvSpPr>
        <p:spPr>
          <a:xfrm>
            <a:off x="4734760" y="4387557"/>
            <a:ext cx="2367900" cy="209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Fiebre.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Escalofríos.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Dolores musculares.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Dolor de garganta.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Fatiga. 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Sudores nocturnos, etc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/>
          <p:nvPr/>
        </p:nvSpPr>
        <p:spPr>
          <a:xfrm>
            <a:off x="1090472" y="1298488"/>
            <a:ext cx="30627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MÉTODOS DE TRATAMIENTO Y/O CURA DE LA ENFERMEDAD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5379868" y="151505"/>
            <a:ext cx="5721600" cy="8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puede usar la abstinencia</a:t>
            </a:r>
            <a:r>
              <a:rPr lang="es-AR" sz="1600">
                <a:solidFill>
                  <a:schemeClr val="lt1"/>
                </a:solidFill>
              </a:rPr>
              <a:t>,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no compartir agujas ni que la sangre entre en contact</a:t>
            </a:r>
            <a:r>
              <a:rPr lang="es-AR" sz="1600">
                <a:solidFill>
                  <a:schemeClr val="lt1"/>
                </a:solidFill>
              </a:rPr>
              <a:t>o,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y usar condones de la manera correcta</a:t>
            </a:r>
            <a:r>
              <a:rPr lang="es-AR" sz="1600">
                <a:solidFill>
                  <a:schemeClr val="lt1"/>
                </a:solidFill>
              </a:rPr>
              <a:t>, circuncisión.</a:t>
            </a:r>
            <a:endParaRPr/>
          </a:p>
        </p:txBody>
      </p:sp>
      <p:sp>
        <p:nvSpPr>
          <p:cNvPr id="92" name="Google Shape;92;p4"/>
          <p:cNvSpPr txBox="1"/>
          <p:nvPr/>
        </p:nvSpPr>
        <p:spPr>
          <a:xfrm>
            <a:off x="1090473" y="233145"/>
            <a:ext cx="3062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MÉTODOS DE PREVENCIÓN DE LA ENFERMEDAD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4"/>
          <p:cNvSpPr txBox="1"/>
          <p:nvPr/>
        </p:nvSpPr>
        <p:spPr>
          <a:xfrm>
            <a:off x="5379868" y="1382709"/>
            <a:ext cx="5326500" cy="8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b="1"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tratamiento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b="1"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VIH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implica tomar medicamentos Los medicamentos </a:t>
            </a:r>
            <a:r>
              <a:rPr b="1"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para el VIH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 llaman terapia antirretroviral (TAR)</a:t>
            </a:r>
            <a:endParaRPr/>
          </a:p>
        </p:txBody>
      </p:sp>
      <p:sp>
        <p:nvSpPr>
          <p:cNvPr id="94" name="Google Shape;94;p4"/>
          <p:cNvSpPr txBox="1"/>
          <p:nvPr/>
        </p:nvSpPr>
        <p:spPr>
          <a:xfrm>
            <a:off x="1090471" y="2782669"/>
            <a:ext cx="30627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 PASA SI NO RECIBO TRATAMIENTO</a:t>
            </a:r>
            <a:endParaRPr/>
          </a:p>
        </p:txBody>
      </p:sp>
      <p:sp>
        <p:nvSpPr>
          <p:cNvPr id="95" name="Google Shape;95;p4"/>
          <p:cNvSpPr txBox="1"/>
          <p:nvPr/>
        </p:nvSpPr>
        <p:spPr>
          <a:xfrm>
            <a:off x="5353233" y="2654833"/>
            <a:ext cx="44388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 no se trata el virus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puede causar </a:t>
            </a:r>
            <a:r>
              <a:rPr b="1"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SIDA. </a:t>
            </a: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 persona queda en riesgo de contraer infecciones y cánceres que pueden ser mortales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68628" y="4366792"/>
            <a:ext cx="4364830" cy="2302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07847" y="4366792"/>
            <a:ext cx="4164115" cy="23397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/>
          <p:nvPr>
            <p:ph idx="1" type="subTitle"/>
          </p:nvPr>
        </p:nvSpPr>
        <p:spPr>
          <a:xfrm>
            <a:off x="985421" y="1"/>
            <a:ext cx="78921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0">
            <a:norm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520"/>
              <a:buNone/>
            </a:pPr>
            <a:r>
              <a:rPr lang="es-AR" sz="2800"/>
              <a:t>MÉTODOS ANTICONCEPTIVOS</a:t>
            </a:r>
            <a:endParaRPr/>
          </a:p>
        </p:txBody>
      </p:sp>
      <p:sp>
        <p:nvSpPr>
          <p:cNvPr id="108" name="Google Shape;108;p6"/>
          <p:cNvSpPr txBox="1"/>
          <p:nvPr/>
        </p:nvSpPr>
        <p:spPr>
          <a:xfrm>
            <a:off x="1012051" y="821207"/>
            <a:ext cx="2530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NOMBRE DEL MÉTODO ANTICONCEPTIVO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6"/>
          <p:cNvSpPr txBox="1"/>
          <p:nvPr/>
        </p:nvSpPr>
        <p:spPr>
          <a:xfrm>
            <a:off x="4461030" y="759652"/>
            <a:ext cx="383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Preservativo.</a:t>
            </a:r>
            <a:endParaRPr/>
          </a:p>
        </p:txBody>
      </p:sp>
      <p:sp>
        <p:nvSpPr>
          <p:cNvPr id="110" name="Google Shape;110;p6"/>
          <p:cNvSpPr txBox="1"/>
          <p:nvPr/>
        </p:nvSpPr>
        <p:spPr>
          <a:xfrm>
            <a:off x="985421" y="2093560"/>
            <a:ext cx="277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CARACTERÍSTICAS DEL MÉTODO ANTICONCEPTIVO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6"/>
          <p:cNvSpPr txBox="1"/>
          <p:nvPr/>
        </p:nvSpPr>
        <p:spPr>
          <a:xfrm>
            <a:off x="3943928" y="2258964"/>
            <a:ext cx="4873800" cy="5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 condón masculino es una cubierta delgada que encaja sobre el pene erecto de un hombre.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6"/>
          <p:cNvSpPr txBox="1"/>
          <p:nvPr/>
        </p:nvSpPr>
        <p:spPr>
          <a:xfrm>
            <a:off x="985420" y="4109283"/>
            <a:ext cx="27786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</a:pPr>
            <a:r>
              <a:rPr lang="es-A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ADQUISICIÓN Y MODO DE USO DEL MÉTODO ANTICONCEPTIVO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6"/>
          <p:cNvSpPr txBox="1"/>
          <p:nvPr/>
        </p:nvSpPr>
        <p:spPr>
          <a:xfrm>
            <a:off x="4163627" y="4109283"/>
            <a:ext cx="3989100" cy="26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Puedes conseguir condones en farmacias, en centros de salud comunitarios, consultorios médicos, supermercados.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Desenrolle el </a:t>
            </a:r>
            <a:r>
              <a:rPr b="1"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condón</a:t>
            </a:r>
            <a:r>
              <a:rPr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hasta la base del pene.</a:t>
            </a:r>
            <a:endParaRPr/>
          </a:p>
          <a:p>
            <a:pPr indent="-889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 terminar las relaciones sexuales, sostenga el condón desde su base. Luego, retírelo mientras sostiene el </a:t>
            </a:r>
            <a:r>
              <a:rPr b="1"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condón</a:t>
            </a:r>
            <a:r>
              <a:rPr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en el lugar.</a:t>
            </a:r>
            <a:endParaRPr/>
          </a:p>
          <a:p>
            <a:pPr indent="-889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AutoNum type="arabicPeriod"/>
            </a:pPr>
            <a:r>
              <a:rPr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Retire el </a:t>
            </a:r>
            <a:r>
              <a:rPr b="1"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condón</a:t>
            </a:r>
            <a:r>
              <a:rPr lang="es-A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cuidadosamente y tírelo a la basura.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A177E99-8A13-4CD6-8A6D-EBDF7DE4F0CD}"/>
              </a:ext>
            </a:extLst>
          </p:cNvPr>
          <p:cNvSpPr txBox="1"/>
          <p:nvPr/>
        </p:nvSpPr>
        <p:spPr>
          <a:xfrm>
            <a:off x="5177905" y="148813"/>
            <a:ext cx="57216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s-AR" sz="1600" dirty="0"/>
              <a:t> Son la protección más eficaz que existe contra las STI.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1600" dirty="0"/>
              <a:t>No afectan la fertilidad futura de una mujer ni la de un hombre.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1600" dirty="0"/>
              <a:t>Solo se usan en el momento de la relación sexual.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1600" dirty="0"/>
              <a:t>Son más baratos que los métodos anticonceptivos hormonales.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1600" dirty="0"/>
              <a:t>Se consiguen fácilmente sin receta.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71C388B-5E5B-4AFF-A1F5-DC425442F541}"/>
              </a:ext>
            </a:extLst>
          </p:cNvPr>
          <p:cNvSpPr txBox="1"/>
          <p:nvPr/>
        </p:nvSpPr>
        <p:spPr>
          <a:xfrm>
            <a:off x="1090470" y="286411"/>
            <a:ext cx="30627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AR" dirty="0">
                <a:effectLst/>
                <a:latin typeface="Arial" panose="020B0604020202020204" pitchFamily="34" charset="0"/>
              </a:rPr>
              <a:t>VENTAJAS DEL MÉTODO ANTICONCEPTIVO</a:t>
            </a:r>
            <a:endParaRPr lang="es-AR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DB6415E-6A4C-4679-968D-1B365C64C020}"/>
              </a:ext>
            </a:extLst>
          </p:cNvPr>
          <p:cNvSpPr txBox="1"/>
          <p:nvPr/>
        </p:nvSpPr>
        <p:spPr>
          <a:xfrm>
            <a:off x="5141809" y="2195238"/>
            <a:ext cx="57347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1600" dirty="0"/>
              <a:t>Los condones pueden disminuir la sensación sexual.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1600" dirty="0"/>
              <a:t>Algunas personas son alérgicas al látex (hule). Estas parejas deberían usar condones hechos de poliuretano (plástico).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1600" dirty="0"/>
              <a:t>Los condones pueden romperse o tener derrames.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1600" dirty="0"/>
              <a:t>Las tasas de fallo de los métodos de barrera son más altas que las de otros métodos anticonceptivos.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E6E4231-2843-4C74-85F3-A7DB5B6AD9DD}"/>
              </a:ext>
            </a:extLst>
          </p:cNvPr>
          <p:cNvSpPr txBox="1"/>
          <p:nvPr/>
        </p:nvSpPr>
        <p:spPr>
          <a:xfrm>
            <a:off x="1090469" y="2369155"/>
            <a:ext cx="30627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AR" dirty="0">
                <a:effectLst/>
                <a:latin typeface="Arial" panose="020B0604020202020204" pitchFamily="34" charset="0"/>
              </a:rPr>
              <a:t>DESVENTAJAS DEL MÉTODO ANTICONCEPTIVO</a:t>
            </a:r>
            <a:endParaRPr lang="es-AR" dirty="0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42693E93-C9E6-4215-BFEC-682CB2777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7912" y="4107373"/>
            <a:ext cx="4442160" cy="2651733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D09A85AE-1E3C-49DC-BDC2-2F7465EFC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469" y="4107373"/>
            <a:ext cx="4436994" cy="265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845776"/>
      </p:ext>
    </p:extLst>
  </p:cSld>
  <p:clrMapOvr>
    <a:masterClrMapping/>
  </p:clrMapOvr>
  <p:transition>
    <p:pull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