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0" r:id="rId3"/>
    <p:sldId id="257" r:id="rId4"/>
    <p:sldId id="258" r:id="rId5"/>
    <p:sldId id="261" r:id="rId6"/>
    <p:sldId id="259" r:id="rId7"/>
    <p:sldId id="262" r:id="rId8"/>
    <p:sldId id="263" r:id="rId9"/>
    <p:sldId id="266" r:id="rId10"/>
    <p:sldId id="264" r:id="rId11"/>
    <p:sldId id="265" r:id="rId12"/>
    <p:sldId id="267" r:id="rId13"/>
    <p:sldId id="268" r:id="rId14"/>
    <p:sldId id="270" r:id="rId15"/>
    <p:sldId id="269" r:id="rId16"/>
    <p:sldId id="271" r:id="rId17"/>
    <p:sldId id="272" r:id="rId18"/>
    <p:sldId id="273" r:id="rId19"/>
    <p:sldId id="275" r:id="rId20"/>
    <p:sldId id="274" r:id="rId21"/>
    <p:sldId id="276" r:id="rId22"/>
    <p:sldId id="279" r:id="rId23"/>
    <p:sldId id="277"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551BB7-3BC0-4706-B63B-19FE98E3ED5F}" type="datetimeFigureOut">
              <a:rPr lang="es-AR" smtClean="0"/>
              <a:t>11/5/2022</a:t>
            </a:fld>
            <a:endParaRPr lang="es-A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F50D03D-3467-4B7F-A368-78B8F2549B89}" type="slidenum">
              <a:rPr lang="es-AR" smtClean="0"/>
              <a:t>‹Nº›</a:t>
            </a:fld>
            <a:endParaRPr lang="es-A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37549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551BB7-3BC0-4706-B63B-19FE98E3ED5F}" type="datetimeFigureOut">
              <a:rPr lang="es-AR" smtClean="0"/>
              <a:t>11/5/2022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346300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551BB7-3BC0-4706-B63B-19FE98E3ED5F}" type="datetimeFigureOut">
              <a:rPr lang="es-AR" smtClean="0"/>
              <a:t>11/5/2022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185130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551BB7-3BC0-4706-B63B-19FE98E3ED5F}" type="datetimeFigureOut">
              <a:rPr lang="es-AR" smtClean="0"/>
              <a:t>11/5/2022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369685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551BB7-3BC0-4706-B63B-19FE98E3ED5F}" type="datetimeFigureOut">
              <a:rPr lang="es-AR" smtClean="0"/>
              <a:t>11/5/2022</a:t>
            </a:fld>
            <a:endParaRPr lang="es-A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F50D03D-3467-4B7F-A368-78B8F2549B89}" type="slidenum">
              <a:rPr lang="es-AR" smtClean="0"/>
              <a:t>‹Nº›</a:t>
            </a:fld>
            <a:endParaRPr lang="es-A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701880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4551BB7-3BC0-4706-B63B-19FE98E3ED5F}" type="datetimeFigureOut">
              <a:rPr lang="es-AR" smtClean="0"/>
              <a:t>11/5/2022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103307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4551BB7-3BC0-4706-B63B-19FE98E3ED5F}" type="datetimeFigureOut">
              <a:rPr lang="es-AR" smtClean="0"/>
              <a:t>11/5/2022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386670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4551BB7-3BC0-4706-B63B-19FE98E3ED5F}" type="datetimeFigureOut">
              <a:rPr lang="es-AR" smtClean="0"/>
              <a:t>11/5/2022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200730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1BB7-3BC0-4706-B63B-19FE98E3ED5F}" type="datetimeFigureOut">
              <a:rPr lang="es-AR" smtClean="0"/>
              <a:t>11/5/2022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DF50D03D-3467-4B7F-A368-78B8F2549B89}" type="slidenum">
              <a:rPr lang="es-AR" smtClean="0"/>
              <a:t>‹Nº›</a:t>
            </a:fld>
            <a:endParaRPr lang="es-AR"/>
          </a:p>
        </p:txBody>
      </p:sp>
    </p:spTree>
    <p:extLst>
      <p:ext uri="{BB962C8B-B14F-4D97-AF65-F5344CB8AC3E}">
        <p14:creationId xmlns:p14="http://schemas.microsoft.com/office/powerpoint/2010/main" val="220189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551BB7-3BC0-4706-B63B-19FE98E3ED5F}" type="datetimeFigureOut">
              <a:rPr lang="es-AR" smtClean="0"/>
              <a:t>11/5/2022</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F50D03D-3467-4B7F-A368-78B8F2549B89}"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3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551BB7-3BC0-4706-B63B-19FE98E3ED5F}" type="datetimeFigureOut">
              <a:rPr lang="es-AR" smtClean="0"/>
              <a:t>11/5/2022</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F50D03D-3467-4B7F-A368-78B8F2549B89}"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109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551BB7-3BC0-4706-B63B-19FE98E3ED5F}" type="datetimeFigureOut">
              <a:rPr lang="es-AR" smtClean="0"/>
              <a:t>11/5/2022</a:t>
            </a:fld>
            <a:endParaRPr lang="es-A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F50D03D-3467-4B7F-A368-78B8F2549B89}" type="slidenum">
              <a:rPr lang="es-AR" smtClean="0"/>
              <a:t>‹Nº›</a:t>
            </a:fld>
            <a:endParaRPr lang="es-A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44798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88953F3D-A0F4-9196-5333-C841DF555F2E}"/>
              </a:ext>
            </a:extLst>
          </p:cNvPr>
          <p:cNvSpPr>
            <a:spLocks noGrp="1"/>
          </p:cNvSpPr>
          <p:nvPr>
            <p:ph type="ctrTitle"/>
          </p:nvPr>
        </p:nvSpPr>
        <p:spPr>
          <a:xfrm>
            <a:off x="1659572" y="1379219"/>
            <a:ext cx="8676222" cy="2049781"/>
          </a:xfrm>
        </p:spPr>
        <p:txBody>
          <a:bodyPr/>
          <a:lstStyle/>
          <a:p>
            <a:r>
              <a:rPr lang="es-ES" dirty="0"/>
              <a:t>Clamidia ¿Qué es? ¿Qué daños causa? </a:t>
            </a:r>
            <a:endParaRPr lang="es-AR" dirty="0"/>
          </a:p>
        </p:txBody>
      </p:sp>
      <p:sp>
        <p:nvSpPr>
          <p:cNvPr id="6" name="Marcador de texto 5">
            <a:extLst>
              <a:ext uri="{FF2B5EF4-FFF2-40B4-BE49-F238E27FC236}">
                <a16:creationId xmlns="" xmlns:a16="http://schemas.microsoft.com/office/drawing/2014/main" id="{61DFF556-F3FF-0610-ED68-3BC27243E6D2}"/>
              </a:ext>
            </a:extLst>
          </p:cNvPr>
          <p:cNvSpPr>
            <a:spLocks noGrp="1"/>
          </p:cNvSpPr>
          <p:nvPr>
            <p:ph type="subTitle" idx="1"/>
          </p:nvPr>
        </p:nvSpPr>
        <p:spPr>
          <a:xfrm>
            <a:off x="1757889" y="3749040"/>
            <a:ext cx="8676222" cy="1905000"/>
          </a:xfrm>
        </p:spPr>
        <p:txBody>
          <a:bodyPr>
            <a:normAutofit fontScale="92500" lnSpcReduction="10000"/>
          </a:bodyPr>
          <a:lstStyle/>
          <a:p>
            <a:r>
              <a:rPr lang="es-MX" sz="2000" dirty="0"/>
              <a:t>La infección por clamidia es una ETS común que puede infectar tanto a los hombres como a las mujeres. ¿Qué daños puede causar?</a:t>
            </a:r>
          </a:p>
          <a:p>
            <a:r>
              <a:rPr lang="es-MX" sz="2000" dirty="0"/>
              <a:t> Puede causar daños graves y permanentes en el aparato reproductor de una mujer y hacer más difícil o imposible que quede embarazada en el futuro. La infección por clamidia también puede provocar un embarazo ectópico (embarazo que ocurre fuera del útero) que puede ser mortal. </a:t>
            </a:r>
          </a:p>
          <a:p>
            <a:endParaRPr lang="es-AR" dirty="0"/>
          </a:p>
        </p:txBody>
      </p:sp>
    </p:spTree>
    <p:extLst>
      <p:ext uri="{BB962C8B-B14F-4D97-AF65-F5344CB8AC3E}">
        <p14:creationId xmlns:p14="http://schemas.microsoft.com/office/powerpoint/2010/main" val="471351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7094" y="866955"/>
            <a:ext cx="9601200" cy="1485900"/>
          </a:xfrm>
        </p:spPr>
        <p:txBody>
          <a:bodyPr/>
          <a:lstStyle/>
          <a:p>
            <a:pPr algn="ctr"/>
            <a:r>
              <a:rPr lang="es-AR" dirty="0" smtClean="0"/>
              <a:t>Noxa del herpes</a:t>
            </a:r>
            <a:endParaRPr lang="es-AR" dirty="0"/>
          </a:p>
        </p:txBody>
      </p:sp>
      <p:sp>
        <p:nvSpPr>
          <p:cNvPr id="3" name="Marcador de contenido 2"/>
          <p:cNvSpPr>
            <a:spLocks noGrp="1"/>
          </p:cNvSpPr>
          <p:nvPr>
            <p:ph idx="1"/>
          </p:nvPr>
        </p:nvSpPr>
        <p:spPr>
          <a:xfrm>
            <a:off x="646802" y="2914471"/>
            <a:ext cx="6297282" cy="2889848"/>
          </a:xfrm>
        </p:spPr>
        <p:txBody>
          <a:bodyPr/>
          <a:lstStyle/>
          <a:p>
            <a:pPr algn="ctr"/>
            <a:r>
              <a:rPr lang="es-AR" dirty="0"/>
              <a:t>La enfermedad es causada por el </a:t>
            </a:r>
            <a:r>
              <a:rPr lang="es-AR" dirty="0" smtClean="0"/>
              <a:t>virus</a:t>
            </a:r>
            <a:r>
              <a:rPr lang="es-AR" dirty="0"/>
              <a:t> </a:t>
            </a:r>
            <a:r>
              <a:rPr lang="es-AR" b="1" dirty="0"/>
              <a:t>herpes</a:t>
            </a:r>
            <a:r>
              <a:rPr lang="es-AR" dirty="0"/>
              <a:t> </a:t>
            </a:r>
            <a:r>
              <a:rPr lang="es-AR" dirty="0" smtClean="0"/>
              <a:t>simplex </a:t>
            </a:r>
            <a:r>
              <a:rPr lang="es-AR" dirty="0"/>
              <a:t>o virus </a:t>
            </a:r>
            <a:r>
              <a:rPr lang="es-AR" b="1" dirty="0"/>
              <a:t>herpes</a:t>
            </a:r>
            <a:r>
              <a:rPr lang="es-AR" dirty="0"/>
              <a:t> </a:t>
            </a:r>
            <a:r>
              <a:rPr lang="es-AR" dirty="0" err="1" smtClean="0"/>
              <a:t>hominis</a:t>
            </a:r>
            <a:endParaRPr lang="es-AR" dirty="0" smtClean="0"/>
          </a:p>
          <a:p>
            <a:pPr algn="ctr"/>
            <a:endParaRPr lang="es-AR" dirty="0"/>
          </a:p>
          <a:p>
            <a:pPr algn="ctr"/>
            <a:r>
              <a:rPr lang="es-AR" dirty="0" smtClean="0"/>
              <a:t>se estiman </a:t>
            </a:r>
            <a:r>
              <a:rPr lang="es-AR" dirty="0"/>
              <a:t>que las cepas del virus del </a:t>
            </a:r>
            <a:r>
              <a:rPr lang="es-AR" b="1" dirty="0"/>
              <a:t>herpes</a:t>
            </a:r>
            <a:r>
              <a:rPr lang="es-AR" dirty="0"/>
              <a:t> simple de tipo 1 salieron de África 5.000 años atrás. En cambio, calculan que el de tipo 2 salió de África más </a:t>
            </a:r>
            <a:r>
              <a:rPr lang="es-AR" dirty="0" smtClean="0"/>
              <a:t>recientemente.</a:t>
            </a:r>
          </a:p>
        </p:txBody>
      </p:sp>
      <p:pic>
        <p:nvPicPr>
          <p:cNvPr id="4" name="Imagen 3"/>
          <p:cNvPicPr>
            <a:picLocks noChangeAspect="1"/>
          </p:cNvPicPr>
          <p:nvPr/>
        </p:nvPicPr>
        <p:blipFill>
          <a:blip r:embed="rId2"/>
          <a:stretch>
            <a:fillRect/>
          </a:stretch>
        </p:blipFill>
        <p:spPr>
          <a:xfrm>
            <a:off x="6944084" y="2813469"/>
            <a:ext cx="4514850" cy="2990850"/>
          </a:xfrm>
          <a:prstGeom prst="rect">
            <a:avLst/>
          </a:prstGeom>
        </p:spPr>
      </p:pic>
    </p:spTree>
    <p:extLst>
      <p:ext uri="{BB962C8B-B14F-4D97-AF65-F5344CB8AC3E}">
        <p14:creationId xmlns:p14="http://schemas.microsoft.com/office/powerpoint/2010/main" val="414638485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245853"/>
            <a:ext cx="3855720" cy="2157884"/>
          </a:xfrm>
        </p:spPr>
        <p:txBody>
          <a:bodyPr/>
          <a:lstStyle/>
          <a:p>
            <a:pPr algn="ctr"/>
            <a:r>
              <a:rPr lang="es-AR" dirty="0" smtClean="0"/>
              <a:t>¿Existe una cura para el herpes genital?</a:t>
            </a:r>
            <a:endParaRPr lang="es-AR" dirty="0"/>
          </a:p>
        </p:txBody>
      </p:sp>
      <p:sp>
        <p:nvSpPr>
          <p:cNvPr id="3" name="Marcador de contenido 2"/>
          <p:cNvSpPr>
            <a:spLocks noGrp="1"/>
          </p:cNvSpPr>
          <p:nvPr>
            <p:ph idx="1"/>
          </p:nvPr>
        </p:nvSpPr>
        <p:spPr>
          <a:xfrm>
            <a:off x="6316406" y="577971"/>
            <a:ext cx="5212080" cy="5132716"/>
          </a:xfrm>
        </p:spPr>
        <p:txBody>
          <a:bodyPr>
            <a:normAutofit fontScale="92500" lnSpcReduction="20000"/>
          </a:bodyPr>
          <a:lstStyle/>
          <a:p>
            <a:endParaRPr lang="es-AR" dirty="0" smtClean="0"/>
          </a:p>
          <a:p>
            <a:r>
              <a:rPr lang="es-AR" sz="4400" dirty="0"/>
              <a:t>Cómo se puede prevenir el herpes genital?</a:t>
            </a:r>
          </a:p>
          <a:p>
            <a:pPr marL="0" indent="0">
              <a:buNone/>
            </a:pPr>
            <a:endParaRPr lang="es-AR" dirty="0"/>
          </a:p>
          <a:p>
            <a:endParaRPr lang="es-AR" dirty="0" smtClean="0"/>
          </a:p>
          <a:p>
            <a:endParaRPr lang="es-AR" dirty="0"/>
          </a:p>
          <a:p>
            <a:endParaRPr lang="es-AR" dirty="0" smtClean="0"/>
          </a:p>
          <a:p>
            <a:r>
              <a:rPr lang="es-AR" dirty="0" smtClean="0"/>
              <a:t>Su </a:t>
            </a:r>
            <a:r>
              <a:rPr lang="es-AR" dirty="0"/>
              <a:t>pareja toma un medicamento </a:t>
            </a:r>
            <a:r>
              <a:rPr lang="es-AR" dirty="0" smtClean="0"/>
              <a:t>contra </a:t>
            </a:r>
            <a:r>
              <a:rPr lang="es-AR" dirty="0"/>
              <a:t>el </a:t>
            </a:r>
            <a:r>
              <a:rPr lang="es-AR" b="1" dirty="0"/>
              <a:t>herpes</a:t>
            </a:r>
            <a:r>
              <a:rPr lang="es-AR" dirty="0"/>
              <a:t> todos los días. ...</a:t>
            </a:r>
          </a:p>
          <a:p>
            <a:r>
              <a:rPr lang="es-AR" dirty="0"/>
              <a:t>Usted evita tener relaciones sexuales vaginales, anales u orales cuando su pareja tenga síntomas de </a:t>
            </a:r>
            <a:r>
              <a:rPr lang="es-AR" b="1" dirty="0"/>
              <a:t>herpes</a:t>
            </a:r>
            <a:endParaRPr lang="es-AR" dirty="0"/>
          </a:p>
          <a:p>
            <a:endParaRPr lang="es-AR" dirty="0"/>
          </a:p>
        </p:txBody>
      </p:sp>
      <p:sp>
        <p:nvSpPr>
          <p:cNvPr id="4" name="Marcador de texto 3"/>
          <p:cNvSpPr>
            <a:spLocks noGrp="1"/>
          </p:cNvSpPr>
          <p:nvPr>
            <p:ph type="body" sz="half" idx="2"/>
          </p:nvPr>
        </p:nvSpPr>
        <p:spPr>
          <a:xfrm>
            <a:off x="611756" y="3494699"/>
            <a:ext cx="4374311" cy="3011056"/>
          </a:xfrm>
        </p:spPr>
        <p:txBody>
          <a:bodyPr/>
          <a:lstStyle/>
          <a:p>
            <a:pPr algn="ctr"/>
            <a:r>
              <a:rPr lang="es-AR" dirty="0"/>
              <a:t>El </a:t>
            </a:r>
            <a:r>
              <a:rPr lang="es-AR" b="1" dirty="0"/>
              <a:t>herpes genital</a:t>
            </a:r>
            <a:r>
              <a:rPr lang="es-AR" dirty="0"/>
              <a:t> no se puede curar. Los medicamentos antivirales </a:t>
            </a:r>
            <a:r>
              <a:rPr lang="es-AR" dirty="0" smtClean="0"/>
              <a:t>pueden </a:t>
            </a:r>
            <a:r>
              <a:rPr lang="es-AR" dirty="0"/>
              <a:t>aliviar el dolor y la molestia y ayudar a que el brote desaparezca más rápidamente. También pueden reducir la cantidad de brotes.</a:t>
            </a:r>
          </a:p>
        </p:txBody>
      </p:sp>
    </p:spTree>
    <p:extLst>
      <p:ext uri="{BB962C8B-B14F-4D97-AF65-F5344CB8AC3E}">
        <p14:creationId xmlns:p14="http://schemas.microsoft.com/office/powerpoint/2010/main" val="2085731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7" y="891307"/>
            <a:ext cx="8361229" cy="1860519"/>
          </a:xfrm>
        </p:spPr>
        <p:txBody>
          <a:bodyPr/>
          <a:lstStyle/>
          <a:p>
            <a:r>
              <a:rPr lang="es-AR" dirty="0"/>
              <a:t>La </a:t>
            </a:r>
            <a:r>
              <a:rPr lang="es-AR" dirty="0" err="1"/>
              <a:t>tricomoniasis</a:t>
            </a:r>
            <a:r>
              <a:rPr lang="es-AR" dirty="0"/>
              <a:t> </a:t>
            </a:r>
          </a:p>
        </p:txBody>
      </p:sp>
      <p:sp>
        <p:nvSpPr>
          <p:cNvPr id="3" name="Subtítulo 2"/>
          <p:cNvSpPr>
            <a:spLocks noGrp="1"/>
          </p:cNvSpPr>
          <p:nvPr>
            <p:ph type="subTitle" idx="1"/>
          </p:nvPr>
        </p:nvSpPr>
        <p:spPr>
          <a:xfrm>
            <a:off x="2679904" y="3174521"/>
            <a:ext cx="6831673" cy="1203761"/>
          </a:xfrm>
        </p:spPr>
        <p:txBody>
          <a:bodyPr>
            <a:normAutofit lnSpcReduction="10000"/>
          </a:bodyPr>
          <a:lstStyle/>
          <a:p>
            <a:r>
              <a:rPr lang="es-AR" dirty="0"/>
              <a:t>es una enfermedad de transmisión sexual causada por un parásito. Se contagia de persona a persona a través de relaciones sexuales.</a:t>
            </a:r>
          </a:p>
        </p:txBody>
      </p:sp>
    </p:spTree>
    <p:extLst>
      <p:ext uri="{BB962C8B-B14F-4D97-AF65-F5344CB8AC3E}">
        <p14:creationId xmlns:p14="http://schemas.microsoft.com/office/powerpoint/2010/main" val="25588565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556404"/>
            <a:ext cx="9601200" cy="1485900"/>
          </a:xfrm>
        </p:spPr>
        <p:txBody>
          <a:bodyPr/>
          <a:lstStyle/>
          <a:p>
            <a:pPr algn="ctr"/>
            <a:r>
              <a:rPr lang="es-AR" dirty="0" err="1" smtClean="0"/>
              <a:t>Sintomas</a:t>
            </a:r>
            <a:r>
              <a:rPr lang="es-AR" dirty="0" smtClean="0"/>
              <a:t> de la </a:t>
            </a:r>
            <a:r>
              <a:rPr lang="es-AR" dirty="0" err="1" smtClean="0"/>
              <a:t>tricomoniasis</a:t>
            </a:r>
            <a:endParaRPr lang="es-AR" dirty="0"/>
          </a:p>
        </p:txBody>
      </p:sp>
      <p:sp>
        <p:nvSpPr>
          <p:cNvPr id="3" name="Marcador de contenido 2"/>
          <p:cNvSpPr>
            <a:spLocks noGrp="1"/>
          </p:cNvSpPr>
          <p:nvPr>
            <p:ph idx="1"/>
          </p:nvPr>
        </p:nvSpPr>
        <p:spPr>
          <a:xfrm>
            <a:off x="1259456" y="1299354"/>
            <a:ext cx="10144664" cy="4977441"/>
          </a:xfrm>
        </p:spPr>
        <p:txBody>
          <a:bodyPr>
            <a:normAutofit fontScale="92500" lnSpcReduction="10000"/>
          </a:bodyPr>
          <a:lstStyle/>
          <a:p>
            <a:r>
              <a:rPr lang="es-AR" sz="2400" dirty="0"/>
              <a:t>Muchas personas no muestran síntomas. Si presenta síntomas, aparecen entre 5 y 28 días después de la infección</a:t>
            </a:r>
            <a:r>
              <a:rPr lang="es-AR" sz="2400" dirty="0" smtClean="0"/>
              <a:t>.</a:t>
            </a:r>
          </a:p>
          <a:p>
            <a:r>
              <a:rPr lang="es-AR" dirty="0" smtClean="0"/>
              <a:t>Los </a:t>
            </a:r>
            <a:r>
              <a:rPr lang="es-AR" dirty="0"/>
              <a:t>síntomas incluyen</a:t>
            </a:r>
            <a:r>
              <a:rPr lang="es-AR" dirty="0" smtClean="0"/>
              <a:t>:</a:t>
            </a:r>
          </a:p>
          <a:p>
            <a:r>
              <a:rPr lang="es-AR" dirty="0" smtClean="0"/>
              <a:t>Secreción </a:t>
            </a:r>
            <a:r>
              <a:rPr lang="es-AR" dirty="0"/>
              <a:t>vaginal verdosa o </a:t>
            </a:r>
            <a:r>
              <a:rPr lang="es-AR" dirty="0" smtClean="0"/>
              <a:t>amarillenta</a:t>
            </a:r>
          </a:p>
          <a:p>
            <a:r>
              <a:rPr lang="es-AR" dirty="0" smtClean="0"/>
              <a:t>Molestia </a:t>
            </a:r>
            <a:r>
              <a:rPr lang="es-AR" dirty="0"/>
              <a:t>durante las relaciones </a:t>
            </a:r>
            <a:r>
              <a:rPr lang="es-AR" dirty="0" smtClean="0"/>
              <a:t>sexuales</a:t>
            </a:r>
          </a:p>
          <a:p>
            <a:r>
              <a:rPr lang="es-AR" dirty="0" smtClean="0"/>
              <a:t>Olor vaginal</a:t>
            </a:r>
          </a:p>
          <a:p>
            <a:r>
              <a:rPr lang="es-AR" dirty="0" smtClean="0"/>
              <a:t>Dolor </a:t>
            </a:r>
            <a:r>
              <a:rPr lang="es-AR" dirty="0"/>
              <a:t>al </a:t>
            </a:r>
            <a:r>
              <a:rPr lang="es-AR" dirty="0" smtClean="0"/>
              <a:t>orinar</a:t>
            </a:r>
          </a:p>
          <a:p>
            <a:r>
              <a:rPr lang="es-AR" dirty="0" smtClean="0"/>
              <a:t>Comezón</a:t>
            </a:r>
            <a:r>
              <a:rPr lang="es-AR" dirty="0"/>
              <a:t>, ardor y dolor en la vagina y la </a:t>
            </a:r>
            <a:r>
              <a:rPr lang="es-AR" dirty="0" smtClean="0"/>
              <a:t>vulva</a:t>
            </a:r>
          </a:p>
          <a:p>
            <a:r>
              <a:rPr lang="es-AR" sz="2400" dirty="0" smtClean="0"/>
              <a:t>La </a:t>
            </a:r>
            <a:r>
              <a:rPr lang="es-AR" sz="2400" dirty="0"/>
              <a:t>mayoría de los hombres no presenta síntomas</a:t>
            </a:r>
            <a:r>
              <a:rPr lang="es-AR" sz="2400" dirty="0" smtClean="0"/>
              <a:t>. </a:t>
            </a:r>
            <a:r>
              <a:rPr lang="es-AR" sz="2400" dirty="0"/>
              <a:t>Si los tienen, pueden presentar</a:t>
            </a:r>
            <a:r>
              <a:rPr lang="es-AR" sz="2400" dirty="0" smtClean="0"/>
              <a:t>:</a:t>
            </a:r>
          </a:p>
          <a:p>
            <a:r>
              <a:rPr lang="es-AR" dirty="0" smtClean="0"/>
              <a:t>Comezón </a:t>
            </a:r>
            <a:r>
              <a:rPr lang="es-AR" dirty="0"/>
              <a:t>o irritación dentro del </a:t>
            </a:r>
            <a:r>
              <a:rPr lang="es-AR" dirty="0" smtClean="0"/>
              <a:t>pene</a:t>
            </a:r>
          </a:p>
          <a:p>
            <a:r>
              <a:rPr lang="es-AR" dirty="0" smtClean="0"/>
              <a:t>Ardor </a:t>
            </a:r>
            <a:r>
              <a:rPr lang="es-AR" dirty="0"/>
              <a:t>después de orinar o </a:t>
            </a:r>
            <a:r>
              <a:rPr lang="es-AR" dirty="0" smtClean="0"/>
              <a:t>eyacular</a:t>
            </a:r>
          </a:p>
          <a:p>
            <a:r>
              <a:rPr lang="es-AR" dirty="0" smtClean="0"/>
              <a:t>Secreción </a:t>
            </a:r>
            <a:r>
              <a:rPr lang="es-AR" dirty="0"/>
              <a:t>del pene</a:t>
            </a:r>
          </a:p>
        </p:txBody>
      </p:sp>
    </p:spTree>
    <p:extLst>
      <p:ext uri="{BB962C8B-B14F-4D97-AF65-F5344CB8AC3E}">
        <p14:creationId xmlns:p14="http://schemas.microsoft.com/office/powerpoint/2010/main" val="25945152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Noxa de la </a:t>
            </a:r>
            <a:r>
              <a:rPr lang="es-AR" dirty="0" err="1" smtClean="0"/>
              <a:t>tricomoniasis</a:t>
            </a:r>
            <a:endParaRPr lang="es-AR" dirty="0"/>
          </a:p>
        </p:txBody>
      </p:sp>
      <p:sp>
        <p:nvSpPr>
          <p:cNvPr id="3" name="Marcador de contenido 2"/>
          <p:cNvSpPr>
            <a:spLocks noGrp="1"/>
          </p:cNvSpPr>
          <p:nvPr>
            <p:ph idx="1"/>
          </p:nvPr>
        </p:nvSpPr>
        <p:spPr>
          <a:xfrm>
            <a:off x="1138687" y="2171700"/>
            <a:ext cx="9601200" cy="3581400"/>
          </a:xfrm>
        </p:spPr>
        <p:txBody>
          <a:bodyPr/>
          <a:lstStyle/>
          <a:p>
            <a:pPr algn="ctr"/>
            <a:r>
              <a:rPr lang="es-AR" dirty="0"/>
              <a:t>parásito protozoario llamado </a:t>
            </a:r>
            <a:r>
              <a:rPr lang="es-AR" dirty="0" err="1"/>
              <a:t>Trichomonas</a:t>
            </a:r>
            <a:r>
              <a:rPr lang="es-AR" dirty="0"/>
              <a:t> </a:t>
            </a:r>
            <a:r>
              <a:rPr lang="es-AR" dirty="0" err="1"/>
              <a:t>vaginalis</a:t>
            </a:r>
            <a:r>
              <a:rPr lang="es-AR" dirty="0" smtClean="0"/>
              <a:t>.</a:t>
            </a:r>
          </a:p>
          <a:p>
            <a:pPr algn="ctr"/>
            <a:endParaRPr lang="es-AR" dirty="0"/>
          </a:p>
        </p:txBody>
      </p:sp>
      <p:pic>
        <p:nvPicPr>
          <p:cNvPr id="4" name="Imagen 3"/>
          <p:cNvPicPr>
            <a:picLocks noChangeAspect="1"/>
          </p:cNvPicPr>
          <p:nvPr/>
        </p:nvPicPr>
        <p:blipFill>
          <a:blip r:embed="rId2"/>
          <a:stretch>
            <a:fillRect/>
          </a:stretch>
        </p:blipFill>
        <p:spPr>
          <a:xfrm>
            <a:off x="4224337" y="2828925"/>
            <a:ext cx="3895725" cy="2924175"/>
          </a:xfrm>
          <a:prstGeom prst="rect">
            <a:avLst/>
          </a:prstGeom>
        </p:spPr>
      </p:pic>
    </p:spTree>
    <p:extLst>
      <p:ext uri="{BB962C8B-B14F-4D97-AF65-F5344CB8AC3E}">
        <p14:creationId xmlns:p14="http://schemas.microsoft.com/office/powerpoint/2010/main" val="1886638556"/>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Como se puede prevenir </a:t>
            </a:r>
            <a:endParaRPr lang="es-AR" dirty="0"/>
          </a:p>
        </p:txBody>
      </p:sp>
      <p:sp>
        <p:nvSpPr>
          <p:cNvPr id="4" name="Marcador de texto 3"/>
          <p:cNvSpPr>
            <a:spLocks noGrp="1"/>
          </p:cNvSpPr>
          <p:nvPr>
            <p:ph type="body" sz="half" idx="2"/>
          </p:nvPr>
        </p:nvSpPr>
        <p:spPr/>
        <p:txBody>
          <a:bodyPr>
            <a:noAutofit/>
          </a:bodyPr>
          <a:lstStyle/>
          <a:p>
            <a:r>
              <a:rPr lang="es-AR" sz="1800" dirty="0"/>
              <a:t>El uso correcto de preservativos de látex reduce enormemente, aunque no elimina, el riesgo de contraer y contagiar la </a:t>
            </a:r>
            <a:r>
              <a:rPr lang="es-AR" sz="1800" dirty="0" err="1"/>
              <a:t>tricomoniasis</a:t>
            </a:r>
            <a:r>
              <a:rPr lang="es-AR" sz="1800" dirty="0"/>
              <a:t>. </a:t>
            </a:r>
            <a:endParaRPr lang="es-AR" sz="1800" dirty="0" smtClean="0"/>
          </a:p>
          <a:p>
            <a:r>
              <a:rPr lang="es-AR" sz="1800" dirty="0" smtClean="0"/>
              <a:t>Si </a:t>
            </a:r>
            <a:r>
              <a:rPr lang="es-AR" sz="1800" dirty="0"/>
              <a:t>usted o su pareja es alérgica al látex, puede usar condones de poliuretano. </a:t>
            </a:r>
            <a:endParaRPr lang="es-AR" sz="1800" dirty="0" smtClean="0"/>
          </a:p>
          <a:p>
            <a:r>
              <a:rPr lang="es-AR" sz="1800" dirty="0" smtClean="0"/>
              <a:t>La </a:t>
            </a:r>
            <a:r>
              <a:rPr lang="es-AR" sz="1800" dirty="0"/>
              <a:t>forma más confiable de evitar la infección es no tener sexo anal, vaginal u oral.</a:t>
            </a:r>
          </a:p>
        </p:txBody>
      </p:sp>
      <p:pic>
        <p:nvPicPr>
          <p:cNvPr id="1026" name="Picture 2" descr="TRICOMONIASIS - jovenesut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1072" y="1868260"/>
            <a:ext cx="6248400" cy="260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26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7" y="1383013"/>
            <a:ext cx="8361229" cy="1248044"/>
          </a:xfrm>
        </p:spPr>
        <p:txBody>
          <a:bodyPr/>
          <a:lstStyle/>
          <a:p>
            <a:r>
              <a:rPr lang="es-AR" dirty="0" smtClean="0"/>
              <a:t>Tratamientos </a:t>
            </a:r>
            <a:endParaRPr lang="es-AR" dirty="0"/>
          </a:p>
        </p:txBody>
      </p:sp>
      <p:sp>
        <p:nvSpPr>
          <p:cNvPr id="3" name="Subtítulo 2"/>
          <p:cNvSpPr>
            <a:spLocks noGrp="1"/>
          </p:cNvSpPr>
          <p:nvPr>
            <p:ph type="subTitle" idx="1"/>
          </p:nvPr>
        </p:nvSpPr>
        <p:spPr>
          <a:xfrm>
            <a:off x="2679904" y="3015999"/>
            <a:ext cx="6831673" cy="2082212"/>
          </a:xfrm>
        </p:spPr>
        <p:txBody>
          <a:bodyPr/>
          <a:lstStyle/>
          <a:p>
            <a:r>
              <a:rPr lang="es-AR" dirty="0"/>
              <a:t>Se trata con antibióticos. Si está infectado, usted y su pareja deben someterse a </a:t>
            </a:r>
            <a:r>
              <a:rPr lang="es-AR" dirty="0" smtClean="0"/>
              <a:t>tratamiento.</a:t>
            </a:r>
          </a:p>
          <a:p>
            <a:r>
              <a:rPr lang="es-AR" dirty="0"/>
              <a:t>El tratamiento más común para la </a:t>
            </a:r>
            <a:r>
              <a:rPr lang="es-AR" dirty="0" err="1"/>
              <a:t>tricomoniasis</a:t>
            </a:r>
            <a:r>
              <a:rPr lang="es-AR" dirty="0"/>
              <a:t> </a:t>
            </a:r>
            <a:r>
              <a:rPr lang="es-AR" dirty="0" smtClean="0"/>
              <a:t>es </a:t>
            </a:r>
            <a:r>
              <a:rPr lang="es-AR" dirty="0"/>
              <a:t>el consumo de una </a:t>
            </a:r>
            <a:r>
              <a:rPr lang="es-AR" dirty="0" err="1"/>
              <a:t>megadosis</a:t>
            </a:r>
            <a:r>
              <a:rPr lang="es-AR" dirty="0"/>
              <a:t> de </a:t>
            </a:r>
            <a:r>
              <a:rPr lang="es-AR" dirty="0" err="1"/>
              <a:t>metronidazol</a:t>
            </a:r>
            <a:r>
              <a:rPr lang="es-AR" dirty="0"/>
              <a:t>  o </a:t>
            </a:r>
            <a:r>
              <a:rPr lang="es-AR" dirty="0" err="1"/>
              <a:t>tinidazol</a:t>
            </a:r>
            <a:r>
              <a:rPr lang="es-AR" dirty="0"/>
              <a:t> . </a:t>
            </a:r>
          </a:p>
        </p:txBody>
      </p:sp>
    </p:spTree>
    <p:extLst>
      <p:ext uri="{BB962C8B-B14F-4D97-AF65-F5344CB8AC3E}">
        <p14:creationId xmlns:p14="http://schemas.microsoft.com/office/powerpoint/2010/main" val="3381108209"/>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6464" y="901460"/>
            <a:ext cx="9601200" cy="1485900"/>
          </a:xfrm>
        </p:spPr>
        <p:txBody>
          <a:bodyPr>
            <a:normAutofit/>
          </a:bodyPr>
          <a:lstStyle/>
          <a:p>
            <a:pPr algn="ctr"/>
            <a:r>
              <a:rPr lang="es-AR" sz="6600" dirty="0" smtClean="0"/>
              <a:t>Métodos anticonceptivos </a:t>
            </a:r>
            <a:endParaRPr lang="es-AR" sz="6600" dirty="0"/>
          </a:p>
        </p:txBody>
      </p:sp>
      <p:pic>
        <p:nvPicPr>
          <p:cNvPr id="3" name="Imagen 2"/>
          <p:cNvPicPr>
            <a:picLocks noChangeAspect="1"/>
          </p:cNvPicPr>
          <p:nvPr/>
        </p:nvPicPr>
        <p:blipFill>
          <a:blip r:embed="rId2"/>
          <a:stretch>
            <a:fillRect/>
          </a:stretch>
        </p:blipFill>
        <p:spPr>
          <a:xfrm>
            <a:off x="2467155" y="1932317"/>
            <a:ext cx="8022566" cy="4425351"/>
          </a:xfrm>
          <a:prstGeom prst="rect">
            <a:avLst/>
          </a:prstGeom>
        </p:spPr>
      </p:pic>
    </p:spTree>
    <p:extLst>
      <p:ext uri="{BB962C8B-B14F-4D97-AF65-F5344CB8AC3E}">
        <p14:creationId xmlns:p14="http://schemas.microsoft.com/office/powerpoint/2010/main" val="337603937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7" y="399602"/>
            <a:ext cx="8361229" cy="2098226"/>
          </a:xfrm>
        </p:spPr>
        <p:txBody>
          <a:bodyPr/>
          <a:lstStyle/>
          <a:p>
            <a:r>
              <a:rPr lang="es-AR" sz="4800" dirty="0" smtClean="0"/>
              <a:t>Parche anticonceptivo </a:t>
            </a:r>
            <a:endParaRPr lang="es-AR" sz="4800" dirty="0"/>
          </a:p>
        </p:txBody>
      </p:sp>
      <p:sp>
        <p:nvSpPr>
          <p:cNvPr id="3" name="Subtítulo 2"/>
          <p:cNvSpPr>
            <a:spLocks noGrp="1"/>
          </p:cNvSpPr>
          <p:nvPr>
            <p:ph type="subTitle" idx="1"/>
          </p:nvPr>
        </p:nvSpPr>
        <p:spPr>
          <a:xfrm>
            <a:off x="2679904" y="2964241"/>
            <a:ext cx="6831673" cy="1086237"/>
          </a:xfrm>
        </p:spPr>
        <p:txBody>
          <a:bodyPr>
            <a:noAutofit/>
          </a:bodyPr>
          <a:lstStyle/>
          <a:p>
            <a:r>
              <a:rPr lang="es-AR" sz="2400" dirty="0"/>
              <a:t>es un tipo de método anticonceptivo que contiene las hormonas estrógeno y </a:t>
            </a:r>
            <a:r>
              <a:rPr lang="es-AR" sz="2400" dirty="0" err="1"/>
              <a:t>progestina</a:t>
            </a:r>
            <a:r>
              <a:rPr lang="es-AR" sz="2400" dirty="0"/>
              <a:t>. Debes usar el parche para evitar quedar embarazada. Una vez por semana durante tres semanas, debes colocarte un pequeño parche sobre la piel, es decir que usarás un parche por un total de 21 días.</a:t>
            </a:r>
          </a:p>
        </p:txBody>
      </p:sp>
    </p:spTree>
    <p:extLst>
      <p:ext uri="{BB962C8B-B14F-4D97-AF65-F5344CB8AC3E}">
        <p14:creationId xmlns:p14="http://schemas.microsoft.com/office/powerpoint/2010/main" val="221180702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err="1" smtClean="0"/>
              <a:t>Metodo</a:t>
            </a:r>
            <a:r>
              <a:rPr lang="es-AR" dirty="0" smtClean="0"/>
              <a:t> de uso</a:t>
            </a:r>
            <a:endParaRPr lang="es-AR" dirty="0"/>
          </a:p>
        </p:txBody>
      </p:sp>
      <p:sp>
        <p:nvSpPr>
          <p:cNvPr id="3" name="Marcador de contenido 2"/>
          <p:cNvSpPr>
            <a:spLocks noGrp="1"/>
          </p:cNvSpPr>
          <p:nvPr>
            <p:ph idx="1"/>
          </p:nvPr>
        </p:nvSpPr>
        <p:spPr/>
        <p:txBody>
          <a:bodyPr/>
          <a:lstStyle/>
          <a:p>
            <a:r>
              <a:rPr lang="es-AR" dirty="0"/>
              <a:t>Puedes comenzar a usar el parche anticonceptivo tan pronto como lo consigas, en cualquier día del mes o de tu ciclo menstrual. Sin embargo, dependiendo del momento en que comiences a usarlo, es posible que necesites un método anticonceptivo de </a:t>
            </a:r>
            <a:r>
              <a:rPr lang="es-AR" dirty="0" smtClean="0"/>
              <a:t>respaldo durante </a:t>
            </a:r>
            <a:r>
              <a:rPr lang="es-AR" dirty="0"/>
              <a:t>los primeros 7 días de </a:t>
            </a:r>
            <a:r>
              <a:rPr lang="es-AR" dirty="0" smtClean="0"/>
              <a:t>uso. </a:t>
            </a:r>
          </a:p>
          <a:p>
            <a:r>
              <a:rPr lang="es-AR" dirty="0" smtClean="0"/>
              <a:t>El </a:t>
            </a:r>
            <a:r>
              <a:rPr lang="es-AR" dirty="0"/>
              <a:t>parche se aplica en la piel sana e intacta, sin vello excesivo, limpia y seca. </a:t>
            </a:r>
            <a:endParaRPr lang="es-AR" dirty="0" smtClean="0"/>
          </a:p>
          <a:p>
            <a:r>
              <a:rPr lang="es-AR" dirty="0" smtClean="0"/>
              <a:t>Las </a:t>
            </a:r>
            <a:r>
              <a:rPr lang="es-AR" dirty="0"/>
              <a:t>zonas más habituales son el glúteo, abdomen, parte exterior del brazo o parte superior del torso, en un lugar donde no roce con la </a:t>
            </a:r>
            <a:r>
              <a:rPr lang="es-AR" dirty="0" smtClean="0"/>
              <a:t>ropa. Una </a:t>
            </a:r>
            <a:r>
              <a:rPr lang="es-AR" dirty="0"/>
              <a:t>vez que dejas de usar el parche anticonceptivo, tu periodo normalmente se tarda entre 1 y 2 meses para regresar al ciclo que tenías antes de comenzar a usarlo</a:t>
            </a:r>
            <a:r>
              <a:rPr lang="es-AR" dirty="0" smtClean="0"/>
              <a:t>.</a:t>
            </a:r>
          </a:p>
          <a:p>
            <a:endParaRPr lang="es-AR" dirty="0"/>
          </a:p>
        </p:txBody>
      </p:sp>
    </p:spTree>
    <p:extLst>
      <p:ext uri="{BB962C8B-B14F-4D97-AF65-F5344CB8AC3E}">
        <p14:creationId xmlns:p14="http://schemas.microsoft.com/office/powerpoint/2010/main" val="1766635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 xmlns:a16="http://schemas.microsoft.com/office/drawing/2014/main" id="{8B182AAD-2A31-9768-2A14-E62FB7612D3F}"/>
              </a:ext>
            </a:extLst>
          </p:cNvPr>
          <p:cNvSpPr>
            <a:spLocks noGrp="1"/>
          </p:cNvSpPr>
          <p:nvPr>
            <p:ph type="title"/>
          </p:nvPr>
        </p:nvSpPr>
        <p:spPr/>
        <p:txBody>
          <a:bodyPr/>
          <a:lstStyle/>
          <a:p>
            <a:r>
              <a:rPr lang="es-ES" dirty="0"/>
              <a:t>¿Cuál es la noxa de la clamidia?</a:t>
            </a:r>
            <a:endParaRPr lang="es-AR" dirty="0"/>
          </a:p>
        </p:txBody>
      </p:sp>
      <p:pic>
        <p:nvPicPr>
          <p:cNvPr id="18" name="Marcador de contenido 17">
            <a:extLst>
              <a:ext uri="{FF2B5EF4-FFF2-40B4-BE49-F238E27FC236}">
                <a16:creationId xmlns="" xmlns:a16="http://schemas.microsoft.com/office/drawing/2014/main" id="{EE6A6CD8-63C7-3E32-790E-BB918251C5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7364" y="1600200"/>
            <a:ext cx="4252599" cy="2840736"/>
          </a:xfrm>
        </p:spPr>
      </p:pic>
      <p:sp>
        <p:nvSpPr>
          <p:cNvPr id="16" name="Marcador de texto 15">
            <a:extLst>
              <a:ext uri="{FF2B5EF4-FFF2-40B4-BE49-F238E27FC236}">
                <a16:creationId xmlns="" xmlns:a16="http://schemas.microsoft.com/office/drawing/2014/main" id="{5B18DF22-67C1-7E3C-60A3-9DBA35646D1F}"/>
              </a:ext>
            </a:extLst>
          </p:cNvPr>
          <p:cNvSpPr>
            <a:spLocks noGrp="1"/>
          </p:cNvSpPr>
          <p:nvPr>
            <p:ph type="body" sz="half" idx="2"/>
          </p:nvPr>
        </p:nvSpPr>
        <p:spPr/>
        <p:txBody>
          <a:bodyPr/>
          <a:lstStyle/>
          <a:p>
            <a:r>
              <a:rPr lang="es-MX" dirty="0"/>
              <a:t>Es causada por la bacteria Chlamydia trachomatis. </a:t>
            </a:r>
            <a:r>
              <a:rPr lang="es-MX" b="0" i="0" dirty="0">
                <a:solidFill>
                  <a:schemeClr val="tx1"/>
                </a:solidFill>
                <a:effectLst/>
                <a:latin typeface="Helvetica" panose="020B0604020202020204" pitchFamily="34" charset="0"/>
              </a:rPr>
              <a:t> afecta principalmente a las mujeres jóvenes, pero puede presentarse tanto en varones como en mujeres, y en todos los grupos etarios. </a:t>
            </a:r>
            <a:endParaRPr lang="es-AR" dirty="0">
              <a:solidFill>
                <a:schemeClr val="tx1"/>
              </a:solidFill>
            </a:endParaRPr>
          </a:p>
        </p:txBody>
      </p:sp>
    </p:spTree>
    <p:extLst>
      <p:ext uri="{BB962C8B-B14F-4D97-AF65-F5344CB8AC3E}">
        <p14:creationId xmlns:p14="http://schemas.microsoft.com/office/powerpoint/2010/main" val="178273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Ventajas y desventajas </a:t>
            </a:r>
            <a:endParaRPr lang="es-AR" dirty="0"/>
          </a:p>
        </p:txBody>
      </p:sp>
      <p:sp>
        <p:nvSpPr>
          <p:cNvPr id="3" name="Marcador de texto 2"/>
          <p:cNvSpPr>
            <a:spLocks noGrp="1"/>
          </p:cNvSpPr>
          <p:nvPr>
            <p:ph type="body" idx="1"/>
          </p:nvPr>
        </p:nvSpPr>
        <p:spPr/>
        <p:txBody>
          <a:bodyPr/>
          <a:lstStyle/>
          <a:p>
            <a:pPr algn="ctr"/>
            <a:r>
              <a:rPr lang="es-AR" dirty="0" smtClean="0"/>
              <a:t>Ventajas </a:t>
            </a:r>
            <a:endParaRPr lang="es-AR" dirty="0"/>
          </a:p>
        </p:txBody>
      </p:sp>
      <p:sp>
        <p:nvSpPr>
          <p:cNvPr id="4" name="Marcador de contenido 3"/>
          <p:cNvSpPr>
            <a:spLocks noGrp="1"/>
          </p:cNvSpPr>
          <p:nvPr>
            <p:ph sz="half" idx="2"/>
          </p:nvPr>
        </p:nvSpPr>
        <p:spPr/>
        <p:txBody>
          <a:bodyPr>
            <a:normAutofit fontScale="92500" lnSpcReduction="20000"/>
          </a:bodyPr>
          <a:lstStyle/>
          <a:p>
            <a:r>
              <a:rPr lang="es-AR" dirty="0"/>
              <a:t>Si se usa correctamente su efectividad es del 99</a:t>
            </a:r>
            <a:r>
              <a:rPr lang="es-AR" dirty="0" smtClean="0"/>
              <a:t>%.</a:t>
            </a:r>
          </a:p>
          <a:p>
            <a:r>
              <a:rPr lang="es-AR" dirty="0"/>
              <a:t>es una manera fácil, práctica y segura de evitar un embarazo. </a:t>
            </a:r>
            <a:endParaRPr lang="es-AR" dirty="0" smtClean="0"/>
          </a:p>
          <a:p>
            <a:r>
              <a:rPr lang="es-AR" dirty="0"/>
              <a:t>Además tiene otros beneficios como mejorar el </a:t>
            </a:r>
            <a:r>
              <a:rPr lang="es-AR" dirty="0" smtClean="0"/>
              <a:t>acné.</a:t>
            </a:r>
          </a:p>
          <a:p>
            <a:r>
              <a:rPr lang="es-AR" dirty="0" smtClean="0"/>
              <a:t>ayudar </a:t>
            </a:r>
            <a:r>
              <a:rPr lang="es-AR" dirty="0"/>
              <a:t>a que tus periodos sean más regulares y ligeros, y aliviar los cólicos menstruales.</a:t>
            </a:r>
            <a:endParaRPr lang="es-AR" dirty="0"/>
          </a:p>
        </p:txBody>
      </p:sp>
      <p:sp>
        <p:nvSpPr>
          <p:cNvPr id="5" name="Marcador de texto 4"/>
          <p:cNvSpPr>
            <a:spLocks noGrp="1"/>
          </p:cNvSpPr>
          <p:nvPr>
            <p:ph type="body" sz="quarter" idx="3"/>
          </p:nvPr>
        </p:nvSpPr>
        <p:spPr/>
        <p:txBody>
          <a:bodyPr/>
          <a:lstStyle/>
          <a:p>
            <a:pPr algn="ctr"/>
            <a:r>
              <a:rPr lang="es-AR" dirty="0" smtClean="0"/>
              <a:t>Desventajas </a:t>
            </a:r>
            <a:endParaRPr lang="es-AR" dirty="0"/>
          </a:p>
        </p:txBody>
      </p:sp>
      <p:sp>
        <p:nvSpPr>
          <p:cNvPr id="6" name="Marcador de contenido 5"/>
          <p:cNvSpPr>
            <a:spLocks noGrp="1"/>
          </p:cNvSpPr>
          <p:nvPr>
            <p:ph sz="quarter" idx="4"/>
          </p:nvPr>
        </p:nvSpPr>
        <p:spPr/>
        <p:txBody>
          <a:bodyPr/>
          <a:lstStyle/>
          <a:p>
            <a:r>
              <a:rPr lang="es-AR" dirty="0"/>
              <a:t> tener sangrado o manchado entre </a:t>
            </a:r>
            <a:r>
              <a:rPr lang="es-AR" dirty="0" smtClean="0"/>
              <a:t>periodos</a:t>
            </a:r>
          </a:p>
          <a:p>
            <a:r>
              <a:rPr lang="es-AR" dirty="0"/>
              <a:t>sensibilidad en los </a:t>
            </a:r>
            <a:r>
              <a:rPr lang="es-AR" dirty="0" smtClean="0"/>
              <a:t>senos</a:t>
            </a:r>
          </a:p>
          <a:p>
            <a:r>
              <a:rPr lang="es-AR" dirty="0"/>
              <a:t>náuseas o dolores de cabeza.</a:t>
            </a:r>
            <a:endParaRPr lang="es-AR" dirty="0"/>
          </a:p>
        </p:txBody>
      </p:sp>
    </p:spTree>
    <p:extLst>
      <p:ext uri="{BB962C8B-B14F-4D97-AF65-F5344CB8AC3E}">
        <p14:creationId xmlns:p14="http://schemas.microsoft.com/office/powerpoint/2010/main" val="31257143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9248" y="580756"/>
            <a:ext cx="8361229" cy="2098226"/>
          </a:xfrm>
        </p:spPr>
        <p:txBody>
          <a:bodyPr/>
          <a:lstStyle/>
          <a:p>
            <a:r>
              <a:rPr lang="es-AR" sz="4800" dirty="0" smtClean="0"/>
              <a:t>chip</a:t>
            </a:r>
            <a:endParaRPr lang="es-AR" sz="4800" dirty="0"/>
          </a:p>
        </p:txBody>
      </p:sp>
      <p:sp>
        <p:nvSpPr>
          <p:cNvPr id="3" name="Subtítulo 2"/>
          <p:cNvSpPr>
            <a:spLocks noGrp="1"/>
          </p:cNvSpPr>
          <p:nvPr>
            <p:ph type="subTitle" idx="1"/>
          </p:nvPr>
        </p:nvSpPr>
        <p:spPr>
          <a:xfrm>
            <a:off x="2654025" y="3136769"/>
            <a:ext cx="6831673" cy="1086237"/>
          </a:xfrm>
        </p:spPr>
        <p:txBody>
          <a:bodyPr>
            <a:noAutofit/>
          </a:bodyPr>
          <a:lstStyle/>
          <a:p>
            <a:r>
              <a:rPr lang="es-AR" sz="2000" dirty="0"/>
              <a:t>Es un método anticonceptivo hormonal compuesto por una varilla de tamaño pequeño que se coloca debajo de la piel del brazo de la mujer, ofreciendo protección anticonceptiva durante tres años.</a:t>
            </a:r>
            <a:endParaRPr lang="es-AR" sz="2000" dirty="0"/>
          </a:p>
        </p:txBody>
      </p:sp>
    </p:spTree>
    <p:extLst>
      <p:ext uri="{BB962C8B-B14F-4D97-AF65-F5344CB8AC3E}">
        <p14:creationId xmlns:p14="http://schemas.microsoft.com/office/powerpoint/2010/main" val="2365374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Como funciona?</a:t>
            </a:r>
            <a:endParaRPr lang="es-AR" dirty="0"/>
          </a:p>
        </p:txBody>
      </p:sp>
      <p:sp>
        <p:nvSpPr>
          <p:cNvPr id="4" name="Marcador de texto 3"/>
          <p:cNvSpPr>
            <a:spLocks noGrp="1"/>
          </p:cNvSpPr>
          <p:nvPr>
            <p:ph type="body" sz="half" idx="2"/>
          </p:nvPr>
        </p:nvSpPr>
        <p:spPr/>
        <p:txBody>
          <a:bodyPr>
            <a:normAutofit/>
          </a:bodyPr>
          <a:lstStyle/>
          <a:p>
            <a:pPr algn="ctr"/>
            <a:r>
              <a:rPr lang="es-AR" sz="2400" dirty="0"/>
              <a:t>El </a:t>
            </a:r>
            <a:r>
              <a:rPr lang="es-AR" sz="2400" b="1" dirty="0"/>
              <a:t>implante</a:t>
            </a:r>
            <a:r>
              <a:rPr lang="es-AR" sz="2400" dirty="0"/>
              <a:t> libera </a:t>
            </a:r>
            <a:r>
              <a:rPr lang="es-AR" sz="2400" dirty="0" smtClean="0"/>
              <a:t>progestágeno en </a:t>
            </a:r>
            <a:r>
              <a:rPr lang="es-AR" sz="2400" dirty="0"/>
              <a:t>forma continua que inhibe la ovulación</a:t>
            </a:r>
            <a:r>
              <a:rPr lang="es-AR" sz="2400" dirty="0" smtClean="0"/>
              <a:t>.</a:t>
            </a:r>
          </a:p>
          <a:p>
            <a:pPr algn="ctr"/>
            <a:endParaRPr lang="es-AR" sz="2400" dirty="0"/>
          </a:p>
        </p:txBody>
      </p:sp>
      <p:pic>
        <p:nvPicPr>
          <p:cNvPr id="1026" name="Picture 2" descr="Implante anticonceptivo | EnFamil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6338" y="1327701"/>
            <a:ext cx="5211762" cy="389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7243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Ventajas y desventajas </a:t>
            </a:r>
            <a:endParaRPr lang="es-AR" dirty="0"/>
          </a:p>
        </p:txBody>
      </p:sp>
      <p:sp>
        <p:nvSpPr>
          <p:cNvPr id="3" name="Marcador de texto 2"/>
          <p:cNvSpPr>
            <a:spLocks noGrp="1"/>
          </p:cNvSpPr>
          <p:nvPr>
            <p:ph type="body" idx="1"/>
          </p:nvPr>
        </p:nvSpPr>
        <p:spPr/>
        <p:txBody>
          <a:bodyPr/>
          <a:lstStyle/>
          <a:p>
            <a:pPr algn="ctr"/>
            <a:r>
              <a:rPr lang="es-AR" dirty="0" smtClean="0"/>
              <a:t>Ventajas </a:t>
            </a:r>
            <a:endParaRPr lang="es-AR" dirty="0"/>
          </a:p>
        </p:txBody>
      </p:sp>
      <p:sp>
        <p:nvSpPr>
          <p:cNvPr id="4" name="Marcador de contenido 3"/>
          <p:cNvSpPr>
            <a:spLocks noGrp="1"/>
          </p:cNvSpPr>
          <p:nvPr>
            <p:ph sz="half" idx="2"/>
          </p:nvPr>
        </p:nvSpPr>
        <p:spPr/>
        <p:txBody>
          <a:bodyPr/>
          <a:lstStyle/>
          <a:p>
            <a:r>
              <a:rPr lang="es-AR" dirty="0"/>
              <a:t>tiene una protección frente al embarazo del </a:t>
            </a:r>
            <a:r>
              <a:rPr lang="es-AR" dirty="0" smtClean="0"/>
              <a:t>99% </a:t>
            </a:r>
            <a:r>
              <a:rPr lang="es-AR" dirty="0"/>
              <a:t>de eficacia</a:t>
            </a:r>
            <a:r>
              <a:rPr lang="es-AR" dirty="0" smtClean="0"/>
              <a:t>.</a:t>
            </a:r>
          </a:p>
          <a:p>
            <a:r>
              <a:rPr lang="es-AR" dirty="0" smtClean="0"/>
              <a:t>es </a:t>
            </a:r>
            <a:r>
              <a:rPr lang="es-AR" dirty="0"/>
              <a:t>práctico y </a:t>
            </a:r>
            <a:r>
              <a:rPr lang="es-AR" dirty="0" smtClean="0"/>
              <a:t>discreto.</a:t>
            </a:r>
          </a:p>
          <a:p>
            <a:r>
              <a:rPr lang="es-AR" dirty="0"/>
              <a:t>puede ayudar con tus periodos</a:t>
            </a:r>
            <a:r>
              <a:rPr lang="es-AR" dirty="0" smtClean="0"/>
              <a:t>.</a:t>
            </a:r>
          </a:p>
          <a:p>
            <a:r>
              <a:rPr lang="es-AR" dirty="0" smtClean="0"/>
              <a:t>Puede retirarse cuando lo desees</a:t>
            </a:r>
            <a:endParaRPr lang="es-AR" dirty="0"/>
          </a:p>
        </p:txBody>
      </p:sp>
      <p:sp>
        <p:nvSpPr>
          <p:cNvPr id="5" name="Marcador de texto 4"/>
          <p:cNvSpPr>
            <a:spLocks noGrp="1"/>
          </p:cNvSpPr>
          <p:nvPr>
            <p:ph type="body" sz="quarter" idx="3"/>
          </p:nvPr>
        </p:nvSpPr>
        <p:spPr/>
        <p:txBody>
          <a:bodyPr/>
          <a:lstStyle/>
          <a:p>
            <a:pPr algn="ctr"/>
            <a:r>
              <a:rPr lang="es-AR" dirty="0" smtClean="0"/>
              <a:t>desventajas </a:t>
            </a:r>
            <a:endParaRPr lang="es-AR" dirty="0"/>
          </a:p>
        </p:txBody>
      </p:sp>
      <p:sp>
        <p:nvSpPr>
          <p:cNvPr id="6" name="Marcador de contenido 5"/>
          <p:cNvSpPr>
            <a:spLocks noGrp="1"/>
          </p:cNvSpPr>
          <p:nvPr>
            <p:ph sz="quarter" idx="4"/>
          </p:nvPr>
        </p:nvSpPr>
        <p:spPr/>
        <p:txBody>
          <a:bodyPr>
            <a:normAutofit/>
          </a:bodyPr>
          <a:lstStyle/>
          <a:p>
            <a:r>
              <a:rPr lang="es-AR" dirty="0"/>
              <a:t>dolores de cabeza.</a:t>
            </a:r>
          </a:p>
          <a:p>
            <a:r>
              <a:rPr lang="es-AR" dirty="0"/>
              <a:t>dolor en los </a:t>
            </a:r>
            <a:r>
              <a:rPr lang="es-AR" dirty="0" smtClean="0"/>
              <a:t>senos náuseas</a:t>
            </a:r>
            <a:r>
              <a:rPr lang="es-AR" dirty="0"/>
              <a:t>.</a:t>
            </a:r>
          </a:p>
          <a:p>
            <a:r>
              <a:rPr lang="es-AR" dirty="0"/>
              <a:t>aumento de peso.</a:t>
            </a:r>
          </a:p>
          <a:p>
            <a:r>
              <a:rPr lang="es-AR" dirty="0"/>
              <a:t>quistes en los ovarios.</a:t>
            </a:r>
          </a:p>
          <a:p>
            <a:r>
              <a:rPr lang="es-AR" dirty="0" smtClean="0"/>
              <a:t>una </a:t>
            </a:r>
            <a:r>
              <a:rPr lang="es-AR" dirty="0"/>
              <a:t>infección en el área donde te insertaron el </a:t>
            </a:r>
            <a:r>
              <a:rPr lang="es-AR" dirty="0" smtClean="0"/>
              <a:t>implante.</a:t>
            </a:r>
            <a:endParaRPr lang="es-AR" dirty="0"/>
          </a:p>
          <a:p>
            <a:endParaRPr lang="es-AR" dirty="0"/>
          </a:p>
        </p:txBody>
      </p:sp>
    </p:spTree>
    <p:extLst>
      <p:ext uri="{BB962C8B-B14F-4D97-AF65-F5344CB8AC3E}">
        <p14:creationId xmlns:p14="http://schemas.microsoft.com/office/powerpoint/2010/main" val="4145330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7" y="1639018"/>
            <a:ext cx="8361229" cy="901941"/>
          </a:xfrm>
        </p:spPr>
        <p:txBody>
          <a:bodyPr/>
          <a:lstStyle/>
          <a:p>
            <a:r>
              <a:rPr lang="es-AR" sz="4800" dirty="0" smtClean="0"/>
              <a:t>Pastilla anticonceptiva </a:t>
            </a:r>
            <a:endParaRPr lang="es-AR" sz="4800" dirty="0"/>
          </a:p>
        </p:txBody>
      </p:sp>
      <p:sp>
        <p:nvSpPr>
          <p:cNvPr id="3" name="Subtítulo 2"/>
          <p:cNvSpPr>
            <a:spLocks noGrp="1"/>
          </p:cNvSpPr>
          <p:nvPr>
            <p:ph type="subTitle" idx="1"/>
          </p:nvPr>
        </p:nvSpPr>
        <p:spPr>
          <a:xfrm>
            <a:off x="2679904" y="3386936"/>
            <a:ext cx="6831673" cy="1086237"/>
          </a:xfrm>
        </p:spPr>
        <p:txBody>
          <a:bodyPr>
            <a:noAutofit/>
          </a:bodyPr>
          <a:lstStyle/>
          <a:p>
            <a:r>
              <a:rPr lang="es-AR" sz="2400" dirty="0"/>
              <a:t>Las hormonas de la pastilla detienen la ovulación de manera segura. Si no hay ovulación, no habrá un óvulo que el esperma pueda fertilizar y por eso el embarazo no </a:t>
            </a:r>
            <a:r>
              <a:rPr lang="es-AR" sz="2400" dirty="0" smtClean="0"/>
              <a:t>ocurre.</a:t>
            </a:r>
            <a:endParaRPr lang="es-AR" sz="2400" dirty="0"/>
          </a:p>
        </p:txBody>
      </p:sp>
    </p:spTree>
    <p:extLst>
      <p:ext uri="{BB962C8B-B14F-4D97-AF65-F5344CB8AC3E}">
        <p14:creationId xmlns:p14="http://schemas.microsoft.com/office/powerpoint/2010/main" val="116093889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900" y="590909"/>
            <a:ext cx="3855720" cy="2157884"/>
          </a:xfrm>
        </p:spPr>
        <p:txBody>
          <a:bodyPr/>
          <a:lstStyle/>
          <a:p>
            <a:pPr algn="ctr"/>
            <a:r>
              <a:rPr lang="es-AR" dirty="0"/>
              <a:t>Adquisición y modo de </a:t>
            </a:r>
            <a:r>
              <a:rPr lang="es-AR" dirty="0" smtClean="0"/>
              <a:t>uso</a:t>
            </a:r>
            <a:endParaRPr lang="es-AR" dirty="0"/>
          </a:p>
        </p:txBody>
      </p:sp>
      <p:pic>
        <p:nvPicPr>
          <p:cNvPr id="5" name="Marcador de posición de imagen 4"/>
          <p:cNvPicPr>
            <a:picLocks noGrp="1" noChangeAspect="1"/>
          </p:cNvPicPr>
          <p:nvPr>
            <p:ph type="pic" idx="1"/>
          </p:nvPr>
        </p:nvPicPr>
        <p:blipFill>
          <a:blip r:embed="rId2"/>
          <a:srcRect l="20868" r="20868"/>
          <a:stretch>
            <a:fillRect/>
          </a:stretch>
        </p:blipFill>
        <p:spPr>
          <a:xfrm>
            <a:off x="6064371" y="1200351"/>
            <a:ext cx="5676180" cy="4941657"/>
          </a:xfrm>
          <a:prstGeom prst="rect">
            <a:avLst/>
          </a:prstGeom>
        </p:spPr>
      </p:pic>
      <p:sp>
        <p:nvSpPr>
          <p:cNvPr id="4" name="Marcador de texto 3"/>
          <p:cNvSpPr>
            <a:spLocks noGrp="1"/>
          </p:cNvSpPr>
          <p:nvPr>
            <p:ph type="body" sz="half" idx="2"/>
          </p:nvPr>
        </p:nvSpPr>
        <p:spPr>
          <a:xfrm>
            <a:off x="723900" y="2683440"/>
            <a:ext cx="3855720" cy="3011432"/>
          </a:xfrm>
        </p:spPr>
        <p:txBody>
          <a:bodyPr>
            <a:normAutofit/>
          </a:bodyPr>
          <a:lstStyle/>
          <a:p>
            <a:pPr algn="ctr"/>
            <a:r>
              <a:rPr lang="es-AR" sz="2000" dirty="0"/>
              <a:t>se compra en farmacia. La primera pastilla se toma el primer día de la menstruación, al terminar de tomar las pastillas del paquete, se deja un período de 7 días sin tomar pastillas, durante los cuales se presenta la menstruación</a:t>
            </a:r>
          </a:p>
        </p:txBody>
      </p:sp>
    </p:spTree>
    <p:extLst>
      <p:ext uri="{BB962C8B-B14F-4D97-AF65-F5344CB8AC3E}">
        <p14:creationId xmlns:p14="http://schemas.microsoft.com/office/powerpoint/2010/main" val="42262329"/>
      </p:ext>
    </p:extLst>
  </p:cSld>
  <p:clrMapOvr>
    <a:masterClrMapping/>
  </p:clrMapOvr>
  <p:transition spd="slow">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Ventajas y desventajas </a:t>
            </a:r>
            <a:endParaRPr lang="es-AR" dirty="0"/>
          </a:p>
        </p:txBody>
      </p:sp>
      <p:sp>
        <p:nvSpPr>
          <p:cNvPr id="3" name="Marcador de texto 2"/>
          <p:cNvSpPr>
            <a:spLocks noGrp="1"/>
          </p:cNvSpPr>
          <p:nvPr>
            <p:ph type="body" idx="1"/>
          </p:nvPr>
        </p:nvSpPr>
        <p:spPr>
          <a:xfrm>
            <a:off x="1371600" y="1844326"/>
            <a:ext cx="4443984" cy="823912"/>
          </a:xfrm>
        </p:spPr>
        <p:txBody>
          <a:bodyPr/>
          <a:lstStyle/>
          <a:p>
            <a:pPr algn="ctr"/>
            <a:r>
              <a:rPr lang="es-AR" dirty="0" smtClean="0"/>
              <a:t>Ventajas </a:t>
            </a:r>
            <a:endParaRPr lang="es-AR" dirty="0"/>
          </a:p>
        </p:txBody>
      </p:sp>
      <p:sp>
        <p:nvSpPr>
          <p:cNvPr id="4" name="Marcador de contenido 3"/>
          <p:cNvSpPr>
            <a:spLocks noGrp="1"/>
          </p:cNvSpPr>
          <p:nvPr>
            <p:ph sz="half" idx="2"/>
          </p:nvPr>
        </p:nvSpPr>
        <p:spPr>
          <a:xfrm>
            <a:off x="1371600" y="2934271"/>
            <a:ext cx="4443984" cy="2562193"/>
          </a:xfrm>
        </p:spPr>
        <p:txBody>
          <a:bodyPr/>
          <a:lstStyle/>
          <a:p>
            <a:r>
              <a:rPr lang="es-AR" dirty="0"/>
              <a:t> es una manera simple, segura y práctica de evitar un embarazo. </a:t>
            </a:r>
            <a:endParaRPr lang="es-AR" dirty="0" smtClean="0"/>
          </a:p>
          <a:p>
            <a:r>
              <a:rPr lang="es-AR" dirty="0" smtClean="0"/>
              <a:t>También </a:t>
            </a:r>
            <a:r>
              <a:rPr lang="es-AR" dirty="0"/>
              <a:t>tiene otros beneficios como reducir el </a:t>
            </a:r>
            <a:r>
              <a:rPr lang="es-AR" dirty="0" smtClean="0"/>
              <a:t>acné.</a:t>
            </a:r>
          </a:p>
          <a:p>
            <a:r>
              <a:rPr lang="es-AR" dirty="0" smtClean="0"/>
              <a:t> </a:t>
            </a:r>
            <a:r>
              <a:rPr lang="es-AR" dirty="0"/>
              <a:t>hacer que tu periodo sea más ligero y regular, y aliviar los cólicos menstruales.</a:t>
            </a:r>
          </a:p>
        </p:txBody>
      </p:sp>
      <p:sp>
        <p:nvSpPr>
          <p:cNvPr id="5" name="Marcador de texto 4"/>
          <p:cNvSpPr>
            <a:spLocks noGrp="1"/>
          </p:cNvSpPr>
          <p:nvPr>
            <p:ph type="body" sz="quarter" idx="3"/>
          </p:nvPr>
        </p:nvSpPr>
        <p:spPr>
          <a:xfrm>
            <a:off x="6525014" y="1844326"/>
            <a:ext cx="4443984" cy="823912"/>
          </a:xfrm>
        </p:spPr>
        <p:txBody>
          <a:bodyPr/>
          <a:lstStyle/>
          <a:p>
            <a:pPr algn="ctr"/>
            <a:r>
              <a:rPr lang="es-AR" dirty="0" smtClean="0"/>
              <a:t>Desventajas </a:t>
            </a:r>
            <a:endParaRPr lang="es-AR" dirty="0"/>
          </a:p>
        </p:txBody>
      </p:sp>
      <p:sp>
        <p:nvSpPr>
          <p:cNvPr id="6" name="Marcador de contenido 5"/>
          <p:cNvSpPr>
            <a:spLocks noGrp="1"/>
          </p:cNvSpPr>
          <p:nvPr>
            <p:ph sz="quarter" idx="4"/>
          </p:nvPr>
        </p:nvSpPr>
        <p:spPr>
          <a:xfrm>
            <a:off x="6525014" y="2934271"/>
            <a:ext cx="4443984" cy="2562193"/>
          </a:xfrm>
        </p:spPr>
        <p:txBody>
          <a:bodyPr>
            <a:normAutofit fontScale="92500" lnSpcReduction="20000"/>
          </a:bodyPr>
          <a:lstStyle/>
          <a:p>
            <a:r>
              <a:rPr lang="es-AR" dirty="0"/>
              <a:t>dolores de cabeza</a:t>
            </a:r>
            <a:r>
              <a:rPr lang="es-AR" dirty="0" smtClean="0"/>
              <a:t>.</a:t>
            </a:r>
          </a:p>
          <a:p>
            <a:r>
              <a:rPr lang="es-AR" dirty="0" smtClean="0"/>
              <a:t>náuseas.</a:t>
            </a:r>
          </a:p>
          <a:p>
            <a:r>
              <a:rPr lang="es-AR" dirty="0" smtClean="0"/>
              <a:t>sensibilidad </a:t>
            </a:r>
            <a:r>
              <a:rPr lang="es-AR" dirty="0"/>
              <a:t>en los </a:t>
            </a:r>
            <a:r>
              <a:rPr lang="es-AR" dirty="0" smtClean="0"/>
              <a:t>senos.</a:t>
            </a:r>
          </a:p>
          <a:p>
            <a:r>
              <a:rPr lang="es-AR" dirty="0" smtClean="0"/>
              <a:t>cambios </a:t>
            </a:r>
            <a:r>
              <a:rPr lang="es-AR" dirty="0"/>
              <a:t>en su regla </a:t>
            </a:r>
            <a:r>
              <a:rPr lang="es-AR" dirty="0" smtClean="0"/>
              <a:t>puede </a:t>
            </a:r>
            <a:r>
              <a:rPr lang="es-AR" dirty="0"/>
              <a:t>adelantarse, retrasarse o no bajar mientras toman la </a:t>
            </a:r>
            <a:r>
              <a:rPr lang="es-AR" dirty="0" smtClean="0"/>
              <a:t>pastilla .</a:t>
            </a:r>
          </a:p>
          <a:p>
            <a:r>
              <a:rPr lang="es-AR" dirty="0" smtClean="0"/>
              <a:t>manchado sangrado </a:t>
            </a:r>
            <a:r>
              <a:rPr lang="es-AR" dirty="0"/>
              <a:t>vaginal entre periodos o flujo color </a:t>
            </a:r>
            <a:r>
              <a:rPr lang="es-AR" dirty="0" smtClean="0"/>
              <a:t>café.</a:t>
            </a:r>
            <a:endParaRPr lang="es-AR" dirty="0"/>
          </a:p>
        </p:txBody>
      </p:sp>
    </p:spTree>
    <p:extLst>
      <p:ext uri="{BB962C8B-B14F-4D97-AF65-F5344CB8AC3E}">
        <p14:creationId xmlns:p14="http://schemas.microsoft.com/office/powerpoint/2010/main" val="366773134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 xmlns:a16="http://schemas.microsoft.com/office/drawing/2014/main" id="{825DC155-49E6-FE6E-7486-B6F120E774E6}"/>
              </a:ext>
            </a:extLst>
          </p:cNvPr>
          <p:cNvSpPr>
            <a:spLocks noGrp="1"/>
          </p:cNvSpPr>
          <p:nvPr>
            <p:ph type="ctrTitle"/>
          </p:nvPr>
        </p:nvSpPr>
        <p:spPr>
          <a:xfrm>
            <a:off x="963930" y="1508760"/>
            <a:ext cx="9966960" cy="1531620"/>
          </a:xfrm>
        </p:spPr>
        <p:txBody>
          <a:bodyPr>
            <a:noAutofit/>
          </a:bodyPr>
          <a:lstStyle/>
          <a:p>
            <a:r>
              <a:rPr lang="es-ES" sz="6600" dirty="0"/>
              <a:t>¿Cómo Afecta a los jóvenes?</a:t>
            </a:r>
            <a:endParaRPr lang="es-AR" sz="6600" dirty="0"/>
          </a:p>
        </p:txBody>
      </p:sp>
      <p:sp>
        <p:nvSpPr>
          <p:cNvPr id="6" name="Subtítulo 5">
            <a:extLst>
              <a:ext uri="{FF2B5EF4-FFF2-40B4-BE49-F238E27FC236}">
                <a16:creationId xmlns="" xmlns:a16="http://schemas.microsoft.com/office/drawing/2014/main" id="{5E3931AF-4E61-3EAA-2216-9B4097DF8579}"/>
              </a:ext>
            </a:extLst>
          </p:cNvPr>
          <p:cNvSpPr>
            <a:spLocks noGrp="1"/>
          </p:cNvSpPr>
          <p:nvPr>
            <p:ph type="subTitle" idx="1"/>
          </p:nvPr>
        </p:nvSpPr>
        <p:spPr>
          <a:xfrm>
            <a:off x="1849329" y="2803398"/>
            <a:ext cx="8676222" cy="1905000"/>
          </a:xfrm>
        </p:spPr>
        <p:txBody>
          <a:bodyPr>
            <a:normAutofit/>
          </a:bodyPr>
          <a:lstStyle/>
          <a:p>
            <a:r>
              <a:rPr lang="es-AR" sz="18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Las personas jóvenes sexualmente activas tienen mayor riesgo de contraer esta infección. Esto se debe a factores conductuales y biológicos comunes entre las personas jóvenes. Los homosexuales, bisexuales y otros hombres que tienen relaciones sexuales con hombres también corren riesgo debido a que la infección por clamidia puede propagarse mediante las relaciones sexuales orales y anales</a:t>
            </a:r>
            <a:r>
              <a:rPr lang="es-AR"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2882121505"/>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B13BD38-2967-3759-F27C-29CCD7DD4C51}"/>
              </a:ext>
            </a:extLst>
          </p:cNvPr>
          <p:cNvSpPr>
            <a:spLocks noGrp="1"/>
          </p:cNvSpPr>
          <p:nvPr>
            <p:ph type="title"/>
          </p:nvPr>
        </p:nvSpPr>
        <p:spPr>
          <a:xfrm>
            <a:off x="6770370" y="560070"/>
            <a:ext cx="3855720" cy="2157884"/>
          </a:xfrm>
        </p:spPr>
        <p:txBody>
          <a:bodyPr/>
          <a:lstStyle/>
          <a:p>
            <a:r>
              <a:rPr lang="es-AR" sz="1800" dirty="0">
                <a:effectLst/>
                <a:latin typeface="Calibri" panose="020F0502020204030204" pitchFamily="34" charset="0"/>
                <a:ea typeface="Calibri" panose="020F0502020204030204" pitchFamily="34" charset="0"/>
                <a:cs typeface="Times New Roman" panose="02020603050405020304" pitchFamily="18" charset="0"/>
              </a:rPr>
              <a:t>Los síntomas en las mujeres</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AR" dirty="0"/>
          </a:p>
        </p:txBody>
      </p:sp>
      <p:pic>
        <p:nvPicPr>
          <p:cNvPr id="6" name="Marcador de contenido 5">
            <a:extLst>
              <a:ext uri="{FF2B5EF4-FFF2-40B4-BE49-F238E27FC236}">
                <a16:creationId xmlns="" xmlns:a16="http://schemas.microsoft.com/office/drawing/2014/main" id="{A8DD753A-B974-E964-FC55-CC0DBF7AEB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 y="1085850"/>
            <a:ext cx="4718684" cy="5326380"/>
          </a:xfrm>
        </p:spPr>
      </p:pic>
      <p:sp>
        <p:nvSpPr>
          <p:cNvPr id="4" name="Marcador de texto 3">
            <a:extLst>
              <a:ext uri="{FF2B5EF4-FFF2-40B4-BE49-F238E27FC236}">
                <a16:creationId xmlns="" xmlns:a16="http://schemas.microsoft.com/office/drawing/2014/main" id="{5657C7CA-9E17-B5C0-2E37-6906D206F73E}"/>
              </a:ext>
            </a:extLst>
          </p:cNvPr>
          <p:cNvSpPr>
            <a:spLocks noGrp="1"/>
          </p:cNvSpPr>
          <p:nvPr>
            <p:ph type="body" sz="half" idx="2"/>
          </p:nvPr>
        </p:nvSpPr>
        <p:spPr>
          <a:xfrm>
            <a:off x="7098030" y="2548890"/>
            <a:ext cx="3200400" cy="3749040"/>
          </a:xfrm>
        </p:spPr>
        <p:txBody>
          <a:bodyPr>
            <a:normAutofit/>
          </a:bodyPr>
          <a:lstStyle/>
          <a:p>
            <a:r>
              <a:rPr lang="es-MX" sz="1800" dirty="0"/>
              <a:t>Las mujeres con síntomas podrían notar los siguientes:</a:t>
            </a:r>
          </a:p>
          <a:p>
            <a:r>
              <a:rPr lang="es-MX" sz="1800" dirty="0" smtClean="0"/>
              <a:t>•secreción </a:t>
            </a:r>
            <a:r>
              <a:rPr lang="es-MX" sz="1800" dirty="0"/>
              <a:t>vaginal anormal;</a:t>
            </a:r>
          </a:p>
          <a:p>
            <a:r>
              <a:rPr lang="es-MX" sz="1800" dirty="0" smtClean="0"/>
              <a:t>•sensación </a:t>
            </a:r>
            <a:r>
              <a:rPr lang="es-MX" sz="1800" dirty="0"/>
              <a:t>de ardor al orinar</a:t>
            </a:r>
          </a:p>
          <a:p>
            <a:endParaRPr lang="es-AR" dirty="0"/>
          </a:p>
        </p:txBody>
      </p:sp>
    </p:spTree>
    <p:extLst>
      <p:ext uri="{BB962C8B-B14F-4D97-AF65-F5344CB8AC3E}">
        <p14:creationId xmlns:p14="http://schemas.microsoft.com/office/powerpoint/2010/main" val="2820351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13D9126-648D-6FFD-64D9-F8D1E895149A}"/>
              </a:ext>
            </a:extLst>
          </p:cNvPr>
          <p:cNvSpPr>
            <a:spLocks noGrp="1"/>
          </p:cNvSpPr>
          <p:nvPr>
            <p:ph type="title"/>
          </p:nvPr>
        </p:nvSpPr>
        <p:spPr>
          <a:xfrm>
            <a:off x="6979922" y="537210"/>
            <a:ext cx="3855720" cy="2157884"/>
          </a:xfrm>
        </p:spPr>
        <p:txBody>
          <a:bodyPr>
            <a:normAutofit/>
          </a:bodyPr>
          <a:lstStyle/>
          <a:p>
            <a:pPr>
              <a:lnSpc>
                <a:spcPct val="107000"/>
              </a:lnSpc>
              <a:spcAft>
                <a:spcPts val="800"/>
              </a:spcAft>
            </a:pPr>
            <a:r>
              <a:rPr lang="es-MX" sz="3200" dirty="0"/>
              <a:t>Los síntomas en los hombres pueden ser los siguientes:</a:t>
            </a:r>
            <a:endParaRPr lang="es-AR" sz="3200" dirty="0"/>
          </a:p>
        </p:txBody>
      </p:sp>
      <p:pic>
        <p:nvPicPr>
          <p:cNvPr id="6" name="Marcador de contenido 5">
            <a:extLst>
              <a:ext uri="{FF2B5EF4-FFF2-40B4-BE49-F238E27FC236}">
                <a16:creationId xmlns="" xmlns:a16="http://schemas.microsoft.com/office/drawing/2014/main" id="{0729E0ED-03B8-27BA-12DC-7A497721B8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7869" y="1142519"/>
            <a:ext cx="2952750" cy="1552575"/>
          </a:xfrm>
        </p:spPr>
      </p:pic>
      <p:sp>
        <p:nvSpPr>
          <p:cNvPr id="4" name="Marcador de texto 3">
            <a:extLst>
              <a:ext uri="{FF2B5EF4-FFF2-40B4-BE49-F238E27FC236}">
                <a16:creationId xmlns="" xmlns:a16="http://schemas.microsoft.com/office/drawing/2014/main" id="{CC563F5E-29AC-342B-4EFD-3BA25C962CCF}"/>
              </a:ext>
            </a:extLst>
          </p:cNvPr>
          <p:cNvSpPr>
            <a:spLocks noGrp="1"/>
          </p:cNvSpPr>
          <p:nvPr>
            <p:ph type="body" sz="half" idx="2"/>
          </p:nvPr>
        </p:nvSpPr>
        <p:spPr>
          <a:xfrm>
            <a:off x="6979922" y="2695094"/>
            <a:ext cx="3855720" cy="3011056"/>
          </a:xfrm>
        </p:spPr>
        <p:txBody>
          <a:bodyPr/>
          <a:lstStyle/>
          <a:p>
            <a:r>
              <a:rPr lang="es-MX" dirty="0" smtClean="0"/>
              <a:t>•secreción </a:t>
            </a:r>
            <a:r>
              <a:rPr lang="es-MX" dirty="0"/>
              <a:t>del pene;</a:t>
            </a:r>
          </a:p>
          <a:p>
            <a:r>
              <a:rPr lang="es-MX" dirty="0" smtClean="0"/>
              <a:t>•sensación </a:t>
            </a:r>
            <a:r>
              <a:rPr lang="es-MX" dirty="0"/>
              <a:t>de ardor al orinar;</a:t>
            </a:r>
          </a:p>
          <a:p>
            <a:r>
              <a:rPr lang="es-MX" dirty="0" smtClean="0"/>
              <a:t>•dolor </a:t>
            </a:r>
            <a:r>
              <a:rPr lang="es-MX" dirty="0"/>
              <a:t>e inflamación de uno o ambos testículos (aunque esto es menos común).</a:t>
            </a:r>
          </a:p>
          <a:p>
            <a:endParaRPr lang="es-AR" dirty="0"/>
          </a:p>
        </p:txBody>
      </p:sp>
      <p:pic>
        <p:nvPicPr>
          <p:cNvPr id="8" name="Imagen 7">
            <a:extLst>
              <a:ext uri="{FF2B5EF4-FFF2-40B4-BE49-F238E27FC236}">
                <a16:creationId xmlns="" xmlns:a16="http://schemas.microsoft.com/office/drawing/2014/main" id="{590F2A6C-EF82-6E58-EBBA-4EBCC98D7BC3}"/>
              </a:ext>
            </a:extLst>
          </p:cNvPr>
          <p:cNvPicPr>
            <a:picLocks noChangeAspect="1"/>
          </p:cNvPicPr>
          <p:nvPr/>
        </p:nvPicPr>
        <p:blipFill rotWithShape="1">
          <a:blip r:embed="rId3">
            <a:extLst>
              <a:ext uri="{28A0092B-C50C-407E-A947-70E740481C1C}">
                <a14:useLocalDpi xmlns:a14="http://schemas.microsoft.com/office/drawing/2010/main" val="0"/>
              </a:ext>
            </a:extLst>
          </a:blip>
          <a:srcRect l="53336"/>
          <a:stretch/>
        </p:blipFill>
        <p:spPr>
          <a:xfrm>
            <a:off x="231494" y="965353"/>
            <a:ext cx="1533447" cy="1906906"/>
          </a:xfrm>
          <a:prstGeom prst="rect">
            <a:avLst/>
          </a:prstGeom>
        </p:spPr>
      </p:pic>
      <p:pic>
        <p:nvPicPr>
          <p:cNvPr id="10" name="Imagen 9">
            <a:extLst>
              <a:ext uri="{FF2B5EF4-FFF2-40B4-BE49-F238E27FC236}">
                <a16:creationId xmlns="" xmlns:a16="http://schemas.microsoft.com/office/drawing/2014/main" id="{B7B89DC2-8560-3684-D28D-95E1F619D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17" y="3329084"/>
            <a:ext cx="2619375" cy="1743075"/>
          </a:xfrm>
          <a:prstGeom prst="rect">
            <a:avLst/>
          </a:prstGeom>
        </p:spPr>
      </p:pic>
    </p:spTree>
    <p:extLst>
      <p:ext uri="{BB962C8B-B14F-4D97-AF65-F5344CB8AC3E}">
        <p14:creationId xmlns:p14="http://schemas.microsoft.com/office/powerpoint/2010/main" val="146089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BE2387-AF3A-39E7-5FB5-B2EBAAF7043B}"/>
              </a:ext>
            </a:extLst>
          </p:cNvPr>
          <p:cNvSpPr>
            <a:spLocks noGrp="1"/>
          </p:cNvSpPr>
          <p:nvPr>
            <p:ph type="title"/>
          </p:nvPr>
        </p:nvSpPr>
        <p:spPr/>
        <p:txBody>
          <a:bodyPr>
            <a:normAutofit fontScale="90000"/>
          </a:bodyPr>
          <a:lstStyle/>
          <a:p>
            <a:r>
              <a:rPr lang="es-MX" dirty="0"/>
              <a:t>¿Cómo puedo evitar contraer la infección por clamidia?</a:t>
            </a:r>
            <a:endParaRPr lang="es-AR" dirty="0"/>
          </a:p>
        </p:txBody>
      </p:sp>
      <p:pic>
        <p:nvPicPr>
          <p:cNvPr id="5" name="Marcador de contenido 4">
            <a:extLst>
              <a:ext uri="{FF2B5EF4-FFF2-40B4-BE49-F238E27FC236}">
                <a16:creationId xmlns="" xmlns:a16="http://schemas.microsoft.com/office/drawing/2014/main" id="{114CD7E4-DAFA-F1CD-E73A-184FDCDB0C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2359" y="361950"/>
            <a:ext cx="3885741" cy="3163904"/>
          </a:xfrm>
        </p:spPr>
      </p:pic>
      <p:sp>
        <p:nvSpPr>
          <p:cNvPr id="10" name="Marcador de texto 9">
            <a:extLst>
              <a:ext uri="{FF2B5EF4-FFF2-40B4-BE49-F238E27FC236}">
                <a16:creationId xmlns="" xmlns:a16="http://schemas.microsoft.com/office/drawing/2014/main" id="{CCE58F1B-94E1-7C5C-D6C5-A83BA3703EBC}"/>
              </a:ext>
            </a:extLst>
          </p:cNvPr>
          <p:cNvSpPr>
            <a:spLocks noGrp="1"/>
          </p:cNvSpPr>
          <p:nvPr>
            <p:ph type="body" sz="half" idx="2"/>
          </p:nvPr>
        </p:nvSpPr>
        <p:spPr/>
        <p:txBody>
          <a:bodyPr>
            <a:normAutofit fontScale="92500" lnSpcReduction="20000"/>
          </a:bodyPr>
          <a:lstStyle/>
          <a:p>
            <a:r>
              <a:rPr lang="es-MX" dirty="0"/>
              <a:t>Puedo protegerme de contraer la infección por </a:t>
            </a:r>
            <a:r>
              <a:rPr lang="es-MX" dirty="0" smtClean="0"/>
              <a:t>clamidia?:</a:t>
            </a:r>
            <a:endParaRPr lang="es-MX" dirty="0"/>
          </a:p>
          <a:p>
            <a:r>
              <a:rPr lang="es-MX" dirty="0" smtClean="0"/>
              <a:t>•no </a:t>
            </a:r>
            <a:r>
              <a:rPr lang="es-MX" dirty="0"/>
              <a:t>tener relaciones sexuales;</a:t>
            </a:r>
          </a:p>
          <a:p>
            <a:r>
              <a:rPr lang="es-MX" dirty="0" smtClean="0"/>
              <a:t>•tiene </a:t>
            </a:r>
            <a:r>
              <a:rPr lang="es-MX" dirty="0"/>
              <a:t>una relación mutuamente monógama a largo plazo con una pareja a quien se le hayan realizado pruebas y haya tenido resultados negativos para las ETS;</a:t>
            </a:r>
          </a:p>
          <a:p>
            <a:r>
              <a:rPr lang="es-MX" dirty="0" smtClean="0"/>
              <a:t>•usar </a:t>
            </a:r>
            <a:r>
              <a:rPr lang="es-MX" dirty="0"/>
              <a:t>condones de látex y diques dentales en forma correcta cada vez que tiene relaciones sexuales.</a:t>
            </a:r>
          </a:p>
          <a:p>
            <a:endParaRPr lang="es-AR" dirty="0"/>
          </a:p>
        </p:txBody>
      </p:sp>
      <p:pic>
        <p:nvPicPr>
          <p:cNvPr id="9" name="Marcador de contenido 8">
            <a:extLst>
              <a:ext uri="{FF2B5EF4-FFF2-40B4-BE49-F238E27FC236}">
                <a16:creationId xmlns="" xmlns:a16="http://schemas.microsoft.com/office/drawing/2014/main" id="{738EC5FD-DFD8-9936-73CA-817D526F3105}"/>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307388" y="3429000"/>
            <a:ext cx="3884612" cy="3144838"/>
          </a:xfrm>
          <a:prstGeom prst="rect">
            <a:avLst/>
          </a:prstGeom>
        </p:spPr>
      </p:pic>
    </p:spTree>
    <p:extLst>
      <p:ext uri="{BB962C8B-B14F-4D97-AF65-F5344CB8AC3E}">
        <p14:creationId xmlns:p14="http://schemas.microsoft.com/office/powerpoint/2010/main" val="270730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3CDDF89-DD63-1BFD-A509-060D398882E3}"/>
              </a:ext>
            </a:extLst>
          </p:cNvPr>
          <p:cNvSpPr>
            <a:spLocks noGrp="1"/>
          </p:cNvSpPr>
          <p:nvPr>
            <p:ph type="ctrTitle"/>
          </p:nvPr>
        </p:nvSpPr>
        <p:spPr>
          <a:xfrm>
            <a:off x="1560798" y="1463040"/>
            <a:ext cx="8361229" cy="892020"/>
          </a:xfrm>
        </p:spPr>
        <p:txBody>
          <a:bodyPr>
            <a:normAutofit/>
          </a:bodyPr>
          <a:lstStyle/>
          <a:p>
            <a:r>
              <a:rPr lang="es-ES" sz="5400" dirty="0"/>
              <a:t>¿Se puede curar?</a:t>
            </a:r>
            <a:endParaRPr lang="es-AR" sz="5400" dirty="0"/>
          </a:p>
        </p:txBody>
      </p:sp>
      <p:sp>
        <p:nvSpPr>
          <p:cNvPr id="3" name="Subtítulo 2">
            <a:extLst>
              <a:ext uri="{FF2B5EF4-FFF2-40B4-BE49-F238E27FC236}">
                <a16:creationId xmlns="" xmlns:a16="http://schemas.microsoft.com/office/drawing/2014/main" id="{0352F38A-53FF-7013-E5E2-61489671AA4B}"/>
              </a:ext>
            </a:extLst>
          </p:cNvPr>
          <p:cNvSpPr>
            <a:spLocks noGrp="1"/>
          </p:cNvSpPr>
          <p:nvPr>
            <p:ph type="subTitle" idx="1"/>
          </p:nvPr>
        </p:nvSpPr>
        <p:spPr>
          <a:xfrm>
            <a:off x="2679906" y="2355060"/>
            <a:ext cx="6831673" cy="3039899"/>
          </a:xfrm>
        </p:spPr>
        <p:txBody>
          <a:bodyPr>
            <a:normAutofit fontScale="92500" lnSpcReduction="10000"/>
          </a:bodyPr>
          <a:lstStyle/>
          <a:p>
            <a:r>
              <a:rPr lang="es-MX" dirty="0"/>
              <a:t>Sí, la infección por clamidia se puede curar con el tratamiento correcto. Es importante que tome todos los medicamentos que su médico le recete para curar su infección. La clamidia se trata con antibióticos. El tratamiento antibiótico recomendado es la doxiciclina, dos dosis diarias durante siete días o la azitromicina en una única dosis. Se pueden utilizar otros medicamentos alternativos, pero no son tan eficaces como la azitromicina y la </a:t>
            </a:r>
            <a:r>
              <a:rPr lang="es-MX" dirty="0" err="1"/>
              <a:t>doxiciclina</a:t>
            </a:r>
            <a:r>
              <a:rPr lang="es-MX" dirty="0" smtClean="0"/>
              <a:t>. </a:t>
            </a:r>
            <a:r>
              <a:rPr lang="es-MX" dirty="0" smtClean="0"/>
              <a:t>Siempre bajo revisión medica.</a:t>
            </a:r>
            <a:endParaRPr lang="es-AR" dirty="0"/>
          </a:p>
        </p:txBody>
      </p:sp>
    </p:spTree>
    <p:extLst>
      <p:ext uri="{BB962C8B-B14F-4D97-AF65-F5344CB8AC3E}">
        <p14:creationId xmlns:p14="http://schemas.microsoft.com/office/powerpoint/2010/main" val="538976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20023" y="1318040"/>
            <a:ext cx="8689976" cy="1554558"/>
          </a:xfrm>
        </p:spPr>
        <p:txBody>
          <a:bodyPr/>
          <a:lstStyle/>
          <a:p>
            <a:r>
              <a:rPr lang="es-AR" dirty="0" smtClean="0"/>
              <a:t>Herpes   </a:t>
            </a:r>
            <a:endParaRPr lang="es-AR" dirty="0"/>
          </a:p>
        </p:txBody>
      </p:sp>
      <p:sp>
        <p:nvSpPr>
          <p:cNvPr id="3" name="Subtítulo 2"/>
          <p:cNvSpPr>
            <a:spLocks noGrp="1"/>
          </p:cNvSpPr>
          <p:nvPr>
            <p:ph type="subTitle" idx="1"/>
          </p:nvPr>
        </p:nvSpPr>
        <p:spPr>
          <a:xfrm>
            <a:off x="1444994" y="3624217"/>
            <a:ext cx="9440034" cy="2077843"/>
          </a:xfrm>
        </p:spPr>
        <p:txBody>
          <a:bodyPr/>
          <a:lstStyle/>
          <a:p>
            <a:r>
              <a:rPr lang="es-AR" dirty="0"/>
              <a:t>La enfermedad es causada por el virus del herpes simple y puede afectar tanto a los hombres como a las mujeres</a:t>
            </a:r>
            <a:r>
              <a:rPr lang="es-AR" dirty="0" smtClean="0"/>
              <a:t>.</a:t>
            </a:r>
          </a:p>
          <a:p>
            <a:r>
              <a:rPr lang="es-AR" dirty="0"/>
              <a:t> Puede contagiarse al tener relaciones sexuales vaginales, anales u orales con alguien que lo tenga.</a:t>
            </a:r>
          </a:p>
        </p:txBody>
      </p:sp>
    </p:spTree>
    <p:extLst>
      <p:ext uri="{BB962C8B-B14F-4D97-AF65-F5344CB8AC3E}">
        <p14:creationId xmlns:p14="http://schemas.microsoft.com/office/powerpoint/2010/main" val="560145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es-AR" sz="4000" dirty="0" err="1" smtClean="0"/>
              <a:t>Sintomas</a:t>
            </a:r>
            <a:r>
              <a:rPr lang="es-AR" sz="4000" dirty="0" smtClean="0"/>
              <a:t> de herpes </a:t>
            </a:r>
            <a:endParaRPr lang="es-AR" sz="4000" dirty="0"/>
          </a:p>
        </p:txBody>
      </p:sp>
      <p:sp>
        <p:nvSpPr>
          <p:cNvPr id="5" name="Marcador de contenido 4"/>
          <p:cNvSpPr>
            <a:spLocks noGrp="1"/>
          </p:cNvSpPr>
          <p:nvPr>
            <p:ph idx="1"/>
          </p:nvPr>
        </p:nvSpPr>
        <p:spPr>
          <a:xfrm>
            <a:off x="1371600" y="2001328"/>
            <a:ext cx="4960189" cy="4528868"/>
          </a:xfrm>
        </p:spPr>
        <p:txBody>
          <a:bodyPr/>
          <a:lstStyle/>
          <a:p>
            <a:r>
              <a:rPr lang="es-AR" dirty="0" smtClean="0"/>
              <a:t>Síntomas de las mujeres:</a:t>
            </a:r>
          </a:p>
          <a:p>
            <a:endParaRPr lang="es-AR" dirty="0"/>
          </a:p>
          <a:p>
            <a:r>
              <a:rPr lang="es-AR" dirty="0" smtClean="0"/>
              <a:t> </a:t>
            </a:r>
            <a:r>
              <a:rPr lang="es-AR" dirty="0"/>
              <a:t>Dolor o comezón. Es posible que experimentes dolor y sensibilidad en la zona </a:t>
            </a:r>
            <a:r>
              <a:rPr lang="es-AR" b="1" dirty="0"/>
              <a:t>genital</a:t>
            </a:r>
            <a:r>
              <a:rPr lang="es-AR" dirty="0"/>
              <a:t> hasta que la infección desaparezca.</a:t>
            </a:r>
          </a:p>
          <a:p>
            <a:r>
              <a:rPr lang="es-AR" dirty="0"/>
              <a:t>Protuberancias rojas pequeñas o ampollas blancas diminutas. Es posible que aparezcan unos pocos días o semanas después de la </a:t>
            </a:r>
            <a:r>
              <a:rPr lang="es-AR" dirty="0" smtClean="0"/>
              <a:t>infección.</a:t>
            </a:r>
          </a:p>
          <a:p>
            <a:r>
              <a:rPr lang="es-AR" dirty="0" smtClean="0"/>
              <a:t>Úlceras y Costras</a:t>
            </a:r>
            <a:endParaRPr lang="es-AR" dirty="0"/>
          </a:p>
          <a:p>
            <a:endParaRPr lang="es-AR" dirty="0"/>
          </a:p>
        </p:txBody>
      </p:sp>
      <p:sp>
        <p:nvSpPr>
          <p:cNvPr id="9" name="CuadroTexto 8"/>
          <p:cNvSpPr txBox="1"/>
          <p:nvPr/>
        </p:nvSpPr>
        <p:spPr>
          <a:xfrm>
            <a:off x="7418717" y="2001328"/>
            <a:ext cx="3554083" cy="3385542"/>
          </a:xfrm>
          <a:prstGeom prst="rect">
            <a:avLst/>
          </a:prstGeom>
          <a:noFill/>
        </p:spPr>
        <p:txBody>
          <a:bodyPr wrap="square" rtlCol="0">
            <a:spAutoFit/>
          </a:bodyPr>
          <a:lstStyle/>
          <a:p>
            <a:r>
              <a:rPr lang="es-AR" dirty="0" err="1" smtClean="0"/>
              <a:t>Sintomas</a:t>
            </a:r>
            <a:r>
              <a:rPr lang="es-AR" dirty="0" smtClean="0"/>
              <a:t> de los hombres  </a:t>
            </a:r>
          </a:p>
          <a:p>
            <a:endParaRPr lang="es-AR" dirty="0"/>
          </a:p>
          <a:p>
            <a:endParaRPr lang="es-AR" dirty="0" smtClean="0"/>
          </a:p>
          <a:p>
            <a:r>
              <a:rPr lang="es-AR" sz="2000" dirty="0" smtClean="0"/>
              <a:t>grupos </a:t>
            </a:r>
            <a:r>
              <a:rPr lang="es-AR" sz="2000" dirty="0"/>
              <a:t>de llagas con ampollas, usualmente en el pene o el ano</a:t>
            </a:r>
            <a:r>
              <a:rPr lang="es-AR" sz="2000" dirty="0" smtClean="0"/>
              <a:t>. </a:t>
            </a:r>
            <a:r>
              <a:rPr lang="es-AR" sz="2000" dirty="0"/>
              <a:t>Los síntomas pueden durar hasta un par de semanas y luego desaparecer. Sin embargo, puede que regresen en algunas semanas, meses o años.</a:t>
            </a:r>
          </a:p>
        </p:txBody>
      </p:sp>
    </p:spTree>
    <p:extLst>
      <p:ext uri="{BB962C8B-B14F-4D97-AF65-F5344CB8AC3E}">
        <p14:creationId xmlns:p14="http://schemas.microsoft.com/office/powerpoint/2010/main" val="373350871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188</TotalTime>
  <Words>1109</Words>
  <Application>Microsoft Office PowerPoint</Application>
  <PresentationFormat>Panorámica</PresentationFormat>
  <Paragraphs>120</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Franklin Gothic Book</vt:lpstr>
      <vt:lpstr>Helvetica</vt:lpstr>
      <vt:lpstr>Segoe UI</vt:lpstr>
      <vt:lpstr>Times New Roman</vt:lpstr>
      <vt:lpstr>Crop</vt:lpstr>
      <vt:lpstr>Clamidia ¿Qué es? ¿Qué daños causa? </vt:lpstr>
      <vt:lpstr>¿Cuál es la noxa de la clamidia?</vt:lpstr>
      <vt:lpstr>¿Cómo Afecta a los jóvenes?</vt:lpstr>
      <vt:lpstr>Los síntomas en las mujeres </vt:lpstr>
      <vt:lpstr>Los síntomas en los hombres pueden ser los siguientes:</vt:lpstr>
      <vt:lpstr>¿Cómo puedo evitar contraer la infección por clamidia?</vt:lpstr>
      <vt:lpstr>¿Se puede curar?</vt:lpstr>
      <vt:lpstr>Herpes   </vt:lpstr>
      <vt:lpstr>Sintomas de herpes </vt:lpstr>
      <vt:lpstr>Noxa del herpes</vt:lpstr>
      <vt:lpstr>¿Existe una cura para el herpes genital?</vt:lpstr>
      <vt:lpstr>La tricomoniasis </vt:lpstr>
      <vt:lpstr>Sintomas de la tricomoniasis</vt:lpstr>
      <vt:lpstr>Noxa de la tricomoniasis</vt:lpstr>
      <vt:lpstr>Como se puede prevenir </vt:lpstr>
      <vt:lpstr>Tratamientos </vt:lpstr>
      <vt:lpstr>Métodos anticonceptivos </vt:lpstr>
      <vt:lpstr>Parche anticonceptivo </vt:lpstr>
      <vt:lpstr>Metodo de uso</vt:lpstr>
      <vt:lpstr>Ventajas y desventajas </vt:lpstr>
      <vt:lpstr>chip</vt:lpstr>
      <vt:lpstr>Como funciona?</vt:lpstr>
      <vt:lpstr>Ventajas y desventajas </vt:lpstr>
      <vt:lpstr>Pastilla anticonceptiva </vt:lpstr>
      <vt:lpstr>Adquisición y modo de uso</vt:lpstr>
      <vt:lpstr>Ventajas y desventajas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Clamidia ¿Qué es? ¿Qué daños causa?</dc:title>
  <dc:creator>Usuario</dc:creator>
  <cp:lastModifiedBy>David</cp:lastModifiedBy>
  <cp:revision>18</cp:revision>
  <dcterms:created xsi:type="dcterms:W3CDTF">2022-05-11T21:59:02Z</dcterms:created>
  <dcterms:modified xsi:type="dcterms:W3CDTF">2022-05-12T03:00:08Z</dcterms:modified>
</cp:coreProperties>
</file>