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6"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72" d="100"/>
          <a:sy n="72" d="100"/>
        </p:scale>
        <p:origin x="45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3C176AE-23FC-4D64-AFBF-CC288E22DB0B}" type="datetimeFigureOut">
              <a:rPr lang="es-AR" smtClean="0"/>
              <a:t>11/5/2022</a:t>
            </a:fld>
            <a:endParaRPr lang="es-AR"/>
          </a:p>
        </p:txBody>
      </p:sp>
      <p:sp>
        <p:nvSpPr>
          <p:cNvPr id="5" name="Footer Placeholder 4"/>
          <p:cNvSpPr>
            <a:spLocks noGrp="1"/>
          </p:cNvSpPr>
          <p:nvPr>
            <p:ph type="ftr" sz="quarter" idx="11"/>
          </p:nvPr>
        </p:nvSpPr>
        <p:spPr>
          <a:xfrm>
            <a:off x="2416500" y="329307"/>
            <a:ext cx="4973915" cy="309201"/>
          </a:xfrm>
        </p:spPr>
        <p:txBody>
          <a:bodyPr/>
          <a:lstStyle/>
          <a:p>
            <a:endParaRPr lang="es-AR"/>
          </a:p>
        </p:txBody>
      </p:sp>
      <p:sp>
        <p:nvSpPr>
          <p:cNvPr id="6" name="Slide Number Placeholder 5"/>
          <p:cNvSpPr>
            <a:spLocks noGrp="1"/>
          </p:cNvSpPr>
          <p:nvPr>
            <p:ph type="sldNum" sz="quarter" idx="12"/>
          </p:nvPr>
        </p:nvSpPr>
        <p:spPr>
          <a:xfrm>
            <a:off x="1437664" y="798973"/>
            <a:ext cx="811019" cy="503578"/>
          </a:xfrm>
        </p:spPr>
        <p:txBody>
          <a:bodyPr/>
          <a:lstStyle/>
          <a:p>
            <a:fld id="{E5878150-6CBD-49F2-A182-CD845BDE53F6}" type="slidenum">
              <a:rPr lang="es-AR" smtClean="0"/>
              <a:t>‹Nº›</a:t>
            </a:fld>
            <a:endParaRPr lang="es-A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2571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3C176AE-23FC-4D64-AFBF-CC288E22DB0B}" type="datetimeFigureOut">
              <a:rPr lang="es-AR" smtClean="0"/>
              <a:t>11/5/2022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5878150-6CBD-49F2-A182-CD845BDE53F6}" type="slidenum">
              <a:rPr lang="es-AR" smtClean="0"/>
              <a:t>‹Nº›</a:t>
            </a:fld>
            <a:endParaRPr lang="es-A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4713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3C176AE-23FC-4D64-AFBF-CC288E22DB0B}" type="datetimeFigureOut">
              <a:rPr lang="es-AR" smtClean="0"/>
              <a:t>11/5/2022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5878150-6CBD-49F2-A182-CD845BDE53F6}" type="slidenum">
              <a:rPr lang="es-AR" smtClean="0"/>
              <a:t>‹Nº›</a:t>
            </a:fld>
            <a:endParaRPr lang="es-A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2315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3C176AE-23FC-4D64-AFBF-CC288E22DB0B}" type="datetimeFigureOut">
              <a:rPr lang="es-AR" smtClean="0"/>
              <a:t>11/5/2022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5878150-6CBD-49F2-A182-CD845BDE53F6}" type="slidenum">
              <a:rPr lang="es-AR" smtClean="0"/>
              <a:t>‹Nº›</a:t>
            </a:fld>
            <a:endParaRPr lang="es-A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909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3C176AE-23FC-4D64-AFBF-CC288E22DB0B}" type="datetimeFigureOut">
              <a:rPr lang="es-AR" smtClean="0"/>
              <a:t>11/5/2022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5878150-6CBD-49F2-A182-CD845BDE53F6}" type="slidenum">
              <a:rPr lang="es-AR" smtClean="0"/>
              <a:t>‹Nº›</a:t>
            </a:fld>
            <a:endParaRPr lang="es-A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49643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3C176AE-23FC-4D64-AFBF-CC288E22DB0B}" type="datetimeFigureOut">
              <a:rPr lang="es-AR" smtClean="0"/>
              <a:t>11/5/2022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E5878150-6CBD-49F2-A182-CD845BDE53F6}" type="slidenum">
              <a:rPr lang="es-AR" smtClean="0"/>
              <a:t>‹Nº›</a:t>
            </a:fld>
            <a:endParaRPr lang="es-A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04633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3C176AE-23FC-4D64-AFBF-CC288E22DB0B}" type="datetimeFigureOut">
              <a:rPr lang="es-AR" smtClean="0"/>
              <a:t>11/5/2022</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E5878150-6CBD-49F2-A182-CD845BDE53F6}" type="slidenum">
              <a:rPr lang="es-AR" smtClean="0"/>
              <a:t>‹Nº›</a:t>
            </a:fld>
            <a:endParaRPr lang="es-A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6802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3C176AE-23FC-4D64-AFBF-CC288E22DB0B}" type="datetimeFigureOut">
              <a:rPr lang="es-AR" smtClean="0"/>
              <a:t>11/5/2022</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E5878150-6CBD-49F2-A182-CD845BDE53F6}" type="slidenum">
              <a:rPr lang="es-AR" smtClean="0"/>
              <a:t>‹Nº›</a:t>
            </a:fld>
            <a:endParaRPr lang="es-A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74386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C176AE-23FC-4D64-AFBF-CC288E22DB0B}" type="datetimeFigureOut">
              <a:rPr lang="es-AR" smtClean="0"/>
              <a:t>11/5/2022</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E5878150-6CBD-49F2-A182-CD845BDE53F6}" type="slidenum">
              <a:rPr lang="es-AR" smtClean="0"/>
              <a:t>‹Nº›</a:t>
            </a:fld>
            <a:endParaRPr lang="es-AR"/>
          </a:p>
        </p:txBody>
      </p:sp>
    </p:spTree>
    <p:extLst>
      <p:ext uri="{BB962C8B-B14F-4D97-AF65-F5344CB8AC3E}">
        <p14:creationId xmlns:p14="http://schemas.microsoft.com/office/powerpoint/2010/main" val="2322097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3C176AE-23FC-4D64-AFBF-CC288E22DB0B}" type="datetimeFigureOut">
              <a:rPr lang="es-AR" smtClean="0"/>
              <a:t>11/5/2022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E5878150-6CBD-49F2-A182-CD845BDE53F6}" type="slidenum">
              <a:rPr lang="es-AR" smtClean="0"/>
              <a:t>‹Nº›</a:t>
            </a:fld>
            <a:endParaRPr lang="es-A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6702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3C176AE-23FC-4D64-AFBF-CC288E22DB0B}" type="datetimeFigureOut">
              <a:rPr lang="es-AR" smtClean="0"/>
              <a:t>11/5/2022</a:t>
            </a:fld>
            <a:endParaRPr lang="es-AR"/>
          </a:p>
        </p:txBody>
      </p:sp>
      <p:sp>
        <p:nvSpPr>
          <p:cNvPr id="6" name="Footer Placeholder 5"/>
          <p:cNvSpPr>
            <a:spLocks noGrp="1"/>
          </p:cNvSpPr>
          <p:nvPr>
            <p:ph type="ftr" sz="quarter" idx="11"/>
          </p:nvPr>
        </p:nvSpPr>
        <p:spPr>
          <a:xfrm>
            <a:off x="1447382" y="318640"/>
            <a:ext cx="5541004" cy="320931"/>
          </a:xfrm>
        </p:spPr>
        <p:txBody>
          <a:bodyPr/>
          <a:lstStyle/>
          <a:p>
            <a:endParaRPr lang="es-AR"/>
          </a:p>
        </p:txBody>
      </p:sp>
      <p:sp>
        <p:nvSpPr>
          <p:cNvPr id="7" name="Slide Number Placeholder 6"/>
          <p:cNvSpPr>
            <a:spLocks noGrp="1"/>
          </p:cNvSpPr>
          <p:nvPr>
            <p:ph type="sldNum" sz="quarter" idx="12"/>
          </p:nvPr>
        </p:nvSpPr>
        <p:spPr/>
        <p:txBody>
          <a:bodyPr/>
          <a:lstStyle/>
          <a:p>
            <a:fld id="{E5878150-6CBD-49F2-A182-CD845BDE53F6}" type="slidenum">
              <a:rPr lang="es-AR" smtClean="0"/>
              <a:t>‹Nº›</a:t>
            </a:fld>
            <a:endParaRPr lang="es-A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0828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3C176AE-23FC-4D64-AFBF-CC288E22DB0B}" type="datetimeFigureOut">
              <a:rPr lang="es-AR" smtClean="0"/>
              <a:t>11/5/2022</a:t>
            </a:fld>
            <a:endParaRPr lang="es-A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s-A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5878150-6CBD-49F2-A182-CD845BDE53F6}" type="slidenum">
              <a:rPr lang="es-AR" smtClean="0"/>
              <a:t>‹Nº›</a:t>
            </a:fld>
            <a:endParaRPr lang="es-A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4859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4DE230-8901-0256-347F-E49866505A93}"/>
              </a:ext>
            </a:extLst>
          </p:cNvPr>
          <p:cNvSpPr>
            <a:spLocks noGrp="1"/>
          </p:cNvSpPr>
          <p:nvPr>
            <p:ph type="ctrTitle"/>
          </p:nvPr>
        </p:nvSpPr>
        <p:spPr/>
        <p:txBody>
          <a:bodyPr/>
          <a:lstStyle/>
          <a:p>
            <a:r>
              <a:rPr lang="es-AR" dirty="0" err="1"/>
              <a:t>Presentacion</a:t>
            </a:r>
            <a:r>
              <a:rPr lang="es-AR" dirty="0"/>
              <a:t> de </a:t>
            </a:r>
            <a:r>
              <a:rPr lang="es-AR" dirty="0" err="1"/>
              <a:t>biologia</a:t>
            </a:r>
            <a:endParaRPr lang="es-AR" dirty="0"/>
          </a:p>
        </p:txBody>
      </p:sp>
      <p:sp>
        <p:nvSpPr>
          <p:cNvPr id="3" name="Subtítulo 2">
            <a:extLst>
              <a:ext uri="{FF2B5EF4-FFF2-40B4-BE49-F238E27FC236}">
                <a16:creationId xmlns:a16="http://schemas.microsoft.com/office/drawing/2014/main" id="{0A6D1B9C-5CA2-F4F9-2057-FBA29B88BA9A}"/>
              </a:ext>
            </a:extLst>
          </p:cNvPr>
          <p:cNvSpPr>
            <a:spLocks noGrp="1"/>
          </p:cNvSpPr>
          <p:nvPr>
            <p:ph type="subTitle" idx="1"/>
          </p:nvPr>
        </p:nvSpPr>
        <p:spPr>
          <a:xfrm>
            <a:off x="1524000" y="4614092"/>
            <a:ext cx="9144000" cy="614855"/>
          </a:xfrm>
        </p:spPr>
        <p:txBody>
          <a:bodyPr>
            <a:normAutofit fontScale="77500" lnSpcReduction="20000"/>
          </a:bodyPr>
          <a:lstStyle/>
          <a:p>
            <a:r>
              <a:rPr lang="es-AR" sz="3600" dirty="0"/>
              <a:t>“El sida”</a:t>
            </a:r>
          </a:p>
          <a:p>
            <a:endParaRPr lang="es-AR" sz="3600" dirty="0"/>
          </a:p>
          <a:p>
            <a:endParaRPr lang="es-AR" sz="3600" dirty="0"/>
          </a:p>
          <a:p>
            <a:endParaRPr lang="es-AR" sz="3600" dirty="0"/>
          </a:p>
          <a:p>
            <a:endParaRPr lang="es-AR" sz="3600" dirty="0"/>
          </a:p>
          <a:p>
            <a:endParaRPr lang="es-AR" sz="3600" dirty="0"/>
          </a:p>
          <a:p>
            <a:endParaRPr lang="es-AR" sz="3600" dirty="0"/>
          </a:p>
          <a:p>
            <a:endParaRPr lang="es-AR" sz="3600" dirty="0"/>
          </a:p>
          <a:p>
            <a:endParaRPr lang="es-AR" sz="3600" dirty="0"/>
          </a:p>
          <a:p>
            <a:endParaRPr lang="es-AR" sz="3600" dirty="0"/>
          </a:p>
          <a:p>
            <a:endParaRPr lang="es-AR" sz="3600" dirty="0"/>
          </a:p>
          <a:p>
            <a:endParaRPr lang="es-AR" sz="3600" dirty="0"/>
          </a:p>
        </p:txBody>
      </p:sp>
    </p:spTree>
    <p:extLst>
      <p:ext uri="{BB962C8B-B14F-4D97-AF65-F5344CB8AC3E}">
        <p14:creationId xmlns:p14="http://schemas.microsoft.com/office/powerpoint/2010/main" val="183560787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A6742B-79EA-8A9C-F88F-4E2A369FFF2C}"/>
              </a:ext>
            </a:extLst>
          </p:cNvPr>
          <p:cNvSpPr>
            <a:spLocks noGrp="1"/>
          </p:cNvSpPr>
          <p:nvPr>
            <p:ph type="title"/>
          </p:nvPr>
        </p:nvSpPr>
        <p:spPr/>
        <p:txBody>
          <a:bodyPr/>
          <a:lstStyle/>
          <a:p>
            <a:pPr algn="ctr"/>
            <a:r>
              <a:rPr lang="es-AR" dirty="0"/>
              <a:t>Modo de uso </a:t>
            </a:r>
          </a:p>
        </p:txBody>
      </p:sp>
      <p:sp>
        <p:nvSpPr>
          <p:cNvPr id="3" name="Marcador de contenido 2">
            <a:extLst>
              <a:ext uri="{FF2B5EF4-FFF2-40B4-BE49-F238E27FC236}">
                <a16:creationId xmlns:a16="http://schemas.microsoft.com/office/drawing/2014/main" id="{897C1A72-B68C-C5B9-E4C4-289DF06444F9}"/>
              </a:ext>
            </a:extLst>
          </p:cNvPr>
          <p:cNvSpPr>
            <a:spLocks noGrp="1"/>
          </p:cNvSpPr>
          <p:nvPr>
            <p:ph idx="1"/>
          </p:nvPr>
        </p:nvSpPr>
        <p:spPr/>
        <p:txBody>
          <a:bodyPr>
            <a:normAutofit fontScale="92500" lnSpcReduction="10000"/>
          </a:bodyPr>
          <a:lstStyle/>
          <a:p>
            <a:r>
              <a:rPr lang="es-ES" dirty="0" err="1"/>
              <a:t>Debés</a:t>
            </a:r>
            <a:r>
              <a:rPr lang="es-ES" dirty="0"/>
              <a:t> consultar al médico para decidir si el implante anticonceptivo es adecuado en tu caso. Si decidís hacértelo colocar, el médico lo insertará.</a:t>
            </a:r>
          </a:p>
          <a:p>
            <a:r>
              <a:rPr lang="es-ES" dirty="0"/>
              <a:t> Se usa un anestésico local para evitar el dolor durante el procedimiento en el cual el implante se inserta debajo de la piel del brazo. Una vez hecho esto, hay poco que hacer o recordar. </a:t>
            </a:r>
          </a:p>
          <a:p>
            <a:r>
              <a:rPr lang="es-ES" dirty="0"/>
              <a:t>El implante libera hormonas durante 3 años, por lo que es una buena opción para todas las mujeres que quieren un anticonceptivo confiable de acción prolongada. </a:t>
            </a:r>
          </a:p>
          <a:p>
            <a:r>
              <a:rPr lang="es-ES" dirty="0"/>
              <a:t>Si decidís volver a ser fértil, el implante se retira con otra cirugía menor, y sus efectos desaparecen muy rápido.</a:t>
            </a:r>
            <a:endParaRPr lang="es-AR" dirty="0"/>
          </a:p>
        </p:txBody>
      </p:sp>
    </p:spTree>
    <p:extLst>
      <p:ext uri="{BB962C8B-B14F-4D97-AF65-F5344CB8AC3E}">
        <p14:creationId xmlns:p14="http://schemas.microsoft.com/office/powerpoint/2010/main" val="368439122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8F0A2D-A8DC-3D88-07D2-91290AFF48A8}"/>
              </a:ext>
            </a:extLst>
          </p:cNvPr>
          <p:cNvSpPr>
            <a:spLocks noGrp="1"/>
          </p:cNvSpPr>
          <p:nvPr>
            <p:ph type="title"/>
          </p:nvPr>
        </p:nvSpPr>
        <p:spPr/>
        <p:txBody>
          <a:bodyPr/>
          <a:lstStyle/>
          <a:p>
            <a:pPr algn="ctr"/>
            <a:r>
              <a:rPr lang="es-AR" dirty="0"/>
              <a:t>Ventajas y desventajas del chip</a:t>
            </a:r>
          </a:p>
        </p:txBody>
      </p:sp>
      <p:sp>
        <p:nvSpPr>
          <p:cNvPr id="3" name="Marcador de contenido 2">
            <a:extLst>
              <a:ext uri="{FF2B5EF4-FFF2-40B4-BE49-F238E27FC236}">
                <a16:creationId xmlns:a16="http://schemas.microsoft.com/office/drawing/2014/main" id="{F2649F40-A48A-F6AE-8189-056A55BACEAC}"/>
              </a:ext>
            </a:extLst>
          </p:cNvPr>
          <p:cNvSpPr>
            <a:spLocks noGrp="1"/>
          </p:cNvSpPr>
          <p:nvPr>
            <p:ph idx="1"/>
          </p:nvPr>
        </p:nvSpPr>
        <p:spPr/>
        <p:txBody>
          <a:bodyPr>
            <a:normAutofit fontScale="70000" lnSpcReduction="20000"/>
          </a:bodyPr>
          <a:lstStyle/>
          <a:p>
            <a:r>
              <a:rPr lang="es-ES" dirty="0"/>
              <a:t>Puede dejarse colocado hasta por tres años, pero se puede extraer en cualquier momento.</a:t>
            </a:r>
          </a:p>
          <a:p>
            <a:r>
              <a:rPr lang="es-ES" dirty="0"/>
              <a:t>Permite la espontaneidad y no interrumpe las relaciones sexuales.</a:t>
            </a:r>
          </a:p>
          <a:p>
            <a:r>
              <a:rPr lang="es-ES" dirty="0"/>
              <a:t>Puede ofrecer una alternativa a las mujeres que sufren efectos secundarios de los anticonceptivos que contienen estrógeno.</a:t>
            </a:r>
          </a:p>
          <a:p>
            <a:r>
              <a:rPr lang="es-ES" dirty="0"/>
              <a:t>Algunas mujeres tienen menstruaciones más leves.</a:t>
            </a:r>
          </a:p>
          <a:p>
            <a:r>
              <a:rPr lang="es-ES" dirty="0"/>
              <a:t>Se puede usar durante la lactancia, desde seis semanas después del parto.</a:t>
            </a:r>
          </a:p>
          <a:p>
            <a:r>
              <a:rPr lang="es-ES" dirty="0"/>
              <a:t>Debe ser colocado y retirado por un médico.</a:t>
            </a:r>
          </a:p>
          <a:p>
            <a:r>
              <a:rPr lang="es-ES" dirty="0"/>
              <a:t>Con frecuencia el sangrado es irregular después de la colocación.</a:t>
            </a:r>
          </a:p>
          <a:p>
            <a:r>
              <a:rPr lang="es-ES" dirty="0"/>
              <a:t>Algunas mujeres aumentan de peso, tienen dolor en las mamas y el abdomen.</a:t>
            </a:r>
          </a:p>
          <a:p>
            <a:r>
              <a:rPr lang="es-ES" dirty="0"/>
              <a:t>No protege contra el VIH/SIDA ni otras infecciones de transmisión sexual (ITS).</a:t>
            </a:r>
            <a:endParaRPr lang="es-AR" dirty="0"/>
          </a:p>
        </p:txBody>
      </p:sp>
    </p:spTree>
    <p:extLst>
      <p:ext uri="{BB962C8B-B14F-4D97-AF65-F5344CB8AC3E}">
        <p14:creationId xmlns:p14="http://schemas.microsoft.com/office/powerpoint/2010/main" val="15325834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F77D6F-641B-F4BD-6536-CBE517717874}"/>
              </a:ext>
            </a:extLst>
          </p:cNvPr>
          <p:cNvSpPr>
            <a:spLocks noGrp="1"/>
          </p:cNvSpPr>
          <p:nvPr>
            <p:ph type="title"/>
          </p:nvPr>
        </p:nvSpPr>
        <p:spPr/>
        <p:txBody>
          <a:bodyPr/>
          <a:lstStyle/>
          <a:p>
            <a:pPr algn="ctr"/>
            <a:r>
              <a:rPr lang="es-AR" dirty="0" err="1"/>
              <a:t>Caracteristicas</a:t>
            </a:r>
            <a:r>
              <a:rPr lang="es-AR" dirty="0"/>
              <a:t> del sida</a:t>
            </a:r>
          </a:p>
        </p:txBody>
      </p:sp>
      <p:sp>
        <p:nvSpPr>
          <p:cNvPr id="3" name="Marcador de contenido 2">
            <a:extLst>
              <a:ext uri="{FF2B5EF4-FFF2-40B4-BE49-F238E27FC236}">
                <a16:creationId xmlns:a16="http://schemas.microsoft.com/office/drawing/2014/main" id="{206FCEA8-B3BD-60DC-921D-533A48DD675E}"/>
              </a:ext>
            </a:extLst>
          </p:cNvPr>
          <p:cNvSpPr>
            <a:spLocks noGrp="1"/>
          </p:cNvSpPr>
          <p:nvPr>
            <p:ph idx="1"/>
          </p:nvPr>
        </p:nvSpPr>
        <p:spPr/>
        <p:txBody>
          <a:bodyPr>
            <a:normAutofit/>
          </a:bodyPr>
          <a:lstStyle/>
          <a:p>
            <a:r>
              <a:rPr lang="es-ES" dirty="0"/>
              <a:t>Cuando una persona se infecta con sida, el virus ataca y debilita al sistema inmunitario. A medida que el sistema inmunitario se debilita, la persona está en riesgo de contraer infecciones y cánceres que pueden ser mortales. Cuando esto sucede, la enfermedad se llama sida.</a:t>
            </a:r>
          </a:p>
          <a:p>
            <a:endParaRPr lang="es-ES" dirty="0"/>
          </a:p>
          <a:p>
            <a:r>
              <a:rPr lang="es-ES" dirty="0"/>
              <a:t>Los síntomas de esta enfermedad son:</a:t>
            </a:r>
          </a:p>
          <a:p>
            <a:endParaRPr lang="es-ES" dirty="0"/>
          </a:p>
          <a:p>
            <a:endParaRPr lang="es-AR" dirty="0"/>
          </a:p>
        </p:txBody>
      </p:sp>
    </p:spTree>
    <p:extLst>
      <p:ext uri="{BB962C8B-B14F-4D97-AF65-F5344CB8AC3E}">
        <p14:creationId xmlns:p14="http://schemas.microsoft.com/office/powerpoint/2010/main" val="304279296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1DE72C9-27B7-A871-12AF-C5BE057C00D3}"/>
              </a:ext>
            </a:extLst>
          </p:cNvPr>
          <p:cNvSpPr txBox="1"/>
          <p:nvPr/>
        </p:nvSpPr>
        <p:spPr>
          <a:xfrm>
            <a:off x="1669002" y="1438182"/>
            <a:ext cx="8691239" cy="3416320"/>
          </a:xfrm>
          <a:prstGeom prst="rect">
            <a:avLst/>
          </a:prstGeom>
          <a:noFill/>
        </p:spPr>
        <p:txBody>
          <a:bodyPr wrap="square">
            <a:spAutoFit/>
          </a:bodyPr>
          <a:lstStyle/>
          <a:p>
            <a:pPr marL="285750" indent="-285750">
              <a:buFont typeface="Arial" panose="020B0604020202020204" pitchFamily="34" charset="0"/>
              <a:buChar char="•"/>
            </a:pPr>
            <a:r>
              <a:rPr lang="es-AR" dirty="0"/>
              <a:t>Áreas de dolor: abdomen</a:t>
            </a:r>
          </a:p>
          <a:p>
            <a:pPr marL="285750" indent="-285750">
              <a:buFont typeface="Arial" panose="020B0604020202020204" pitchFamily="34" charset="0"/>
              <a:buChar char="•"/>
            </a:pPr>
            <a:r>
              <a:rPr lang="es-AR" dirty="0"/>
              <a:t>Circunstancias en que se presenta el dolor: al tragar</a:t>
            </a:r>
          </a:p>
          <a:p>
            <a:pPr marL="285750" indent="-285750">
              <a:buFont typeface="Arial" panose="020B0604020202020204" pitchFamily="34" charset="0"/>
              <a:buChar char="•"/>
            </a:pPr>
            <a:r>
              <a:rPr lang="es-AR" dirty="0"/>
              <a:t>Tos: seca</a:t>
            </a:r>
          </a:p>
          <a:p>
            <a:pPr marL="285750" indent="-285750">
              <a:buFont typeface="Arial" panose="020B0604020202020204" pitchFamily="34" charset="0"/>
              <a:buChar char="•"/>
            </a:pPr>
            <a:r>
              <a:rPr lang="es-AR" dirty="0"/>
              <a:t>Todo el cuerpo: fatiga, fiebre, malestar, pérdida de apetito, sudoración o sudores nocturnos</a:t>
            </a:r>
          </a:p>
          <a:p>
            <a:pPr marL="285750" indent="-285750">
              <a:buFont typeface="Arial" panose="020B0604020202020204" pitchFamily="34" charset="0"/>
              <a:buChar char="•"/>
            </a:pPr>
            <a:r>
              <a:rPr lang="es-AR" dirty="0"/>
              <a:t>Gastrointestinales: diarrea líquida, diarrea persistente, náusea o vómitos</a:t>
            </a:r>
          </a:p>
          <a:p>
            <a:pPr marL="285750" indent="-285750">
              <a:buFont typeface="Arial" panose="020B0604020202020204" pitchFamily="34" charset="0"/>
              <a:buChar char="•"/>
            </a:pPr>
            <a:r>
              <a:rPr lang="es-AR" dirty="0"/>
              <a:t>Garganta: dificultad para tragar o dolor</a:t>
            </a:r>
          </a:p>
          <a:p>
            <a:pPr marL="285750" indent="-285750">
              <a:buFont typeface="Arial" panose="020B0604020202020204" pitchFamily="34" charset="0"/>
              <a:buChar char="•"/>
            </a:pPr>
            <a:r>
              <a:rPr lang="es-AR" dirty="0"/>
              <a:t>Ingle: hinchazón o llagas</a:t>
            </a:r>
          </a:p>
          <a:p>
            <a:pPr marL="285750" indent="-285750">
              <a:buFont typeface="Arial" panose="020B0604020202020204" pitchFamily="34" charset="0"/>
              <a:buChar char="•"/>
            </a:pPr>
            <a:r>
              <a:rPr lang="es-AR" dirty="0"/>
              <a:t>Boca: lengua blanca o úlceras</a:t>
            </a:r>
          </a:p>
          <a:p>
            <a:pPr marL="285750" indent="-285750">
              <a:buFont typeface="Arial" panose="020B0604020202020204" pitchFamily="34" charset="0"/>
              <a:buChar char="•"/>
            </a:pPr>
            <a:r>
              <a:rPr lang="es-AR" dirty="0"/>
              <a:t>También comunes: infección oportunista, dolor de cabeza, erupción cutánea, ganglios linfáticos inflamados, manchas rojas, neumonía, pérdida de peso intensa e involuntaria o </a:t>
            </a:r>
            <a:r>
              <a:rPr lang="es-AR" dirty="0" err="1"/>
              <a:t>sapit</a:t>
            </a:r>
            <a:endParaRPr lang="es-AR" dirty="0"/>
          </a:p>
        </p:txBody>
      </p:sp>
    </p:spTree>
    <p:extLst>
      <p:ext uri="{BB962C8B-B14F-4D97-AF65-F5344CB8AC3E}">
        <p14:creationId xmlns:p14="http://schemas.microsoft.com/office/powerpoint/2010/main" val="227339650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D46B69-E26C-3AF2-82B3-CE04262078A0}"/>
              </a:ext>
            </a:extLst>
          </p:cNvPr>
          <p:cNvSpPr>
            <a:spLocks noGrp="1"/>
          </p:cNvSpPr>
          <p:nvPr>
            <p:ph type="title"/>
          </p:nvPr>
        </p:nvSpPr>
        <p:spPr/>
        <p:txBody>
          <a:bodyPr/>
          <a:lstStyle/>
          <a:p>
            <a:pPr algn="ctr"/>
            <a:r>
              <a:rPr lang="es-AR" dirty="0"/>
              <a:t>La noxa</a:t>
            </a:r>
          </a:p>
        </p:txBody>
      </p:sp>
      <p:sp>
        <p:nvSpPr>
          <p:cNvPr id="3" name="Marcador de contenido 2">
            <a:extLst>
              <a:ext uri="{FF2B5EF4-FFF2-40B4-BE49-F238E27FC236}">
                <a16:creationId xmlns:a16="http://schemas.microsoft.com/office/drawing/2014/main" id="{FB345891-32B0-C23E-1A3A-F517711F4783}"/>
              </a:ext>
            </a:extLst>
          </p:cNvPr>
          <p:cNvSpPr>
            <a:spLocks noGrp="1"/>
          </p:cNvSpPr>
          <p:nvPr>
            <p:ph idx="1"/>
          </p:nvPr>
        </p:nvSpPr>
        <p:spPr/>
        <p:txBody>
          <a:bodyPr>
            <a:normAutofit fontScale="92500" lnSpcReduction="20000"/>
          </a:bodyPr>
          <a:lstStyle/>
          <a:p>
            <a:r>
              <a:rPr lang="es-AR" dirty="0"/>
              <a:t>La noxa del sida se llama VIH inmunodeficiencia humana.</a:t>
            </a:r>
          </a:p>
          <a:p>
            <a:r>
              <a:rPr lang="es-ES" dirty="0"/>
              <a:t>El VIH es el Virus de Inmunodeficiencia Humana. Es un retrovirus que afecta las células inmunitarias, encargadas de protegernos de las enfermedades.</a:t>
            </a:r>
          </a:p>
          <a:p>
            <a:r>
              <a:rPr lang="es-ES" dirty="0"/>
              <a:t>Al cabo de pocas semanas de la infección con el VIH, pueden aparecer síntomas como fiebre, dolor de garganta y fatiga.</a:t>
            </a:r>
          </a:p>
          <a:p>
            <a:r>
              <a:rPr lang="es-ES" dirty="0"/>
              <a:t>El virus de la inmunodeficiencia humana tipo 1 (VIH-1) es el agente productor del sida una enfermedad reconocida desde hace 30 años que ha alcanzado proporciones pandémicas. Su origen se remonta a la transmisión a humanos de retrovirus que infectan a poblaciones de chimpancés en África central hace aproximadamente 100 años. Desde esta localización su expansión a todo el mundo ha sido espectacular principalmente en las últimas décadas.</a:t>
            </a:r>
            <a:endParaRPr lang="es-AR" dirty="0"/>
          </a:p>
          <a:p>
            <a:endParaRPr lang="es-AR" dirty="0"/>
          </a:p>
        </p:txBody>
      </p:sp>
    </p:spTree>
    <p:extLst>
      <p:ext uri="{BB962C8B-B14F-4D97-AF65-F5344CB8AC3E}">
        <p14:creationId xmlns:p14="http://schemas.microsoft.com/office/powerpoint/2010/main" val="256385912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01350A-F8ED-F04D-FD7E-EAAD0AB3DAB0}"/>
              </a:ext>
            </a:extLst>
          </p:cNvPr>
          <p:cNvSpPr>
            <a:spLocks noGrp="1"/>
          </p:cNvSpPr>
          <p:nvPr>
            <p:ph type="title"/>
          </p:nvPr>
        </p:nvSpPr>
        <p:spPr/>
        <p:txBody>
          <a:bodyPr/>
          <a:lstStyle/>
          <a:p>
            <a:pPr algn="ctr"/>
            <a:r>
              <a:rPr lang="es-AR" dirty="0"/>
              <a:t>Métodos de tratamientos</a:t>
            </a:r>
          </a:p>
        </p:txBody>
      </p:sp>
      <p:sp>
        <p:nvSpPr>
          <p:cNvPr id="3" name="Marcador de contenido 2">
            <a:extLst>
              <a:ext uri="{FF2B5EF4-FFF2-40B4-BE49-F238E27FC236}">
                <a16:creationId xmlns:a16="http://schemas.microsoft.com/office/drawing/2014/main" id="{9EB98F5D-D7B9-11F3-ABE2-48628022D5F0}"/>
              </a:ext>
            </a:extLst>
          </p:cNvPr>
          <p:cNvSpPr>
            <a:spLocks noGrp="1"/>
          </p:cNvSpPr>
          <p:nvPr>
            <p:ph idx="1"/>
          </p:nvPr>
        </p:nvSpPr>
        <p:spPr/>
        <p:txBody>
          <a:bodyPr/>
          <a:lstStyle/>
          <a:p>
            <a:r>
              <a:rPr lang="es-ES" dirty="0"/>
              <a:t>El tratamiento consiste en antivirales para el VIH</a:t>
            </a:r>
          </a:p>
          <a:p>
            <a:r>
              <a:rPr lang="es-ES" dirty="0"/>
              <a:t>No existe una cura para el SIDA, pero la observancia estricta de la terapia antirretroviral puede disminuir significativamente el progreso de la enfermedad y evitar infecciones y complicaciones secundarias.</a:t>
            </a:r>
          </a:p>
          <a:p>
            <a:r>
              <a:rPr lang="es-ES" dirty="0"/>
              <a:t>El infectado </a:t>
            </a:r>
            <a:r>
              <a:rPr lang="es-ES" dirty="0" err="1"/>
              <a:t>vivira</a:t>
            </a:r>
            <a:r>
              <a:rPr lang="es-ES" dirty="0"/>
              <a:t> con este virus en su cuerpo durante toda su vida, pero </a:t>
            </a:r>
            <a:r>
              <a:rPr lang="es-ES" dirty="0" err="1"/>
              <a:t>atravez</a:t>
            </a:r>
            <a:r>
              <a:rPr lang="es-ES" dirty="0"/>
              <a:t> de la terapia no presentara síntomas. </a:t>
            </a:r>
          </a:p>
          <a:p>
            <a:endParaRPr lang="es-AR" dirty="0"/>
          </a:p>
        </p:txBody>
      </p:sp>
    </p:spTree>
    <p:extLst>
      <p:ext uri="{BB962C8B-B14F-4D97-AF65-F5344CB8AC3E}">
        <p14:creationId xmlns:p14="http://schemas.microsoft.com/office/powerpoint/2010/main" val="2110451039"/>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BADDFB-60F6-766C-954D-1A8AC83A7E95}"/>
              </a:ext>
            </a:extLst>
          </p:cNvPr>
          <p:cNvSpPr>
            <a:spLocks noGrp="1"/>
          </p:cNvSpPr>
          <p:nvPr>
            <p:ph type="title"/>
          </p:nvPr>
        </p:nvSpPr>
        <p:spPr/>
        <p:txBody>
          <a:bodyPr/>
          <a:lstStyle/>
          <a:p>
            <a:pPr algn="ctr"/>
            <a:r>
              <a:rPr lang="es-AR" dirty="0"/>
              <a:t>Métodos de prevención </a:t>
            </a:r>
          </a:p>
        </p:txBody>
      </p:sp>
      <p:sp>
        <p:nvSpPr>
          <p:cNvPr id="3" name="Marcador de contenido 2">
            <a:extLst>
              <a:ext uri="{FF2B5EF4-FFF2-40B4-BE49-F238E27FC236}">
                <a16:creationId xmlns:a16="http://schemas.microsoft.com/office/drawing/2014/main" id="{361D75AB-C804-3FC2-BF54-54395C8FA6CE}"/>
              </a:ext>
            </a:extLst>
          </p:cNvPr>
          <p:cNvSpPr>
            <a:spLocks noGrp="1"/>
          </p:cNvSpPr>
          <p:nvPr>
            <p:ph idx="1"/>
          </p:nvPr>
        </p:nvSpPr>
        <p:spPr/>
        <p:txBody>
          <a:bodyPr>
            <a:normAutofit fontScale="85000" lnSpcReduction="20000"/>
          </a:bodyPr>
          <a:lstStyle/>
          <a:p>
            <a:r>
              <a:rPr lang="es-ES" dirty="0"/>
              <a:t>Hágase la prueba del VIH. ...</a:t>
            </a:r>
          </a:p>
          <a:p>
            <a:r>
              <a:rPr lang="es-ES" dirty="0"/>
              <a:t>Escoja patrones de comportamiento sexual menos arriesgados. ...</a:t>
            </a:r>
          </a:p>
          <a:p>
            <a:r>
              <a:rPr lang="es-ES" dirty="0"/>
              <a:t>Use condones. ...</a:t>
            </a:r>
          </a:p>
          <a:p>
            <a:r>
              <a:rPr lang="es-ES" dirty="0"/>
              <a:t>Limite el número de parejas sexuales que tenga. ...</a:t>
            </a:r>
          </a:p>
          <a:p>
            <a:r>
              <a:rPr lang="es-ES" dirty="0"/>
              <a:t>Hágase las pruebas y los tratamientos para las enfermedades de transmisión sexuales</a:t>
            </a:r>
          </a:p>
          <a:p>
            <a:r>
              <a:rPr lang="es-ES" dirty="0"/>
              <a:t>Protegerse durante las relaciones sexuales.</a:t>
            </a:r>
          </a:p>
          <a:p>
            <a:r>
              <a:rPr lang="es-ES" dirty="0"/>
              <a:t>Protegerse si se inyecta drogas.</a:t>
            </a:r>
          </a:p>
          <a:p>
            <a:r>
              <a:rPr lang="es-ES" dirty="0"/>
              <a:t>Proteger a los demás si usted tiene el VIH.</a:t>
            </a:r>
          </a:p>
          <a:p>
            <a:r>
              <a:rPr lang="es-ES" dirty="0"/>
              <a:t>Prevenir la transmisión de madre a hijo.</a:t>
            </a:r>
          </a:p>
          <a:p>
            <a:endParaRPr lang="es-AR" dirty="0"/>
          </a:p>
        </p:txBody>
      </p:sp>
    </p:spTree>
    <p:extLst>
      <p:ext uri="{BB962C8B-B14F-4D97-AF65-F5344CB8AC3E}">
        <p14:creationId xmlns:p14="http://schemas.microsoft.com/office/powerpoint/2010/main" val="417948892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830629-23CD-7ABB-2F93-830A405F4A49}"/>
              </a:ext>
            </a:extLst>
          </p:cNvPr>
          <p:cNvSpPr>
            <a:spLocks noGrp="1"/>
          </p:cNvSpPr>
          <p:nvPr>
            <p:ph type="title"/>
          </p:nvPr>
        </p:nvSpPr>
        <p:spPr>
          <a:xfrm>
            <a:off x="1451579" y="804519"/>
            <a:ext cx="9603275" cy="1814394"/>
          </a:xfrm>
        </p:spPr>
        <p:txBody>
          <a:bodyPr/>
          <a:lstStyle/>
          <a:p>
            <a:pPr algn="ctr"/>
            <a:r>
              <a:rPr lang="es-AR" dirty="0"/>
              <a:t>Método anticonceptivo </a:t>
            </a:r>
          </a:p>
        </p:txBody>
      </p:sp>
      <p:sp>
        <p:nvSpPr>
          <p:cNvPr id="3" name="Marcador de contenido 2">
            <a:extLst>
              <a:ext uri="{FF2B5EF4-FFF2-40B4-BE49-F238E27FC236}">
                <a16:creationId xmlns:a16="http://schemas.microsoft.com/office/drawing/2014/main" id="{B56F47B2-7FC2-1CF0-B9DA-87AA9FD9657B}"/>
              </a:ext>
            </a:extLst>
          </p:cNvPr>
          <p:cNvSpPr>
            <a:spLocks noGrp="1"/>
          </p:cNvSpPr>
          <p:nvPr>
            <p:ph idx="1"/>
          </p:nvPr>
        </p:nvSpPr>
        <p:spPr>
          <a:xfrm>
            <a:off x="1451578" y="3018408"/>
            <a:ext cx="9603275" cy="974244"/>
          </a:xfrm>
        </p:spPr>
        <p:txBody>
          <a:bodyPr/>
          <a:lstStyle/>
          <a:p>
            <a:r>
              <a:rPr lang="es-AR" sz="3200" dirty="0"/>
              <a:t>Nombre del método anticonceptivo</a:t>
            </a:r>
            <a:r>
              <a:rPr lang="es-AR" dirty="0"/>
              <a:t>: </a:t>
            </a:r>
            <a:r>
              <a:rPr lang="es-AR" sz="3600" dirty="0"/>
              <a:t>Chip</a:t>
            </a:r>
          </a:p>
        </p:txBody>
      </p:sp>
    </p:spTree>
    <p:extLst>
      <p:ext uri="{BB962C8B-B14F-4D97-AF65-F5344CB8AC3E}">
        <p14:creationId xmlns:p14="http://schemas.microsoft.com/office/powerpoint/2010/main" val="10868377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AE6A24-5141-3EE4-3AF3-F259A79E5BF1}"/>
              </a:ext>
            </a:extLst>
          </p:cNvPr>
          <p:cNvSpPr>
            <a:spLocks noGrp="1"/>
          </p:cNvSpPr>
          <p:nvPr>
            <p:ph type="title"/>
          </p:nvPr>
        </p:nvSpPr>
        <p:spPr/>
        <p:txBody>
          <a:bodyPr/>
          <a:lstStyle/>
          <a:p>
            <a:pPr algn="ctr"/>
            <a:r>
              <a:rPr lang="es-AR" dirty="0"/>
              <a:t>Foto del chip anticonceptivo</a:t>
            </a:r>
          </a:p>
        </p:txBody>
      </p:sp>
      <p:sp>
        <p:nvSpPr>
          <p:cNvPr id="3" name="Marcador de texto 2">
            <a:extLst>
              <a:ext uri="{FF2B5EF4-FFF2-40B4-BE49-F238E27FC236}">
                <a16:creationId xmlns:a16="http://schemas.microsoft.com/office/drawing/2014/main" id="{14574FF3-CFCF-CBD3-853A-68235378C36D}"/>
              </a:ext>
            </a:extLst>
          </p:cNvPr>
          <p:cNvSpPr>
            <a:spLocks noGrp="1"/>
          </p:cNvSpPr>
          <p:nvPr>
            <p:ph type="body" idx="1"/>
          </p:nvPr>
        </p:nvSpPr>
        <p:spPr/>
        <p:txBody>
          <a:bodyPr/>
          <a:lstStyle/>
          <a:p>
            <a:r>
              <a:rPr lang="es-AR" dirty="0"/>
              <a:t>Forma del chip</a:t>
            </a:r>
          </a:p>
        </p:txBody>
      </p:sp>
      <p:sp>
        <p:nvSpPr>
          <p:cNvPr id="5" name="Marcador de texto 4">
            <a:extLst>
              <a:ext uri="{FF2B5EF4-FFF2-40B4-BE49-F238E27FC236}">
                <a16:creationId xmlns:a16="http://schemas.microsoft.com/office/drawing/2014/main" id="{0863BC5E-CEE9-0C59-0028-3A953F308F15}"/>
              </a:ext>
            </a:extLst>
          </p:cNvPr>
          <p:cNvSpPr>
            <a:spLocks noGrp="1"/>
          </p:cNvSpPr>
          <p:nvPr>
            <p:ph type="body" sz="quarter" idx="3"/>
          </p:nvPr>
        </p:nvSpPr>
        <p:spPr/>
        <p:txBody>
          <a:bodyPr/>
          <a:lstStyle/>
          <a:p>
            <a:r>
              <a:rPr lang="es-AR" dirty="0"/>
              <a:t>Donde se ubica</a:t>
            </a:r>
          </a:p>
        </p:txBody>
      </p:sp>
      <p:pic>
        <p:nvPicPr>
          <p:cNvPr id="11" name="Marcador de contenido 10">
            <a:extLst>
              <a:ext uri="{FF2B5EF4-FFF2-40B4-BE49-F238E27FC236}">
                <a16:creationId xmlns:a16="http://schemas.microsoft.com/office/drawing/2014/main" id="{2B121443-60F6-CD92-3113-DF159D631AB3}"/>
              </a:ext>
            </a:extLst>
          </p:cNvPr>
          <p:cNvPicPr>
            <a:picLocks noGrp="1" noChangeAspect="1"/>
          </p:cNvPicPr>
          <p:nvPr>
            <p:ph sz="quarter" idx="4"/>
          </p:nvPr>
        </p:nvPicPr>
        <p:blipFill>
          <a:blip r:embed="rId2"/>
          <a:stretch>
            <a:fillRect/>
          </a:stretch>
        </p:blipFill>
        <p:spPr>
          <a:xfrm>
            <a:off x="6411913" y="2833400"/>
            <a:ext cx="4645025" cy="2613600"/>
          </a:xfrm>
          <a:prstGeom prst="rect">
            <a:avLst/>
          </a:prstGeom>
        </p:spPr>
      </p:pic>
      <p:pic>
        <p:nvPicPr>
          <p:cNvPr id="10" name="Marcador de contenido 9">
            <a:extLst>
              <a:ext uri="{FF2B5EF4-FFF2-40B4-BE49-F238E27FC236}">
                <a16:creationId xmlns:a16="http://schemas.microsoft.com/office/drawing/2014/main" id="{EA527C57-8DC8-652D-7FCE-B32E7EAF94D3}"/>
              </a:ext>
            </a:extLst>
          </p:cNvPr>
          <p:cNvPicPr>
            <a:picLocks noGrp="1" noChangeAspect="1"/>
          </p:cNvPicPr>
          <p:nvPr>
            <p:ph sz="half" idx="2"/>
          </p:nvPr>
        </p:nvPicPr>
        <p:blipFill>
          <a:blip r:embed="rId3"/>
          <a:stretch>
            <a:fillRect/>
          </a:stretch>
        </p:blipFill>
        <p:spPr>
          <a:xfrm>
            <a:off x="1518082" y="2824163"/>
            <a:ext cx="3996656" cy="2644775"/>
          </a:xfrm>
          <a:prstGeom prst="rect">
            <a:avLst/>
          </a:prstGeom>
        </p:spPr>
      </p:pic>
    </p:spTree>
    <p:extLst>
      <p:ext uri="{BB962C8B-B14F-4D97-AF65-F5344CB8AC3E}">
        <p14:creationId xmlns:p14="http://schemas.microsoft.com/office/powerpoint/2010/main" val="2943504693"/>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8E20A3-0325-6041-0917-00C4BE4C6733}"/>
              </a:ext>
            </a:extLst>
          </p:cNvPr>
          <p:cNvSpPr>
            <a:spLocks noGrp="1"/>
          </p:cNvSpPr>
          <p:nvPr>
            <p:ph type="title"/>
          </p:nvPr>
        </p:nvSpPr>
        <p:spPr/>
        <p:txBody>
          <a:bodyPr/>
          <a:lstStyle/>
          <a:p>
            <a:pPr algn="ctr"/>
            <a:r>
              <a:rPr lang="es-AR" dirty="0"/>
              <a:t>Características del chip </a:t>
            </a:r>
          </a:p>
        </p:txBody>
      </p:sp>
      <p:sp>
        <p:nvSpPr>
          <p:cNvPr id="3" name="Marcador de contenido 2">
            <a:extLst>
              <a:ext uri="{FF2B5EF4-FFF2-40B4-BE49-F238E27FC236}">
                <a16:creationId xmlns:a16="http://schemas.microsoft.com/office/drawing/2014/main" id="{491F4BFC-D60C-1CDE-4364-26635097AFDD}"/>
              </a:ext>
            </a:extLst>
          </p:cNvPr>
          <p:cNvSpPr>
            <a:spLocks noGrp="1"/>
          </p:cNvSpPr>
          <p:nvPr>
            <p:ph idx="1"/>
          </p:nvPr>
        </p:nvSpPr>
        <p:spPr/>
        <p:txBody>
          <a:bodyPr/>
          <a:lstStyle/>
          <a:p>
            <a:r>
              <a:rPr lang="es-ES" dirty="0"/>
              <a:t>El implante anticonceptivo es tan efectivo como otros métodos hormonales.</a:t>
            </a:r>
          </a:p>
          <a:p>
            <a:r>
              <a:rPr lang="es-ES" dirty="0"/>
              <a:t> Es una varilla de plástico flexible que contiene un depósito de la hormona similar a la progesterona, que se libera constantemente a todo el cuerpo. </a:t>
            </a:r>
          </a:p>
          <a:p>
            <a:r>
              <a:rPr lang="es-ES" dirty="0"/>
              <a:t>La hormona impide que los ovarios liberen óvulos, y espesa la mucosidad del cuello uterino, lo que dificulta el movimiento de los espermatozoides</a:t>
            </a:r>
            <a:endParaRPr lang="es-AR" dirty="0"/>
          </a:p>
        </p:txBody>
      </p:sp>
    </p:spTree>
    <p:extLst>
      <p:ext uri="{BB962C8B-B14F-4D97-AF65-F5344CB8AC3E}">
        <p14:creationId xmlns:p14="http://schemas.microsoft.com/office/powerpoint/2010/main" val="548280361"/>
      </p:ext>
    </p:extLst>
  </p:cSld>
  <p:clrMapOvr>
    <a:masterClrMapping/>
  </p:clrMapOvr>
  <p:transition spd="slow">
    <p:randomBar dir="vert"/>
  </p:transition>
</p:sld>
</file>

<file path=ppt/theme/theme1.xml><?xml version="1.0" encoding="utf-8"?>
<a:theme xmlns:a="http://schemas.openxmlformats.org/drawingml/2006/main" name="Galería">
  <a:themeElements>
    <a:clrScheme name="Galerí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í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í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92</TotalTime>
  <Words>762</Words>
  <Application>Microsoft Office PowerPoint</Application>
  <PresentationFormat>Panorámica</PresentationFormat>
  <Paragraphs>67</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Gill Sans MT</vt:lpstr>
      <vt:lpstr>Galería</vt:lpstr>
      <vt:lpstr>Presentacion de biologia</vt:lpstr>
      <vt:lpstr>Caracteristicas del sida</vt:lpstr>
      <vt:lpstr>Presentación de PowerPoint</vt:lpstr>
      <vt:lpstr>La noxa</vt:lpstr>
      <vt:lpstr>Métodos de tratamientos</vt:lpstr>
      <vt:lpstr>Métodos de prevención </vt:lpstr>
      <vt:lpstr>Método anticonceptivo </vt:lpstr>
      <vt:lpstr>Foto del chip anticonceptivo</vt:lpstr>
      <vt:lpstr>Características del chip </vt:lpstr>
      <vt:lpstr>Modo de uso </vt:lpstr>
      <vt:lpstr>Ventajas y desventajas del chip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Presentacion de biologia</dc:title>
  <dc:creator>Duilio Valenzuela</dc:creator>
  <cp:lastModifiedBy>Duilio Valenzuela</cp:lastModifiedBy>
  <cp:revision>2</cp:revision>
  <dcterms:created xsi:type="dcterms:W3CDTF">2022-05-11T22:34:49Z</dcterms:created>
  <dcterms:modified xsi:type="dcterms:W3CDTF">2022-05-12T00:06:58Z</dcterms:modified>
</cp:coreProperties>
</file>