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0" r:id="rId1"/>
  </p:sldMasterIdLst>
  <p:sldIdLst>
    <p:sldId id="264" r:id="rId2"/>
    <p:sldId id="265" r:id="rId3"/>
    <p:sldId id="256" r:id="rId4"/>
    <p:sldId id="257" r:id="rId5"/>
    <p:sldId id="258" r:id="rId6"/>
    <p:sldId id="260" r:id="rId7"/>
    <p:sldId id="267" r:id="rId8"/>
    <p:sldId id="261" r:id="rId9"/>
    <p:sldId id="262" r:id="rId10"/>
    <p:sldId id="263" r:id="rId11"/>
    <p:sldId id="268" r:id="rId12"/>
    <p:sldId id="26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74" d="100"/>
          <a:sy n="74" d="100"/>
        </p:scale>
        <p:origin x="56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5/11/2022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‹Nº›</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9645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5/11/2022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019180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5/11/2022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6879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5/11/2022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520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5/11/2022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550670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5/11/2022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09131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5/11/2022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6936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6043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9565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5/11/2022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‹Nº›</a:t>
            </a:fld>
            <a:endParaRPr lang="en-US" dirty="0"/>
          </a:p>
        </p:txBody>
      </p:sp>
    </p:spTree>
    <p:extLst>
      <p:ext uri="{BB962C8B-B14F-4D97-AF65-F5344CB8AC3E}">
        <p14:creationId xmlns:p14="http://schemas.microsoft.com/office/powerpoint/2010/main" val="761059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5/11/2022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3384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5/11/2022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‹Nº›</a:t>
            </a:fld>
            <a:endParaRPr lang="en-US" dirty="0"/>
          </a:p>
        </p:txBody>
      </p:sp>
    </p:spTree>
    <p:extLst>
      <p:ext uri="{BB962C8B-B14F-4D97-AF65-F5344CB8AC3E}">
        <p14:creationId xmlns:p14="http://schemas.microsoft.com/office/powerpoint/2010/main" val="1611930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5/11/2022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6510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2083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5/11/2022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681036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5/11/2022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8322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5/11/2022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04328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5/11/2022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537450828"/>
      </p:ext>
    </p:extLst>
  </p:cSld>
  <p:clrMap bg1="dk1" tx1="lt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Netflix 1 INTRO - DIVINELADY MX- PROHIBIDO RESUBIR">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35795804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95401" y="643944"/>
            <a:ext cx="9601196" cy="5231924"/>
          </a:xfrm>
        </p:spPr>
        <p:txBody>
          <a:bodyPr>
            <a:normAutofit/>
          </a:bodyPr>
          <a:lstStyle/>
          <a:p>
            <a:r>
              <a:rPr lang="es-AR" sz="1400" dirty="0" smtClean="0">
                <a:solidFill>
                  <a:schemeClr val="bg1"/>
                </a:solidFill>
              </a:rPr>
              <a:t>Nombre: DIU(dispositivo intrauterino)</a:t>
            </a:r>
          </a:p>
          <a:p>
            <a:r>
              <a:rPr lang="es-ES" sz="1400" dirty="0" smtClean="0">
                <a:solidFill>
                  <a:schemeClr val="bg1"/>
                </a:solidFill>
              </a:rPr>
              <a:t>Características </a:t>
            </a:r>
            <a:r>
              <a:rPr lang="es-ES" sz="1400" dirty="0">
                <a:solidFill>
                  <a:schemeClr val="bg1"/>
                </a:solidFill>
              </a:rPr>
              <a:t>del </a:t>
            </a:r>
            <a:r>
              <a:rPr lang="es-ES" sz="1400" dirty="0" smtClean="0">
                <a:solidFill>
                  <a:schemeClr val="bg1"/>
                </a:solidFill>
              </a:rPr>
              <a:t>método </a:t>
            </a:r>
            <a:r>
              <a:rPr lang="es-ES" sz="1400" dirty="0">
                <a:solidFill>
                  <a:schemeClr val="bg1"/>
                </a:solidFill>
              </a:rPr>
              <a:t>anticonceptivo: Está elaborado de plástico flexible, tiene una rama vertical y una horizontal a manera de T. La rama vertical está rodeada de un alambre de cobre, que impide el paso de espermatozoides. Se coloca por un profesional dentro de la matriz, mediante un tubo especial diseñado para </a:t>
            </a:r>
            <a:r>
              <a:rPr lang="es-ES" sz="1400" dirty="0" smtClean="0">
                <a:solidFill>
                  <a:schemeClr val="bg1"/>
                </a:solidFill>
              </a:rPr>
              <a:t>ello, el </a:t>
            </a:r>
            <a:r>
              <a:rPr lang="es-ES" sz="1400" dirty="0">
                <a:solidFill>
                  <a:schemeClr val="bg1"/>
                </a:solidFill>
              </a:rPr>
              <a:t>cobre que lo conforma impide que los espermatozoides se junten con el óvulo, impidiendo el embarazo</a:t>
            </a:r>
            <a:r>
              <a:rPr lang="es-ES" sz="1400" dirty="0" smtClean="0">
                <a:solidFill>
                  <a:schemeClr val="bg1"/>
                </a:solidFill>
              </a:rPr>
              <a:t>.</a:t>
            </a:r>
          </a:p>
          <a:p>
            <a:r>
              <a:rPr lang="es-ES" sz="1400" dirty="0" smtClean="0">
                <a:solidFill>
                  <a:schemeClr val="bg1"/>
                </a:solidFill>
              </a:rPr>
              <a:t>Adquisición </a:t>
            </a:r>
            <a:r>
              <a:rPr lang="es-ES" sz="1400" dirty="0">
                <a:solidFill>
                  <a:schemeClr val="bg1"/>
                </a:solidFill>
              </a:rPr>
              <a:t>y modo de </a:t>
            </a:r>
            <a:r>
              <a:rPr lang="es-ES" sz="1400" dirty="0" smtClean="0">
                <a:solidFill>
                  <a:schemeClr val="bg1"/>
                </a:solidFill>
              </a:rPr>
              <a:t>uso: se </a:t>
            </a:r>
            <a:r>
              <a:rPr lang="es-ES" sz="1400" dirty="0">
                <a:solidFill>
                  <a:schemeClr val="bg1"/>
                </a:solidFill>
              </a:rPr>
              <a:t>adquiere en las farmacias y en algunas consultas ginecológicas bajo prescripción médica. no dura más de cinco minutos. El </a:t>
            </a:r>
            <a:r>
              <a:rPr lang="es-ES" sz="1400" dirty="0" smtClean="0">
                <a:solidFill>
                  <a:schemeClr val="bg1"/>
                </a:solidFill>
              </a:rPr>
              <a:t>ginecólogo/a </a:t>
            </a:r>
            <a:r>
              <a:rPr lang="es-ES" sz="1400" dirty="0">
                <a:solidFill>
                  <a:schemeClr val="bg1"/>
                </a:solidFill>
              </a:rPr>
              <a:t>introducen un espéculo en la vagina y después utilizan un colocador especial para introducir el DIU en el útero a través de la abertura del cuello </a:t>
            </a:r>
            <a:r>
              <a:rPr lang="es-ES" sz="1400" dirty="0" smtClean="0">
                <a:solidFill>
                  <a:schemeClr val="bg1"/>
                </a:solidFill>
              </a:rPr>
              <a:t>uterino</a:t>
            </a:r>
          </a:p>
          <a:p>
            <a:r>
              <a:rPr lang="es-ES" sz="1400" dirty="0">
                <a:solidFill>
                  <a:schemeClr val="bg1"/>
                </a:solidFill>
              </a:rPr>
              <a:t>Ventajas del </a:t>
            </a:r>
            <a:r>
              <a:rPr lang="es-ES" sz="1400" dirty="0" smtClean="0">
                <a:solidFill>
                  <a:schemeClr val="bg1"/>
                </a:solidFill>
              </a:rPr>
              <a:t>DIU: el </a:t>
            </a:r>
            <a:r>
              <a:rPr lang="es-ES" sz="1400" dirty="0">
                <a:solidFill>
                  <a:schemeClr val="bg1"/>
                </a:solidFill>
              </a:rPr>
              <a:t>DIU de cobre puede llevarse en periodo de lactancia, se puede insertar a las cuatro semanas del parto y después de un </a:t>
            </a:r>
            <a:r>
              <a:rPr lang="es-ES" sz="1400" dirty="0" smtClean="0">
                <a:solidFill>
                  <a:schemeClr val="bg1"/>
                </a:solidFill>
              </a:rPr>
              <a:t>aborto</a:t>
            </a:r>
          </a:p>
          <a:p>
            <a:r>
              <a:rPr lang="es-ES" sz="1400" dirty="0" smtClean="0">
                <a:solidFill>
                  <a:schemeClr val="bg1"/>
                </a:solidFill>
              </a:rPr>
              <a:t>Desventajas: </a:t>
            </a:r>
            <a:r>
              <a:rPr lang="es-ES" sz="1400" dirty="0">
                <a:solidFill>
                  <a:schemeClr val="bg1"/>
                </a:solidFill>
              </a:rPr>
              <a:t>necesita ser colocado por un profesional de la salud y en algunos casos puede causar la aparición de anemia.</a:t>
            </a:r>
            <a:endParaRPr lang="es-ES" sz="1400" dirty="0" smtClean="0">
              <a:solidFill>
                <a:schemeClr val="bg1"/>
              </a:solidFill>
            </a:endParaRPr>
          </a:p>
          <a:p>
            <a:pPr marL="0" indent="0">
              <a:buNone/>
            </a:pPr>
            <a:endParaRPr lang="es-AR" sz="1400" dirty="0">
              <a:solidFill>
                <a:schemeClr val="bg1"/>
              </a:solidFill>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3545" y="3891030"/>
            <a:ext cx="2847975" cy="16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072" y="3770290"/>
            <a:ext cx="2448770" cy="18416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792508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95401" y="154546"/>
            <a:ext cx="9601196" cy="6593984"/>
          </a:xfrm>
        </p:spPr>
        <p:txBody>
          <a:bodyPr>
            <a:normAutofit/>
          </a:bodyPr>
          <a:lstStyle/>
          <a:p>
            <a:r>
              <a:rPr lang="es-ES" sz="1400" dirty="0" smtClean="0">
                <a:solidFill>
                  <a:schemeClr val="bg1"/>
                </a:solidFill>
              </a:rPr>
              <a:t>Nombre: implante anticonceptivo</a:t>
            </a:r>
          </a:p>
          <a:p>
            <a:r>
              <a:rPr lang="es-ES" sz="1400" dirty="0">
                <a:solidFill>
                  <a:schemeClr val="bg1"/>
                </a:solidFill>
              </a:rPr>
              <a:t>Características: el implante anticonceptivo es una varilla muy pequeña finita y flexible que se coloca en el brazo debajo de la piel con anestesia local el implante libera una hormona llamada progestágeno en forma continua que inhibe la ovulación una  ves colocado te brinda protección por 3 años y puede retirarse cuando lo desees, as hormonas del implante evitan el embarazo de dos formas:* la </a:t>
            </a:r>
            <a:r>
              <a:rPr lang="es-ES" sz="1400" dirty="0" err="1">
                <a:solidFill>
                  <a:schemeClr val="bg1"/>
                </a:solidFill>
              </a:rPr>
              <a:t>progestina</a:t>
            </a:r>
            <a:r>
              <a:rPr lang="es-ES" sz="1400" dirty="0">
                <a:solidFill>
                  <a:schemeClr val="bg1"/>
                </a:solidFill>
              </a:rPr>
              <a:t> hace que el moco del cuello uterino se vuelva más espeso y bloqueé la llegada del espermatozoide al óvulo.*la </a:t>
            </a:r>
            <a:r>
              <a:rPr lang="es-ES" sz="1400" dirty="0" err="1">
                <a:solidFill>
                  <a:schemeClr val="bg1"/>
                </a:solidFill>
              </a:rPr>
              <a:t>progestina</a:t>
            </a:r>
            <a:r>
              <a:rPr lang="es-ES" sz="1400" dirty="0">
                <a:solidFill>
                  <a:schemeClr val="bg1"/>
                </a:solidFill>
              </a:rPr>
              <a:t> también puede evitar que los óvulos salgan a los </a:t>
            </a:r>
            <a:r>
              <a:rPr lang="es-ES" sz="1400" dirty="0" smtClean="0">
                <a:solidFill>
                  <a:schemeClr val="bg1"/>
                </a:solidFill>
              </a:rPr>
              <a:t>ovarios</a:t>
            </a:r>
          </a:p>
          <a:p>
            <a:r>
              <a:rPr lang="es-ES" sz="1400" dirty="0" smtClean="0">
                <a:solidFill>
                  <a:schemeClr val="bg1"/>
                </a:solidFill>
              </a:rPr>
              <a:t>Adquisición y modo de uso</a:t>
            </a:r>
            <a:r>
              <a:rPr lang="es-ES" sz="1400" dirty="0">
                <a:solidFill>
                  <a:schemeClr val="bg1"/>
                </a:solidFill>
              </a:rPr>
              <a:t>: este es fácil de adquirir se puede pedir en centros de salud y hospitales, su precio varía entre 0 y 1300$ también se entregan gratis a través de obras sociales y </a:t>
            </a:r>
            <a:r>
              <a:rPr lang="es-ES" sz="1400" dirty="0" smtClean="0">
                <a:solidFill>
                  <a:schemeClr val="bg1"/>
                </a:solidFill>
              </a:rPr>
              <a:t>prepagas</a:t>
            </a:r>
          </a:p>
          <a:p>
            <a:r>
              <a:rPr lang="es-ES" sz="1400" dirty="0" smtClean="0">
                <a:solidFill>
                  <a:schemeClr val="bg1"/>
                </a:solidFill>
              </a:rPr>
              <a:t>Ventajas</a:t>
            </a:r>
            <a:r>
              <a:rPr lang="es-ES" sz="1400" dirty="0">
                <a:solidFill>
                  <a:schemeClr val="bg1"/>
                </a:solidFill>
              </a:rPr>
              <a:t>: *gran efectividad tiene una protección frente al embarazo del 99%*despreocupación frente a otros métodos que pueden llevar a errores olvidos o estar sujetos a una rutina diaria*práctico y discreto es prácticamente indetectable acepciones de que tengamos alguna cicatriz*beneficios durante el período haciendo que esté sea más ligero y reduzca su dolor*hormonal contiene solo la hormona progesterona frente otros anticonceptivos que contienen estrógenos*anticonceptivos reversibles una vez retirado de fácil quedarse embarazada de manera rápida*usarse durante la lactancia ya que no tiene efecto sobre la leche </a:t>
            </a:r>
            <a:r>
              <a:rPr lang="es-ES" sz="1400" dirty="0" smtClean="0">
                <a:solidFill>
                  <a:schemeClr val="bg1"/>
                </a:solidFill>
              </a:rPr>
              <a:t>materna</a:t>
            </a:r>
          </a:p>
          <a:p>
            <a:r>
              <a:rPr lang="es-ES" sz="1400" dirty="0" smtClean="0">
                <a:solidFill>
                  <a:schemeClr val="bg1"/>
                </a:solidFill>
              </a:rPr>
              <a:t>Desventajas</a:t>
            </a:r>
            <a:r>
              <a:rPr lang="es-ES" sz="1400" dirty="0">
                <a:solidFill>
                  <a:schemeClr val="bg1"/>
                </a:solidFill>
              </a:rPr>
              <a:t>:*protege de las enfermedades de transmisión sexual*locación y posterior retirada estará a cargo de profesionales de la salud*dolor en los días posteriores a su colocación*una cicatriz en la zona del implante* mala tolerancia: aparición de dolor de cabeza ciclos menstruales irregulares etcétera en cuyo caso se recomiende que sea retirado</a:t>
            </a:r>
            <a:endParaRPr lang="es-ES" sz="1400" dirty="0" smtClean="0">
              <a:solidFill>
                <a:schemeClr val="bg1"/>
              </a:solidFill>
            </a:endParaRPr>
          </a:p>
          <a:p>
            <a:r>
              <a:rPr lang="es-ES" sz="1400" dirty="0" smtClean="0">
                <a:solidFill>
                  <a:schemeClr val="bg1"/>
                </a:solidFill>
              </a:rPr>
              <a:t> </a:t>
            </a:r>
            <a:endParaRPr lang="es-AR" sz="1400" dirty="0">
              <a:solidFill>
                <a:schemeClr val="bg1"/>
              </a:solidFill>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0781" y="4359633"/>
            <a:ext cx="2476500" cy="1847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64994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FINAL- DIVINELADY MX-PROHIBIDO RESUBIR">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3813" y="0"/>
            <a:ext cx="12144375" cy="6858000"/>
          </a:xfrm>
          <a:prstGeom prst="rect">
            <a:avLst/>
          </a:prstGeom>
        </p:spPr>
      </p:pic>
    </p:spTree>
    <p:extLst>
      <p:ext uri="{BB962C8B-B14F-4D97-AF65-F5344CB8AC3E}">
        <p14:creationId xmlns:p14="http://schemas.microsoft.com/office/powerpoint/2010/main" val="12378684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295402" y="698751"/>
            <a:ext cx="9601196" cy="1303867"/>
          </a:xfrm>
        </p:spPr>
        <p:txBody>
          <a:bodyPr/>
          <a:lstStyle/>
          <a:p>
            <a:r>
              <a:rPr lang="es-ES" dirty="0" smtClean="0">
                <a:solidFill>
                  <a:schemeClr val="tx2"/>
                </a:solidFill>
              </a:rPr>
              <a:t>¿Quiénes PRESENTAN?</a:t>
            </a:r>
            <a:endParaRPr lang="es-ES" dirty="0">
              <a:solidFill>
                <a:schemeClr val="tx2"/>
              </a:solidFill>
            </a:endParaRPr>
          </a:p>
        </p:txBody>
      </p:sp>
      <p:sp>
        <p:nvSpPr>
          <p:cNvPr id="3" name="CuadroTexto 2"/>
          <p:cNvSpPr txBox="1"/>
          <p:nvPr/>
        </p:nvSpPr>
        <p:spPr>
          <a:xfrm>
            <a:off x="1162594" y="2407250"/>
            <a:ext cx="10685417" cy="369332"/>
          </a:xfrm>
          <a:prstGeom prst="rect">
            <a:avLst/>
          </a:prstGeom>
          <a:noFill/>
        </p:spPr>
        <p:txBody>
          <a:bodyPr wrap="square" rtlCol="0">
            <a:spAutoFit/>
          </a:bodyPr>
          <a:lstStyle/>
          <a:p>
            <a:r>
              <a:rPr lang="es-ES" dirty="0" smtClean="0">
                <a:latin typeface="Arial Rounded MT Bold" panose="020F0704030504030204" pitchFamily="34" charset="0"/>
              </a:rPr>
              <a:t>JUANJO                        TOMI                                            JUAMPI                                       RAMI</a:t>
            </a:r>
            <a:endParaRPr lang="es-ES" dirty="0">
              <a:latin typeface="Arial Rounded MT Bold" panose="020F0704030504030204" pitchFamily="34"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4461" y="2931550"/>
            <a:ext cx="1847850" cy="1927833"/>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201" y="2931550"/>
            <a:ext cx="1847850" cy="1927833"/>
          </a:xfrm>
          <a:prstGeom prst="rect">
            <a:avLst/>
          </a:prstGeom>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7539" y="2931550"/>
            <a:ext cx="1847850" cy="1927834"/>
          </a:xfrm>
          <a:prstGeom prst="rect">
            <a:avLst/>
          </a:prstGeom>
        </p:spPr>
      </p:pic>
      <p:pic>
        <p:nvPicPr>
          <p:cNvPr id="8" name="Imagen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2931550"/>
            <a:ext cx="1847850" cy="1927833"/>
          </a:xfrm>
          <a:prstGeom prst="rect">
            <a:avLst/>
          </a:prstGeom>
        </p:spPr>
      </p:pic>
    </p:spTree>
    <p:extLst>
      <p:ext uri="{BB962C8B-B14F-4D97-AF65-F5344CB8AC3E}">
        <p14:creationId xmlns:p14="http://schemas.microsoft.com/office/powerpoint/2010/main" val="36276562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125370" y="476519"/>
            <a:ext cx="7949723" cy="2884388"/>
          </a:xfrm>
        </p:spPr>
        <p:txBody>
          <a:bodyPr/>
          <a:lstStyle/>
          <a:p>
            <a:r>
              <a:rPr lang="es-ES" sz="7200" dirty="0" smtClean="0">
                <a:solidFill>
                  <a:schemeClr val="bg1"/>
                </a:solidFill>
              </a:rPr>
              <a:t>Enfermedades de transmisión sexual </a:t>
            </a:r>
            <a:endParaRPr lang="es-AR" sz="7200" dirty="0">
              <a:solidFill>
                <a:schemeClr val="bg1"/>
              </a:solidFill>
            </a:endParaRPr>
          </a:p>
        </p:txBody>
      </p:sp>
      <p:sp>
        <p:nvSpPr>
          <p:cNvPr id="3" name="Subtítulo 2"/>
          <p:cNvSpPr>
            <a:spLocks noGrp="1"/>
          </p:cNvSpPr>
          <p:nvPr>
            <p:ph type="subTitle" idx="1"/>
          </p:nvPr>
        </p:nvSpPr>
        <p:spPr>
          <a:xfrm>
            <a:off x="2692396" y="3618960"/>
            <a:ext cx="6815669" cy="1712893"/>
          </a:xfrm>
        </p:spPr>
        <p:txBody>
          <a:bodyPr>
            <a:normAutofit fontScale="92500" lnSpcReduction="10000"/>
          </a:bodyPr>
          <a:lstStyle/>
          <a:p>
            <a:r>
              <a:rPr lang="es-ES" dirty="0" smtClean="0">
                <a:solidFill>
                  <a:schemeClr val="bg1"/>
                </a:solidFill>
              </a:rPr>
              <a:t>Juan José </a:t>
            </a:r>
            <a:r>
              <a:rPr lang="es-ES" dirty="0">
                <a:solidFill>
                  <a:schemeClr val="bg1"/>
                </a:solidFill>
              </a:rPr>
              <a:t>D</a:t>
            </a:r>
            <a:r>
              <a:rPr lang="es-ES" dirty="0" smtClean="0">
                <a:solidFill>
                  <a:schemeClr val="bg1"/>
                </a:solidFill>
              </a:rPr>
              <a:t>e Francesco: HPV y Diafragma Vaginal </a:t>
            </a:r>
          </a:p>
          <a:p>
            <a:r>
              <a:rPr lang="es-ES" dirty="0" smtClean="0">
                <a:solidFill>
                  <a:schemeClr val="bg1"/>
                </a:solidFill>
              </a:rPr>
              <a:t>Tomas bustos: Sífilis y Ligamento De Trompas </a:t>
            </a:r>
          </a:p>
          <a:p>
            <a:r>
              <a:rPr lang="es-ES" dirty="0" smtClean="0">
                <a:solidFill>
                  <a:schemeClr val="bg1"/>
                </a:solidFill>
              </a:rPr>
              <a:t>Juan pablo Raed: SIDA y DIU</a:t>
            </a:r>
          </a:p>
          <a:p>
            <a:r>
              <a:rPr lang="es-ES" dirty="0" smtClean="0">
                <a:solidFill>
                  <a:schemeClr val="bg1"/>
                </a:solidFill>
              </a:rPr>
              <a:t>Ramiro Gonzales: </a:t>
            </a:r>
            <a:r>
              <a:rPr lang="es-ES" dirty="0" smtClean="0">
                <a:solidFill>
                  <a:schemeClr val="bg1"/>
                </a:solidFill>
              </a:rPr>
              <a:t>Clamidia y Implante anticonceptivo </a:t>
            </a:r>
            <a:endParaRPr lang="es-ES" dirty="0" smtClean="0">
              <a:solidFill>
                <a:schemeClr val="bg1"/>
              </a:solidFill>
            </a:endParaRPr>
          </a:p>
          <a:p>
            <a:endParaRPr lang="es-AR" dirty="0"/>
          </a:p>
        </p:txBody>
      </p:sp>
    </p:spTree>
    <p:extLst>
      <p:ext uri="{BB962C8B-B14F-4D97-AF65-F5344CB8AC3E}">
        <p14:creationId xmlns:p14="http://schemas.microsoft.com/office/powerpoint/2010/main" val="31862050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Marcador de contenido 8"/>
          <p:cNvSpPr>
            <a:spLocks noGrp="1"/>
          </p:cNvSpPr>
          <p:nvPr>
            <p:ph idx="1"/>
          </p:nvPr>
        </p:nvSpPr>
        <p:spPr>
          <a:xfrm>
            <a:off x="1295401" y="618186"/>
            <a:ext cx="9601196" cy="5257682"/>
          </a:xfrm>
        </p:spPr>
        <p:txBody>
          <a:bodyPr/>
          <a:lstStyle/>
          <a:p>
            <a:r>
              <a:rPr lang="es-ES" sz="1400" dirty="0">
                <a:solidFill>
                  <a:schemeClr val="bg1"/>
                </a:solidFill>
              </a:rPr>
              <a:t>N</a:t>
            </a:r>
            <a:r>
              <a:rPr lang="es-ES" sz="1400" dirty="0" smtClean="0">
                <a:solidFill>
                  <a:schemeClr val="bg1"/>
                </a:solidFill>
              </a:rPr>
              <a:t>ombre: HPV </a:t>
            </a:r>
          </a:p>
          <a:p>
            <a:r>
              <a:rPr lang="es-ES" sz="1400" dirty="0" smtClean="0">
                <a:solidFill>
                  <a:schemeClr val="bg1"/>
                </a:solidFill>
              </a:rPr>
              <a:t>Características: este es un virus que provoca papilomas(verrugas)en los genitales tanto masculino como femenino, se transmite por el contacto genital, haya existido o no penetración, estas verrugas son tumores no cancerígenos</a:t>
            </a:r>
          </a:p>
          <a:p>
            <a:r>
              <a:rPr lang="es-ES" sz="1400" dirty="0" smtClean="0">
                <a:solidFill>
                  <a:schemeClr val="bg1"/>
                </a:solidFill>
              </a:rPr>
              <a:t>Noxa: Virus De Papiloma Humano, tipo biológica(virus) </a:t>
            </a:r>
          </a:p>
          <a:p>
            <a:r>
              <a:rPr lang="es-ES" sz="1400" dirty="0" smtClean="0">
                <a:solidFill>
                  <a:schemeClr val="bg1"/>
                </a:solidFill>
              </a:rPr>
              <a:t>Características de la noxa: existen 150 tipos de cepas estas se pueden dividir en bajo riesgo(114): producen verrugas inofensivas en los genitales y alto riesgo(36): que son las que producen o aumentan la posibilidad de tener cáncer</a:t>
            </a:r>
          </a:p>
          <a:p>
            <a:r>
              <a:rPr lang="es-ES" sz="1400" dirty="0" smtClean="0">
                <a:solidFill>
                  <a:schemeClr val="bg1"/>
                </a:solidFill>
              </a:rPr>
              <a:t>Puede transmitirse cuando la persona infectada no presenta ningún síntoma</a:t>
            </a:r>
          </a:p>
          <a:p>
            <a:r>
              <a:rPr lang="es-ES" sz="1400" dirty="0" smtClean="0">
                <a:solidFill>
                  <a:schemeClr val="bg1"/>
                </a:solidFill>
              </a:rPr>
              <a:t>Tratamiento y/o cura: no existe cura, es decir, que no existen métodos para eliminar el virus, pero si existen métodos para eliminar las lesiones que provoca el virus, pueden ser métodos quirúrgicos( extirpar el papiloma y quemar la zona de extirpación) y los métodos químicos( que son mediante tratamientos de medicamentos)</a:t>
            </a:r>
          </a:p>
          <a:p>
            <a:r>
              <a:rPr lang="es-ES" sz="1400" dirty="0" smtClean="0">
                <a:solidFill>
                  <a:schemeClr val="bg1"/>
                </a:solidFill>
              </a:rPr>
              <a:t>Prevención: 1° abstinencia, 2° preservativo, 3° vacuna(tiene que ser colocada antes de que empiece el desarrollo de la vida sexual)</a:t>
            </a:r>
          </a:p>
          <a:p>
            <a:r>
              <a:rPr lang="es-ES" sz="1400" dirty="0" smtClean="0">
                <a:solidFill>
                  <a:schemeClr val="bg1"/>
                </a:solidFill>
              </a:rPr>
              <a:t>Dato de color: un hecho clave para relacionar el HPV trasmitida sexualmente con el cáncer, fue la comparación de cantidad de prostitutas y monjas con cáncer había.</a:t>
            </a:r>
          </a:p>
          <a:p>
            <a:endParaRPr lang="es-AR" sz="1400" dirty="0">
              <a:solidFill>
                <a:schemeClr val="bg1"/>
              </a:solidFill>
            </a:endParaRPr>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1697" y="4300218"/>
            <a:ext cx="1937342" cy="12892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6639" y="4275668"/>
            <a:ext cx="2857500" cy="16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027312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16132" y="618186"/>
            <a:ext cx="9601196" cy="5257682"/>
          </a:xfrm>
        </p:spPr>
        <p:txBody>
          <a:bodyPr>
            <a:normAutofit/>
          </a:bodyPr>
          <a:lstStyle/>
          <a:p>
            <a:r>
              <a:rPr lang="es-AR" sz="1400" dirty="0" smtClean="0">
                <a:solidFill>
                  <a:schemeClr val="bg1"/>
                </a:solidFill>
              </a:rPr>
              <a:t>Nombre: sífilis</a:t>
            </a:r>
          </a:p>
          <a:p>
            <a:r>
              <a:rPr lang="es-ES" sz="1400" dirty="0">
                <a:solidFill>
                  <a:schemeClr val="bg1"/>
                </a:solidFill>
              </a:rPr>
              <a:t>Características: el </a:t>
            </a:r>
            <a:r>
              <a:rPr lang="es-ES" sz="1400" dirty="0" smtClean="0">
                <a:solidFill>
                  <a:schemeClr val="bg1"/>
                </a:solidFill>
              </a:rPr>
              <a:t>sífilis </a:t>
            </a:r>
            <a:r>
              <a:rPr lang="es-ES" sz="1400" dirty="0">
                <a:solidFill>
                  <a:schemeClr val="bg1"/>
                </a:solidFill>
              </a:rPr>
              <a:t>empieza en el glande(cabeza del pene) se generan chancros blandos que se curan con el paso del tiempo de (3-6 semanas) aparecen erupciones en la </a:t>
            </a:r>
            <a:r>
              <a:rPr lang="es-ES" sz="1400" dirty="0" smtClean="0">
                <a:solidFill>
                  <a:schemeClr val="bg1"/>
                </a:solidFill>
              </a:rPr>
              <a:t>piel, fiebre </a:t>
            </a:r>
            <a:r>
              <a:rPr lang="es-ES" sz="1400" dirty="0">
                <a:solidFill>
                  <a:schemeClr val="bg1"/>
                </a:solidFill>
              </a:rPr>
              <a:t>y dolor de cabeza (6-24 semanas) las áreas motoras son extensamente dañadas pierden la capacidad de controlar la defecación y la </a:t>
            </a:r>
            <a:r>
              <a:rPr lang="es-ES" sz="1400" dirty="0" smtClean="0">
                <a:solidFill>
                  <a:schemeClr val="bg1"/>
                </a:solidFill>
              </a:rPr>
              <a:t>micción(</a:t>
            </a:r>
            <a:r>
              <a:rPr lang="es-ES" sz="1400" dirty="0" err="1" smtClean="0">
                <a:solidFill>
                  <a:schemeClr val="bg1"/>
                </a:solidFill>
              </a:rPr>
              <a:t>neuro</a:t>
            </a:r>
            <a:r>
              <a:rPr lang="es-ES" sz="1400" dirty="0" smtClean="0">
                <a:solidFill>
                  <a:schemeClr val="bg1"/>
                </a:solidFill>
              </a:rPr>
              <a:t> </a:t>
            </a:r>
            <a:r>
              <a:rPr lang="es-ES" sz="1400" dirty="0" err="1" smtClean="0">
                <a:solidFill>
                  <a:schemeClr val="bg1"/>
                </a:solidFill>
              </a:rPr>
              <a:t>sifilis</a:t>
            </a:r>
            <a:r>
              <a:rPr lang="es-ES" sz="1400" dirty="0">
                <a:solidFill>
                  <a:schemeClr val="bg1"/>
                </a:solidFill>
              </a:rPr>
              <a:t>) luego el paciente puede quedarse postrado y con incapacidades de alimentarse a sí </a:t>
            </a:r>
            <a:r>
              <a:rPr lang="es-ES" sz="1400" dirty="0" smtClean="0">
                <a:solidFill>
                  <a:schemeClr val="bg1"/>
                </a:solidFill>
              </a:rPr>
              <a:t>mismo. Luego </a:t>
            </a:r>
            <a:r>
              <a:rPr lang="es-ES" sz="1400" dirty="0">
                <a:solidFill>
                  <a:schemeClr val="bg1"/>
                </a:solidFill>
              </a:rPr>
              <a:t>sufren daño en la corteza del cerebro que los puede causar alucinaciones e irritabilidad que pueden terminar con daños neurológicos irreversible y la </a:t>
            </a:r>
            <a:r>
              <a:rPr lang="es-ES" sz="1400" dirty="0" smtClean="0">
                <a:solidFill>
                  <a:schemeClr val="bg1"/>
                </a:solidFill>
              </a:rPr>
              <a:t>muerte</a:t>
            </a:r>
          </a:p>
          <a:p>
            <a:r>
              <a:rPr lang="es-AR" sz="1400" dirty="0" smtClean="0">
                <a:solidFill>
                  <a:schemeClr val="bg1"/>
                </a:solidFill>
              </a:rPr>
              <a:t>Noxa: </a:t>
            </a:r>
            <a:r>
              <a:rPr lang="es-AR" sz="1400" dirty="0" err="1">
                <a:solidFill>
                  <a:schemeClr val="bg1"/>
                </a:solidFill>
              </a:rPr>
              <a:t>tremponera</a:t>
            </a:r>
            <a:r>
              <a:rPr lang="es-AR" sz="1400" dirty="0">
                <a:solidFill>
                  <a:schemeClr val="bg1"/>
                </a:solidFill>
              </a:rPr>
              <a:t> </a:t>
            </a:r>
            <a:r>
              <a:rPr lang="es-AR" sz="1400" dirty="0" err="1" smtClean="0">
                <a:solidFill>
                  <a:schemeClr val="bg1"/>
                </a:solidFill>
              </a:rPr>
              <a:t>pallidur</a:t>
            </a:r>
            <a:endParaRPr lang="es-AR" sz="1400" dirty="0" smtClean="0">
              <a:solidFill>
                <a:schemeClr val="bg1"/>
              </a:solidFill>
            </a:endParaRPr>
          </a:p>
          <a:p>
            <a:r>
              <a:rPr lang="es-ES" sz="1400" dirty="0">
                <a:solidFill>
                  <a:schemeClr val="bg1"/>
                </a:solidFill>
              </a:rPr>
              <a:t>Características de la noxa= es una bacteria con forma de espiroqueta muy fina no desarrolla medios de cultivos </a:t>
            </a:r>
            <a:r>
              <a:rPr lang="es-ES" sz="1400" dirty="0" err="1">
                <a:solidFill>
                  <a:schemeClr val="bg1"/>
                </a:solidFill>
              </a:rPr>
              <a:t>bactorologicos</a:t>
            </a:r>
            <a:r>
              <a:rPr lang="es-ES" sz="1400" dirty="0" smtClean="0">
                <a:solidFill>
                  <a:schemeClr val="bg1"/>
                </a:solidFill>
              </a:rPr>
              <a:t>, es </a:t>
            </a:r>
            <a:r>
              <a:rPr lang="es-ES" sz="1400" dirty="0">
                <a:solidFill>
                  <a:schemeClr val="bg1"/>
                </a:solidFill>
              </a:rPr>
              <a:t>sensible a la desecación y es inactivado rápidamente por agentes desinfectantes(mide de a 5 a 20 micras de largo y 0,5 de </a:t>
            </a:r>
            <a:r>
              <a:rPr lang="es-ES" sz="1400" dirty="0" smtClean="0">
                <a:solidFill>
                  <a:schemeClr val="bg1"/>
                </a:solidFill>
              </a:rPr>
              <a:t>diámetro)</a:t>
            </a:r>
          </a:p>
          <a:p>
            <a:r>
              <a:rPr lang="es-ES" sz="1400" dirty="0">
                <a:solidFill>
                  <a:schemeClr val="bg1"/>
                </a:solidFill>
              </a:rPr>
              <a:t>Método de tratamiento= el </a:t>
            </a:r>
            <a:r>
              <a:rPr lang="es-ES" sz="1400" dirty="0" smtClean="0">
                <a:solidFill>
                  <a:schemeClr val="bg1"/>
                </a:solidFill>
              </a:rPr>
              <a:t>sífilis </a:t>
            </a:r>
            <a:r>
              <a:rPr lang="es-ES" sz="1400" dirty="0">
                <a:solidFill>
                  <a:schemeClr val="bg1"/>
                </a:solidFill>
              </a:rPr>
              <a:t>tiene cura </a:t>
            </a:r>
            <a:r>
              <a:rPr lang="es-ES" sz="1400" dirty="0" smtClean="0">
                <a:solidFill>
                  <a:schemeClr val="bg1"/>
                </a:solidFill>
              </a:rPr>
              <a:t>atreves </a:t>
            </a:r>
            <a:r>
              <a:rPr lang="es-ES" sz="1400" dirty="0">
                <a:solidFill>
                  <a:schemeClr val="bg1"/>
                </a:solidFill>
              </a:rPr>
              <a:t>del tratamiento de la inyección de </a:t>
            </a:r>
            <a:r>
              <a:rPr lang="es-ES" sz="1400" dirty="0" smtClean="0">
                <a:solidFill>
                  <a:schemeClr val="bg1"/>
                </a:solidFill>
              </a:rPr>
              <a:t>peninsulita </a:t>
            </a:r>
            <a:r>
              <a:rPr lang="es-ES" sz="1400" dirty="0">
                <a:solidFill>
                  <a:schemeClr val="bg1"/>
                </a:solidFill>
              </a:rPr>
              <a:t>cada 2 días de alteración, una dosis de inyección en cada glúteo con un plazo de entre los 6 y los 24 </a:t>
            </a:r>
            <a:r>
              <a:rPr lang="es-ES" sz="1400" dirty="0" smtClean="0">
                <a:solidFill>
                  <a:schemeClr val="bg1"/>
                </a:solidFill>
              </a:rPr>
              <a:t>meses</a:t>
            </a:r>
          </a:p>
          <a:p>
            <a:r>
              <a:rPr lang="es-ES" sz="1400" dirty="0">
                <a:solidFill>
                  <a:schemeClr val="bg1"/>
                </a:solidFill>
              </a:rPr>
              <a:t>Método de prevención= abstinencia y </a:t>
            </a:r>
            <a:r>
              <a:rPr lang="es-ES" sz="1400" dirty="0" smtClean="0">
                <a:solidFill>
                  <a:schemeClr val="bg1"/>
                </a:solidFill>
              </a:rPr>
              <a:t>preservativo</a:t>
            </a:r>
          </a:p>
          <a:p>
            <a:pPr marL="0" indent="0">
              <a:buNone/>
            </a:pPr>
            <a:endParaRPr lang="es-AR" sz="1400" dirty="0">
              <a:solidFill>
                <a:schemeClr val="bg1"/>
              </a:solidFill>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4239" y="3602261"/>
            <a:ext cx="2924175" cy="19716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2761" y="3988208"/>
            <a:ext cx="2382925" cy="15857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8051" y="4275668"/>
            <a:ext cx="2847975" cy="16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466571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Marcador de contenido 6"/>
          <p:cNvSpPr>
            <a:spLocks noGrp="1"/>
          </p:cNvSpPr>
          <p:nvPr>
            <p:ph idx="1"/>
          </p:nvPr>
        </p:nvSpPr>
        <p:spPr>
          <a:xfrm>
            <a:off x="1295401" y="734096"/>
            <a:ext cx="9601196" cy="5257682"/>
          </a:xfrm>
        </p:spPr>
        <p:txBody>
          <a:bodyPr>
            <a:normAutofit/>
          </a:bodyPr>
          <a:lstStyle/>
          <a:p>
            <a:r>
              <a:rPr lang="es-AR" sz="1400" dirty="0" smtClean="0">
                <a:solidFill>
                  <a:schemeClr val="bg1"/>
                </a:solidFill>
              </a:rPr>
              <a:t>nombre: SIDA</a:t>
            </a:r>
          </a:p>
          <a:p>
            <a:r>
              <a:rPr lang="es-ES" sz="1400" dirty="0" smtClean="0">
                <a:solidFill>
                  <a:schemeClr val="bg1"/>
                </a:solidFill>
              </a:rPr>
              <a:t>Características </a:t>
            </a:r>
            <a:r>
              <a:rPr lang="es-ES" sz="1400" dirty="0">
                <a:solidFill>
                  <a:schemeClr val="bg1"/>
                </a:solidFill>
              </a:rPr>
              <a:t>de la </a:t>
            </a:r>
            <a:r>
              <a:rPr lang="es-ES" sz="1400" dirty="0" smtClean="0">
                <a:solidFill>
                  <a:schemeClr val="bg1"/>
                </a:solidFill>
              </a:rPr>
              <a:t>enfermedad: provoca </a:t>
            </a:r>
            <a:r>
              <a:rPr lang="es-ES" sz="1400" dirty="0">
                <a:solidFill>
                  <a:schemeClr val="bg1"/>
                </a:solidFill>
              </a:rPr>
              <a:t>la </a:t>
            </a:r>
            <a:r>
              <a:rPr lang="es-ES" sz="1400" dirty="0" smtClean="0">
                <a:solidFill>
                  <a:schemeClr val="bg1"/>
                </a:solidFill>
              </a:rPr>
              <a:t>disminución </a:t>
            </a:r>
            <a:r>
              <a:rPr lang="es-ES" sz="1400" dirty="0">
                <a:solidFill>
                  <a:schemeClr val="bg1"/>
                </a:solidFill>
              </a:rPr>
              <a:t>progresiva de la efectividad del sistema inmune del </a:t>
            </a:r>
            <a:r>
              <a:rPr lang="es-ES" sz="1400" dirty="0" smtClean="0">
                <a:solidFill>
                  <a:schemeClr val="bg1"/>
                </a:solidFill>
              </a:rPr>
              <a:t>paciente, atacando </a:t>
            </a:r>
            <a:r>
              <a:rPr lang="es-ES" sz="1400" dirty="0">
                <a:solidFill>
                  <a:schemeClr val="bg1"/>
                </a:solidFill>
              </a:rPr>
              <a:t>las </a:t>
            </a:r>
            <a:r>
              <a:rPr lang="es-ES" sz="1400" dirty="0" smtClean="0">
                <a:solidFill>
                  <a:schemeClr val="bg1"/>
                </a:solidFill>
              </a:rPr>
              <a:t>células </a:t>
            </a:r>
            <a:r>
              <a:rPr lang="es-ES" sz="1400" dirty="0">
                <a:solidFill>
                  <a:schemeClr val="bg1"/>
                </a:solidFill>
              </a:rPr>
              <a:t>de dicho sistema ,llegando a niveles </a:t>
            </a:r>
            <a:r>
              <a:rPr lang="es-ES" sz="1400" dirty="0" smtClean="0">
                <a:solidFill>
                  <a:schemeClr val="bg1"/>
                </a:solidFill>
              </a:rPr>
              <a:t>drásticos </a:t>
            </a:r>
            <a:r>
              <a:rPr lang="es-ES" sz="1400" dirty="0">
                <a:solidFill>
                  <a:schemeClr val="bg1"/>
                </a:solidFill>
              </a:rPr>
              <a:t>y mortales .se transmite a partir del contacto con fluidos corporales como esperma, sangre, secreción vaginal, leche materna contaminada con el virus del VIH, </a:t>
            </a:r>
            <a:r>
              <a:rPr lang="es-ES" sz="1400" dirty="0" smtClean="0">
                <a:solidFill>
                  <a:schemeClr val="bg1"/>
                </a:solidFill>
              </a:rPr>
              <a:t>también </a:t>
            </a:r>
            <a:r>
              <a:rPr lang="es-ES" sz="1400" dirty="0">
                <a:solidFill>
                  <a:schemeClr val="bg1"/>
                </a:solidFill>
              </a:rPr>
              <a:t>durante el embarazo o el </a:t>
            </a:r>
            <a:r>
              <a:rPr lang="es-ES" sz="1400" dirty="0" smtClean="0">
                <a:solidFill>
                  <a:schemeClr val="bg1"/>
                </a:solidFill>
              </a:rPr>
              <a:t>parto</a:t>
            </a:r>
          </a:p>
          <a:p>
            <a:r>
              <a:rPr lang="es-ES" sz="1400" dirty="0" smtClean="0">
                <a:solidFill>
                  <a:schemeClr val="bg1"/>
                </a:solidFill>
              </a:rPr>
              <a:t> Noxa y sus características: El </a:t>
            </a:r>
            <a:r>
              <a:rPr lang="es-ES" sz="1400" dirty="0">
                <a:solidFill>
                  <a:schemeClr val="bg1"/>
                </a:solidFill>
              </a:rPr>
              <a:t>virus de inmunodeficiencia humana (VIH) es el virus que causa el sida. Cuando una persona se infecta con VIH, el virus ataca y debilita al sistema inmunitario. A medida que el sistema inmunitario se debilita, la persona está en riesgo de contraer </a:t>
            </a:r>
            <a:r>
              <a:rPr lang="es-ES" sz="1400" dirty="0" smtClean="0">
                <a:solidFill>
                  <a:schemeClr val="bg1"/>
                </a:solidFill>
              </a:rPr>
              <a:t>infecciones</a:t>
            </a:r>
          </a:p>
          <a:p>
            <a:r>
              <a:rPr lang="es-ES" sz="1400" dirty="0">
                <a:solidFill>
                  <a:schemeClr val="bg1"/>
                </a:solidFill>
              </a:rPr>
              <a:t>M</a:t>
            </a:r>
            <a:r>
              <a:rPr lang="es-ES" sz="1400" dirty="0" smtClean="0">
                <a:solidFill>
                  <a:schemeClr val="bg1"/>
                </a:solidFill>
              </a:rPr>
              <a:t>étodo </a:t>
            </a:r>
            <a:r>
              <a:rPr lang="es-ES" sz="1400" dirty="0">
                <a:solidFill>
                  <a:schemeClr val="bg1"/>
                </a:solidFill>
              </a:rPr>
              <a:t>de tratamiento o cura: Si bien el virus no tiene cura, pero existen los tratamientos "ANTIRRETROVIALES" que evita la </a:t>
            </a:r>
            <a:r>
              <a:rPr lang="es-ES" sz="1400" dirty="0" smtClean="0">
                <a:solidFill>
                  <a:schemeClr val="bg1"/>
                </a:solidFill>
              </a:rPr>
              <a:t>multiplicación </a:t>
            </a:r>
            <a:r>
              <a:rPr lang="es-ES" sz="1400" dirty="0">
                <a:solidFill>
                  <a:schemeClr val="bg1"/>
                </a:solidFill>
              </a:rPr>
              <a:t>del virus y el sistema inmunitario tiene más posibilidad de recuperarse y de producir más linfocitos CD4</a:t>
            </a:r>
            <a:r>
              <a:rPr lang="es-ES" sz="1400" dirty="0" smtClean="0">
                <a:solidFill>
                  <a:schemeClr val="bg1"/>
                </a:solidFill>
              </a:rPr>
              <a:t>.</a:t>
            </a:r>
          </a:p>
          <a:p>
            <a:r>
              <a:rPr lang="es-ES" sz="1400" dirty="0" smtClean="0">
                <a:solidFill>
                  <a:schemeClr val="bg1"/>
                </a:solidFill>
              </a:rPr>
              <a:t>Métodos </a:t>
            </a:r>
            <a:r>
              <a:rPr lang="es-ES" sz="1400" dirty="0">
                <a:solidFill>
                  <a:schemeClr val="bg1"/>
                </a:solidFill>
              </a:rPr>
              <a:t>de </a:t>
            </a:r>
            <a:r>
              <a:rPr lang="es-ES" sz="1400" dirty="0" smtClean="0">
                <a:solidFill>
                  <a:schemeClr val="bg1"/>
                </a:solidFill>
              </a:rPr>
              <a:t>prevención: </a:t>
            </a:r>
            <a:r>
              <a:rPr lang="es-ES" sz="1400" dirty="0">
                <a:solidFill>
                  <a:schemeClr val="bg1"/>
                </a:solidFill>
              </a:rPr>
              <a:t>abstinencia, uso de </a:t>
            </a:r>
            <a:r>
              <a:rPr lang="es-ES" sz="1400" dirty="0" smtClean="0">
                <a:solidFill>
                  <a:schemeClr val="bg1"/>
                </a:solidFill>
              </a:rPr>
              <a:t>preservativo </a:t>
            </a:r>
            <a:r>
              <a:rPr lang="es-ES" sz="1400" dirty="0">
                <a:solidFill>
                  <a:schemeClr val="bg1"/>
                </a:solidFill>
              </a:rPr>
              <a:t>en relaciones sexuales, no compartir </a:t>
            </a:r>
            <a:r>
              <a:rPr lang="es-ES" sz="1400" dirty="0" smtClean="0">
                <a:solidFill>
                  <a:schemeClr val="bg1"/>
                </a:solidFill>
              </a:rPr>
              <a:t>aguja, y </a:t>
            </a:r>
            <a:r>
              <a:rPr lang="es-ES" sz="1400" dirty="0">
                <a:solidFill>
                  <a:schemeClr val="bg1"/>
                </a:solidFill>
              </a:rPr>
              <a:t>la circuncisión reduce el riesgo de infección por el VIH porque elimina el tejido del prepucio, que es especialmente </a:t>
            </a:r>
            <a:r>
              <a:rPr lang="es-ES" sz="1400" dirty="0"/>
              <a:t>vulnerable al virus</a:t>
            </a:r>
            <a:endParaRPr lang="es-AR" sz="1400" dirty="0"/>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3289" y="3994061"/>
            <a:ext cx="2857500" cy="16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7110" y="3524803"/>
            <a:ext cx="1857375" cy="2466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8083" y="3805849"/>
            <a:ext cx="2886075" cy="1581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525788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a:xfrm>
            <a:off x="1295401" y="206061"/>
            <a:ext cx="9601196" cy="6452315"/>
          </a:xfrm>
        </p:spPr>
        <p:txBody>
          <a:bodyPr>
            <a:normAutofit/>
          </a:bodyPr>
          <a:lstStyle/>
          <a:p>
            <a:r>
              <a:rPr lang="es-ES" sz="1400" dirty="0" smtClean="0">
                <a:solidFill>
                  <a:schemeClr val="bg1"/>
                </a:solidFill>
              </a:rPr>
              <a:t>Nombre: Clamidia</a:t>
            </a:r>
          </a:p>
          <a:p>
            <a:r>
              <a:rPr lang="es-ES" sz="1400" dirty="0" smtClean="0">
                <a:solidFill>
                  <a:schemeClr val="bg1"/>
                </a:solidFill>
              </a:rPr>
              <a:t>Características: la </a:t>
            </a:r>
            <a:r>
              <a:rPr lang="es-ES" sz="1400" dirty="0">
                <a:solidFill>
                  <a:schemeClr val="bg1"/>
                </a:solidFill>
              </a:rPr>
              <a:t>infección por clamidia es una ETS común que infectar a los hombres tanto como a las mujeres. Puede causar daños graves y permanentes en el aparato reproductor femenino y hacer más difícil o imposible que quede embarazada en un </a:t>
            </a:r>
            <a:r>
              <a:rPr lang="es-ES" sz="1400" dirty="0" smtClean="0">
                <a:solidFill>
                  <a:schemeClr val="bg1"/>
                </a:solidFill>
              </a:rPr>
              <a:t>futuro</a:t>
            </a:r>
          </a:p>
          <a:p>
            <a:r>
              <a:rPr lang="es-ES" sz="1400" dirty="0">
                <a:solidFill>
                  <a:schemeClr val="bg1"/>
                </a:solidFill>
              </a:rPr>
              <a:t>Noxa: la causa de la clamidia es una bacteria llamada chlamydia </a:t>
            </a:r>
            <a:r>
              <a:rPr lang="es-ES" sz="1400" dirty="0" err="1">
                <a:solidFill>
                  <a:schemeClr val="bg1"/>
                </a:solidFill>
              </a:rPr>
              <a:t>trachomatis</a:t>
            </a:r>
            <a:r>
              <a:rPr lang="es-ES" sz="1400" dirty="0">
                <a:solidFill>
                  <a:schemeClr val="bg1"/>
                </a:solidFill>
              </a:rPr>
              <a:t> que ingresa al cuerpo durante el acto sexual y puede producir una infección en los </a:t>
            </a:r>
            <a:r>
              <a:rPr lang="es-ES" sz="1400" dirty="0" smtClean="0">
                <a:solidFill>
                  <a:schemeClr val="bg1"/>
                </a:solidFill>
              </a:rPr>
              <a:t>genitales</a:t>
            </a:r>
          </a:p>
          <a:p>
            <a:r>
              <a:rPr lang="es-ES" sz="1400" dirty="0" smtClean="0">
                <a:solidFill>
                  <a:schemeClr val="bg1"/>
                </a:solidFill>
              </a:rPr>
              <a:t>Características de la </a:t>
            </a:r>
            <a:r>
              <a:rPr lang="es-ES" sz="1400" dirty="0">
                <a:solidFill>
                  <a:schemeClr val="bg1"/>
                </a:solidFill>
              </a:rPr>
              <a:t>noxa: la bacteria tiene un ciclo de vida dividido en dos fases:* Primero unas partes de la bacteria se adhieren y penetran en las células. Posteriormente cambian a una forma más activa en un plazo de seis a ocho horas*Luego de la primera fase, en dos o tres días la célula se rompe liberando la infección y pudiendo infectar células nuevas, Muchas de las personas con clamidia no desarrollan síntomas, aunque igualmente pueden infectar a otras mediante el contacto sexual. En el caso de tener síntomas estos se presentan en forma de dolor de pelvis, dolor genitales y secreciones de la vagina o el pene, su contagio es a través del contacto del pene con la vagina, el pene con el recto, el sexo oral y también una madre infectada se lo puede contagiar al recién nacido durante el </a:t>
            </a:r>
            <a:r>
              <a:rPr lang="es-ES" sz="1400" dirty="0" smtClean="0">
                <a:solidFill>
                  <a:schemeClr val="bg1"/>
                </a:solidFill>
              </a:rPr>
              <a:t>parto,</a:t>
            </a:r>
          </a:p>
          <a:p>
            <a:r>
              <a:rPr lang="es-ES" sz="1400" dirty="0" smtClean="0">
                <a:solidFill>
                  <a:schemeClr val="bg1"/>
                </a:solidFill>
              </a:rPr>
              <a:t>Tratamiento y/o cura: </a:t>
            </a:r>
          </a:p>
          <a:p>
            <a:r>
              <a:rPr lang="es-ES" sz="1400" dirty="0">
                <a:solidFill>
                  <a:schemeClr val="bg1"/>
                </a:solidFill>
              </a:rPr>
              <a:t>Prevención: forma de prevenir la clamidia es no tener sexo oral anal o vaginal O sea la abstención o el uso correcto de los condones de látex que reduce en gran medida aunque no elimina el riesgo de contraer y contagiar la clamidia</a:t>
            </a:r>
            <a:endParaRPr lang="es-AR" sz="1400" dirty="0">
              <a:solidFill>
                <a:schemeClr val="bg1"/>
              </a:solidFill>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5317" y="5250690"/>
            <a:ext cx="3581400" cy="1276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1" y="5154769"/>
            <a:ext cx="3819525" cy="1200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56164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95401" y="618186"/>
            <a:ext cx="9601196" cy="5257682"/>
          </a:xfrm>
        </p:spPr>
        <p:txBody>
          <a:bodyPr>
            <a:normAutofit/>
          </a:bodyPr>
          <a:lstStyle/>
          <a:p>
            <a:r>
              <a:rPr lang="es-ES" sz="1400" dirty="0" smtClean="0">
                <a:solidFill>
                  <a:schemeClr val="bg1"/>
                </a:solidFill>
              </a:rPr>
              <a:t>Nombre: </a:t>
            </a:r>
            <a:r>
              <a:rPr lang="es-ES" sz="1400" dirty="0">
                <a:solidFill>
                  <a:schemeClr val="bg1"/>
                </a:solidFill>
              </a:rPr>
              <a:t>D</a:t>
            </a:r>
            <a:r>
              <a:rPr lang="es-ES" sz="1400" dirty="0" smtClean="0">
                <a:solidFill>
                  <a:schemeClr val="bg1"/>
                </a:solidFill>
              </a:rPr>
              <a:t>iafragma Vaginal </a:t>
            </a:r>
          </a:p>
          <a:p>
            <a:r>
              <a:rPr lang="es-ES" sz="1400" dirty="0" smtClean="0">
                <a:solidFill>
                  <a:schemeClr val="bg1"/>
                </a:solidFill>
              </a:rPr>
              <a:t>Características: método de goma con forma de anillo que impide el paso de los espermatozoides al útero, debe ser colocado alrededor de 30 min antes del contacto intimo y extraído 12 horas después, se puede utilizar varias veces durante 2 años, esta echo de caucho con un borde firme pero flexible a la vez, debe usarse siempre con una crema o jalea espermicida para poder destruir los espermatozoides, es solo para mujeres, existen de diferentes tamaños </a:t>
            </a:r>
          </a:p>
          <a:p>
            <a:r>
              <a:rPr lang="es-ES" sz="1400" dirty="0" smtClean="0">
                <a:solidFill>
                  <a:schemeClr val="bg1"/>
                </a:solidFill>
              </a:rPr>
              <a:t>Adquisición y modo de uso: para poder comprarlo necesitamos una receta medica y luego lo podemos conseguir en una farmacia o en un centro de salud, valor de $2000, se coloca bien adentro de la vagina para que pueda cubrir bien el cuello uterino</a:t>
            </a:r>
          </a:p>
          <a:p>
            <a:r>
              <a:rPr lang="es-ES" sz="1400" dirty="0" smtClean="0">
                <a:solidFill>
                  <a:schemeClr val="bg1"/>
                </a:solidFill>
              </a:rPr>
              <a:t>Ventajas: no interfiere en el contacto intimo, reduce el riesgo de enfermedad inflamatoria pélvica, no tiene casi efectos secundarios, se puede usar durante la lactancia materna </a:t>
            </a:r>
          </a:p>
          <a:p>
            <a:r>
              <a:rPr lang="es-ES" sz="1400" dirty="0" smtClean="0">
                <a:solidFill>
                  <a:schemeClr val="bg1"/>
                </a:solidFill>
              </a:rPr>
              <a:t>Desventajas: debe ser higienizado correctamente después de cada uso, puede llegar a provocar irritación vaginal no protege contra la mayoría de ETS</a:t>
            </a:r>
          </a:p>
          <a:p>
            <a:endParaRPr lang="es-ES" sz="1400" dirty="0" smtClean="0">
              <a:solidFill>
                <a:schemeClr val="bg1"/>
              </a:solidFill>
            </a:endParaRPr>
          </a:p>
          <a:p>
            <a:endParaRPr lang="es-ES" sz="1400" dirty="0" smtClean="0">
              <a:solidFill>
                <a:schemeClr val="bg1"/>
              </a:solidFill>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4515" y="3677924"/>
            <a:ext cx="2619375" cy="1743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571" y="3811140"/>
            <a:ext cx="2390775" cy="19145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156836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95401" y="631065"/>
            <a:ext cx="9601196" cy="5244803"/>
          </a:xfrm>
        </p:spPr>
        <p:txBody>
          <a:bodyPr>
            <a:normAutofit/>
          </a:bodyPr>
          <a:lstStyle/>
          <a:p>
            <a:r>
              <a:rPr lang="es-AR" sz="1400" dirty="0" smtClean="0">
                <a:solidFill>
                  <a:schemeClr val="bg1"/>
                </a:solidFill>
              </a:rPr>
              <a:t>Nombre: </a:t>
            </a:r>
            <a:r>
              <a:rPr lang="es-AR" sz="1400" dirty="0">
                <a:solidFill>
                  <a:schemeClr val="bg1"/>
                </a:solidFill>
              </a:rPr>
              <a:t>ligamento de </a:t>
            </a:r>
            <a:r>
              <a:rPr lang="es-AR" sz="1400" dirty="0" smtClean="0">
                <a:solidFill>
                  <a:schemeClr val="bg1"/>
                </a:solidFill>
              </a:rPr>
              <a:t>trompas</a:t>
            </a:r>
          </a:p>
          <a:p>
            <a:r>
              <a:rPr lang="es-ES" sz="1400" dirty="0" smtClean="0">
                <a:solidFill>
                  <a:schemeClr val="bg1"/>
                </a:solidFill>
              </a:rPr>
              <a:t>Características: </a:t>
            </a:r>
            <a:r>
              <a:rPr lang="es-ES" sz="1400" dirty="0">
                <a:solidFill>
                  <a:schemeClr val="bg1"/>
                </a:solidFill>
              </a:rPr>
              <a:t>las trompas se pueden desligar de una manera natural, la mujer puede recuperar la vida sexual sin riesgo  de embarazo tan pronto esté recuperado, las posibilidades de embarazo son </a:t>
            </a:r>
            <a:r>
              <a:rPr lang="es-ES" sz="1400" dirty="0" smtClean="0">
                <a:solidFill>
                  <a:schemeClr val="bg1"/>
                </a:solidFill>
              </a:rPr>
              <a:t>nulas, la </a:t>
            </a:r>
            <a:r>
              <a:rPr lang="es-ES" sz="1400" dirty="0">
                <a:solidFill>
                  <a:schemeClr val="bg1"/>
                </a:solidFill>
              </a:rPr>
              <a:t>ligadura de trompas no infiere en nada de las reglas, la ligadura dura de (3 a 12 años) los métodos de ligadura son cerclaje(atar las trompa) </a:t>
            </a:r>
            <a:r>
              <a:rPr lang="es-ES" sz="1400" dirty="0" smtClean="0">
                <a:solidFill>
                  <a:schemeClr val="bg1"/>
                </a:solidFill>
              </a:rPr>
              <a:t>cauterización(cortar </a:t>
            </a:r>
            <a:r>
              <a:rPr lang="es-ES" sz="1400" dirty="0">
                <a:solidFill>
                  <a:schemeClr val="bg1"/>
                </a:solidFill>
              </a:rPr>
              <a:t>conducto y cauterizar los extremos), ligadura (se liga el conducto por dos partes y se practica una Incisión </a:t>
            </a:r>
            <a:r>
              <a:rPr lang="es-ES" sz="1400" dirty="0" smtClean="0">
                <a:solidFill>
                  <a:schemeClr val="bg1"/>
                </a:solidFill>
              </a:rPr>
              <a:t>en medio)y estas serian las características del ligamento de trompas</a:t>
            </a:r>
          </a:p>
          <a:p>
            <a:r>
              <a:rPr lang="es-ES" sz="1400" dirty="0" smtClean="0">
                <a:solidFill>
                  <a:schemeClr val="bg1"/>
                </a:solidFill>
              </a:rPr>
              <a:t>Adquisición: </a:t>
            </a:r>
            <a:r>
              <a:rPr lang="es-ES" sz="1400" dirty="0">
                <a:solidFill>
                  <a:schemeClr val="bg1"/>
                </a:solidFill>
              </a:rPr>
              <a:t>el valor de la cirugía del ligamento de trompas es de 6000$ más </a:t>
            </a:r>
            <a:r>
              <a:rPr lang="es-ES" sz="1400" dirty="0" smtClean="0">
                <a:solidFill>
                  <a:schemeClr val="bg1"/>
                </a:solidFill>
              </a:rPr>
              <a:t>consultas</a:t>
            </a:r>
          </a:p>
          <a:p>
            <a:r>
              <a:rPr lang="es-ES" sz="1400" dirty="0">
                <a:solidFill>
                  <a:schemeClr val="bg1"/>
                </a:solidFill>
              </a:rPr>
              <a:t>Ventajas La operación funciona de inmediato Es permanente por lo que no se tendrá que volver a acordar de utilizar un método anticonceptivos No interrumpe la </a:t>
            </a:r>
            <a:r>
              <a:rPr lang="es-ES" sz="1400" dirty="0" smtClean="0">
                <a:solidFill>
                  <a:schemeClr val="bg1"/>
                </a:solidFill>
              </a:rPr>
              <a:t>relaciones </a:t>
            </a:r>
            <a:r>
              <a:rPr lang="es-ES" sz="1400" dirty="0">
                <a:solidFill>
                  <a:schemeClr val="bg1"/>
                </a:solidFill>
              </a:rPr>
              <a:t>sexual es Luego se siguen experimentado </a:t>
            </a:r>
            <a:r>
              <a:rPr lang="es-ES" sz="1400" dirty="0" smtClean="0">
                <a:solidFill>
                  <a:schemeClr val="bg1"/>
                </a:solidFill>
              </a:rPr>
              <a:t>orgasmos</a:t>
            </a:r>
          </a:p>
          <a:p>
            <a:r>
              <a:rPr lang="es-ES" sz="1400" dirty="0">
                <a:solidFill>
                  <a:schemeClr val="bg1"/>
                </a:solidFill>
              </a:rPr>
              <a:t>Desventajas Es irreversible Mayor riesgo de </a:t>
            </a:r>
            <a:r>
              <a:rPr lang="es-ES" sz="1400" dirty="0" smtClean="0">
                <a:solidFill>
                  <a:schemeClr val="bg1"/>
                </a:solidFill>
              </a:rPr>
              <a:t>embarazo ectópico </a:t>
            </a:r>
            <a:r>
              <a:rPr lang="es-ES" sz="1400" dirty="0">
                <a:solidFill>
                  <a:schemeClr val="bg1"/>
                </a:solidFill>
              </a:rPr>
              <a:t>protege contra enfermedades de tran</a:t>
            </a:r>
            <a:r>
              <a:rPr lang="es-ES" sz="1400" dirty="0"/>
              <a:t>smisión sexual</a:t>
            </a:r>
            <a:endParaRPr lang="es-AR" sz="1400"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8622" y="3581936"/>
            <a:ext cx="2847975" cy="16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8080" y="3581936"/>
            <a:ext cx="2514600" cy="18192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203284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138</TotalTime>
  <Words>1777</Words>
  <Application>Microsoft Office PowerPoint</Application>
  <PresentationFormat>Panorámica</PresentationFormat>
  <Paragraphs>53</Paragraphs>
  <Slides>12</Slides>
  <Notes>0</Notes>
  <HiddenSlides>0</HiddenSlides>
  <MMClips>2</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12</vt:i4>
      </vt:variant>
    </vt:vector>
  </HeadingPairs>
  <TitlesOfParts>
    <vt:vector size="16" baseType="lpstr">
      <vt:lpstr>Arial</vt:lpstr>
      <vt:lpstr>Arial Rounded MT Bold</vt:lpstr>
      <vt:lpstr>Garamond</vt:lpstr>
      <vt:lpstr>Orgánico</vt:lpstr>
      <vt:lpstr>Presentación de PowerPoint</vt:lpstr>
      <vt:lpstr>¿Quiénes PRESENTAN?</vt:lpstr>
      <vt:lpstr>Enfermedades de transmisión sexual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Enfermedades de transmisión sexual</dc:title>
  <dc:creator>Usuario</dc:creator>
  <cp:lastModifiedBy>Usuario</cp:lastModifiedBy>
  <cp:revision>17</cp:revision>
  <dcterms:created xsi:type="dcterms:W3CDTF">2022-05-11T19:09:13Z</dcterms:created>
  <dcterms:modified xsi:type="dcterms:W3CDTF">2022-05-11T23:39:33Z</dcterms:modified>
</cp:coreProperties>
</file>