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060C28-5714-5742-BBA8-D62BC3FE284C}" type="datetimeFigureOut">
              <a:rPr lang="es-US" smtClean="0"/>
              <a:t>5/22/2022</a:t>
            </a:fld>
            <a:endParaRPr lang="es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7782-FB2E-8D4E-9486-5EAA5C837B3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42491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US"/>
              <a:t>Enfermedades de Transmisión Sexual </a:t>
            </a:r>
          </a:p>
          <a:p>
            <a:r>
              <a:rPr lang="es-US"/>
              <a:t>                             Y</a:t>
            </a:r>
          </a:p>
          <a:p>
            <a:r>
              <a:rPr lang="es-US"/>
              <a:t>         Métodos Anticonceptivos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7782-FB2E-8D4E-9486-5EAA5C837B39}" type="slidenum">
              <a:rPr lang="es-US" smtClean="0"/>
              <a:t>1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6097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49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852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929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194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4354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880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529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41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274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386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49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273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82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07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704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843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12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  <p:sldLayoutId id="2147483874" r:id="rId13"/>
    <p:sldLayoutId id="2147483875" r:id="rId14"/>
    <p:sldLayoutId id="2147483876" r:id="rId15"/>
    <p:sldLayoutId id="21474838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3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3.xml" /><Relationship Id="rId4" Type="http://schemas.openxmlformats.org/officeDocument/2006/relationships/image" Target="../media/image3.jpeg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3.xml" /><Relationship Id="rId4" Type="http://schemas.openxmlformats.org/officeDocument/2006/relationships/image" Target="../media/image6.jpeg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3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6BD31066-ED99-D5E6-3055-B42245037ACD}"/>
              </a:ext>
            </a:extLst>
          </p:cNvPr>
          <p:cNvSpPr txBox="1"/>
          <p:nvPr/>
        </p:nvSpPr>
        <p:spPr>
          <a:xfrm>
            <a:off x="1644570" y="1720840"/>
            <a:ext cx="7916883" cy="3416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s-US" sz="5400">
                <a:latin typeface="Amasis MT Pro Black" panose="02040A04050005020304" pitchFamily="18" charset="0"/>
                <a:ea typeface="Dreaming Outloud Script Pro" panose="02000000000000000000" pitchFamily="2" charset="0"/>
              </a:rPr>
              <a:t>Enfermedades de Transmisión Sexual y Métodos Anticonceptivos </a:t>
            </a:r>
          </a:p>
        </p:txBody>
      </p:sp>
      <p:sp>
        <p:nvSpPr>
          <p:cNvPr id="20" name="Forma en L 19">
            <a:extLst>
              <a:ext uri="{FF2B5EF4-FFF2-40B4-BE49-F238E27FC236}">
                <a16:creationId xmlns:a16="http://schemas.microsoft.com/office/drawing/2014/main" id="{7F950504-F5D1-C0D3-E15A-5DAA90670D61}"/>
              </a:ext>
            </a:extLst>
          </p:cNvPr>
          <p:cNvSpPr/>
          <p:nvPr/>
        </p:nvSpPr>
        <p:spPr>
          <a:xfrm rot="5400000">
            <a:off x="1465860" y="1740788"/>
            <a:ext cx="1001980" cy="865909"/>
          </a:xfrm>
          <a:prstGeom prst="corner">
            <a:avLst>
              <a:gd name="adj1" fmla="val 26137"/>
              <a:gd name="adj2" fmla="val 284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25" name="Forma en L 24">
            <a:extLst>
              <a:ext uri="{FF2B5EF4-FFF2-40B4-BE49-F238E27FC236}">
                <a16:creationId xmlns:a16="http://schemas.microsoft.com/office/drawing/2014/main" id="{4781C493-60EE-B902-0FA2-6154A2643A7D}"/>
              </a:ext>
            </a:extLst>
          </p:cNvPr>
          <p:cNvSpPr/>
          <p:nvPr/>
        </p:nvSpPr>
        <p:spPr>
          <a:xfrm rot="16200000">
            <a:off x="8738184" y="4203215"/>
            <a:ext cx="1001980" cy="865909"/>
          </a:xfrm>
          <a:prstGeom prst="corner">
            <a:avLst>
              <a:gd name="adj1" fmla="val 26137"/>
              <a:gd name="adj2" fmla="val 284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9A2BFDB4-8188-89E7-49E1-EC1F939ADF74}"/>
              </a:ext>
            </a:extLst>
          </p:cNvPr>
          <p:cNvSpPr txBox="1"/>
          <p:nvPr/>
        </p:nvSpPr>
        <p:spPr>
          <a:xfrm>
            <a:off x="535046" y="6271656"/>
            <a:ext cx="5375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/>
              <a:t>Alonso Camila y Galban Maximiliano</a:t>
            </a:r>
          </a:p>
        </p:txBody>
      </p:sp>
    </p:spTree>
    <p:extLst>
      <p:ext uri="{BB962C8B-B14F-4D97-AF65-F5344CB8AC3E}">
        <p14:creationId xmlns:p14="http://schemas.microsoft.com/office/powerpoint/2010/main" val="1064837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1790310E-B64A-4CE5-C46C-4B133912BCCF}"/>
              </a:ext>
            </a:extLst>
          </p:cNvPr>
          <p:cNvSpPr txBox="1"/>
          <p:nvPr/>
        </p:nvSpPr>
        <p:spPr>
          <a:xfrm>
            <a:off x="514349" y="341168"/>
            <a:ext cx="870139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2400" b="1" u="sng"/>
              <a:t>Características</a:t>
            </a:r>
            <a:r>
              <a:rPr lang="es-US"/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/>
              <a:t>Es reutilizable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/>
              <a:t>Es mayormente utilizado por mujeres jóvenes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/>
              <a:t>Siempre debe usarse con una crema espermizida para destruir los espermatozoide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/>
              <a:t>No se encuentra en argentina 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D9AC52F8-1055-4D21-4D33-4C1200CE5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2864" y="2438009"/>
            <a:ext cx="3861110" cy="829457"/>
          </a:xfrm>
        </p:spPr>
        <p:txBody>
          <a:bodyPr/>
          <a:lstStyle/>
          <a:p>
            <a:pPr algn="ctr"/>
            <a:r>
              <a:rPr lang="es-US" b="1"/>
              <a:t>VENTAJAS</a:t>
            </a:r>
            <a:r>
              <a:rPr lang="es-US"/>
              <a:t> </a:t>
            </a:r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FA65060A-7821-9C9A-8D4C-9CEF2B5279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2024" y="3267466"/>
            <a:ext cx="3591950" cy="3304117"/>
          </a:xfrm>
        </p:spPr>
        <p:txBody>
          <a:bodyPr/>
          <a:lstStyle/>
          <a:p>
            <a:r>
              <a:rPr lang="es-US"/>
              <a:t>No se nota su presencia durante las relaciones sexuales </a:t>
            </a:r>
          </a:p>
          <a:p>
            <a:r>
              <a:rPr lang="es-US"/>
              <a:t>No produce cambios hormonales</a:t>
            </a:r>
          </a:p>
          <a:p>
            <a:r>
              <a:rPr lang="es-US"/>
              <a:t>Se puede utilizar durante la lactancia 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79BAF2BF-21CF-6E70-7838-D5B42FA4D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83134" y="2684899"/>
            <a:ext cx="4185616" cy="601276"/>
          </a:xfrm>
        </p:spPr>
        <p:txBody>
          <a:bodyPr/>
          <a:lstStyle/>
          <a:p>
            <a:pPr algn="ctr"/>
            <a:r>
              <a:rPr lang="es-US" b="1"/>
              <a:t>DESVENTAJAS</a:t>
            </a:r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BB40E351-A3F3-73D8-F03A-4EBCD1D443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83134" y="3267465"/>
            <a:ext cx="4185617" cy="3304117"/>
          </a:xfrm>
        </p:spPr>
        <p:txBody>
          <a:bodyPr/>
          <a:lstStyle/>
          <a:p>
            <a:r>
              <a:rPr lang="es-US"/>
              <a:t>Puede ser difícil de colocar</a:t>
            </a:r>
          </a:p>
          <a:p>
            <a:r>
              <a:rPr lang="es-US"/>
              <a:t>No protege contra enfermedades de Transmisión Sexual </a:t>
            </a:r>
          </a:p>
          <a:p>
            <a:r>
              <a:rPr lang="es-US"/>
              <a:t>Aumenta el riesgo de infección urinaria.</a:t>
            </a:r>
          </a:p>
        </p:txBody>
      </p:sp>
    </p:spTree>
    <p:extLst>
      <p:ext uri="{BB962C8B-B14F-4D97-AF65-F5344CB8AC3E}">
        <p14:creationId xmlns:p14="http://schemas.microsoft.com/office/powerpoint/2010/main" val="164921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04857-E11E-FFA3-50CB-D86362432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3933701" cy="2115292"/>
          </a:xfrm>
        </p:spPr>
        <p:txBody>
          <a:bodyPr anchor="t">
            <a:normAutofit/>
          </a:bodyPr>
          <a:lstStyle/>
          <a:p>
            <a:r>
              <a:rPr lang="es-US" sz="6000" b="1" u="sng"/>
              <a:t>CLAMIDIA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CF055D-3B00-5F9D-9C7B-E293830FA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 rot="10800000" flipV="1">
            <a:off x="-1" y="1147997"/>
            <a:ext cx="3933702" cy="719893"/>
          </a:xfrm>
        </p:spPr>
        <p:txBody>
          <a:bodyPr>
            <a:normAutofit/>
          </a:bodyPr>
          <a:lstStyle/>
          <a:p>
            <a:r>
              <a:rPr lang="es-US" sz="2800" b="1"/>
              <a:t>¿Qué es la Clamidia?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9C82EDC-C80B-A9B4-AD4A-B7B61AC146E4}"/>
              </a:ext>
            </a:extLst>
          </p:cNvPr>
          <p:cNvSpPr txBox="1"/>
          <p:nvPr/>
        </p:nvSpPr>
        <p:spPr>
          <a:xfrm rot="10800000" flipV="1">
            <a:off x="149392" y="1777328"/>
            <a:ext cx="4174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/>
              <a:t>Es una de las enferma más comunes, toda persona sexualmente activa puede tener esta infección.</a:t>
            </a:r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id="{E7BBDBEC-B6D8-21FC-7959-10F98AF855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811" y="234789"/>
            <a:ext cx="2796423" cy="2180875"/>
          </a:xfrm>
          <a:prstGeom prst="rect">
            <a:avLst/>
          </a:prstGeom>
        </p:spPr>
      </p:pic>
      <p:pic>
        <p:nvPicPr>
          <p:cNvPr id="6" name="Imagen 6">
            <a:extLst>
              <a:ext uri="{FF2B5EF4-FFF2-40B4-BE49-F238E27FC236}">
                <a16:creationId xmlns:a16="http://schemas.microsoft.com/office/drawing/2014/main" id="{B0945CDA-A060-A733-D4EC-03756CF735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344" y="142143"/>
            <a:ext cx="2335252" cy="2335252"/>
          </a:xfrm>
          <a:prstGeom prst="rect">
            <a:avLst/>
          </a:prstGeom>
        </p:spPr>
      </p:pic>
      <p:pic>
        <p:nvPicPr>
          <p:cNvPr id="7" name="Imagen 7">
            <a:extLst>
              <a:ext uri="{FF2B5EF4-FFF2-40B4-BE49-F238E27FC236}">
                <a16:creationId xmlns:a16="http://schemas.microsoft.com/office/drawing/2014/main" id="{49CC2746-08A8-4CE7-093D-634F0DDDEC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1634" y="2700659"/>
            <a:ext cx="2669540" cy="1962736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72C5D0D-687C-86F2-F195-3ACE4FF93B88}"/>
              </a:ext>
            </a:extLst>
          </p:cNvPr>
          <p:cNvSpPr txBox="1"/>
          <p:nvPr/>
        </p:nvSpPr>
        <p:spPr>
          <a:xfrm>
            <a:off x="2236613" y="2744623"/>
            <a:ext cx="45216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/>
              <a:t>Mayormente se da en jóvenes entre 15 y 24 años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/>
              <a:t>Un recién nacido puede adquirir la infección a través de parto causándole conjuntivitis o neumonia.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/>
              <a:t>La mayoría de personas afectadas no tienen síntomas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U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4D087726-7A57-FD98-E391-CA42EE6EC1BE}"/>
              </a:ext>
            </a:extLst>
          </p:cNvPr>
          <p:cNvSpPr txBox="1"/>
          <p:nvPr/>
        </p:nvSpPr>
        <p:spPr>
          <a:xfrm>
            <a:off x="132219" y="3410429"/>
            <a:ext cx="1972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b="1"/>
              <a:t>Características </a:t>
            </a:r>
          </a:p>
        </p:txBody>
      </p:sp>
      <p:sp>
        <p:nvSpPr>
          <p:cNvPr id="23" name="Abrir llave 22">
            <a:extLst>
              <a:ext uri="{FF2B5EF4-FFF2-40B4-BE49-F238E27FC236}">
                <a16:creationId xmlns:a16="http://schemas.microsoft.com/office/drawing/2014/main" id="{0B1BC1CB-8473-96EC-2D31-58E0B97871BC}"/>
              </a:ext>
            </a:extLst>
          </p:cNvPr>
          <p:cNvSpPr/>
          <p:nvPr/>
        </p:nvSpPr>
        <p:spPr>
          <a:xfrm>
            <a:off x="1948946" y="2718221"/>
            <a:ext cx="310896" cy="1828800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78ECF524-FC63-D823-9BDD-82F39525B1B0}"/>
              </a:ext>
            </a:extLst>
          </p:cNvPr>
          <p:cNvSpPr txBox="1"/>
          <p:nvPr/>
        </p:nvSpPr>
        <p:spPr>
          <a:xfrm>
            <a:off x="2104394" y="5441181"/>
            <a:ext cx="55893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/>
              <a:t>La causa de la Clamidia es la bacteria Chalmydia Trachomatis,  que ingresa al cuerpo durante las relaciones sexuales y puede producir una infección en los genitales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9744262E-3A98-B0CF-0C5C-1C8FCC490DCD}"/>
              </a:ext>
            </a:extLst>
          </p:cNvPr>
          <p:cNvSpPr txBox="1"/>
          <p:nvPr/>
        </p:nvSpPr>
        <p:spPr>
          <a:xfrm rot="10800000" flipV="1">
            <a:off x="3612078" y="4937830"/>
            <a:ext cx="3862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S" sz="2000" b="1" u="sng">
                <a:solidFill>
                  <a:schemeClr val="accent1"/>
                </a:solidFill>
              </a:rPr>
              <a:t>Chalamydia Trachomatis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8730AA9-37AC-CB32-40E0-23AEC102BC60}"/>
              </a:ext>
            </a:extLst>
          </p:cNvPr>
          <p:cNvSpPr txBox="1"/>
          <p:nvPr/>
        </p:nvSpPr>
        <p:spPr>
          <a:xfrm>
            <a:off x="5004707" y="2648197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83307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9EAB76-4D56-5079-EA0C-1C9EB7752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0970" y="674151"/>
            <a:ext cx="8216790" cy="1292699"/>
          </a:xfrm>
        </p:spPr>
        <p:txBody>
          <a:bodyPr>
            <a:noAutofit/>
          </a:bodyPr>
          <a:lstStyle/>
          <a:p>
            <a:r>
              <a:rPr lang="es-US" sz="1600"/>
              <a:t>En las mujeres incluso cuando no presentan síntomas, la clamidia puede causar daños ireversibles en las trompas de falopio, lo que les podría resultar muy difícil embarazarse en un futuro.</a:t>
            </a:r>
          </a:p>
          <a:p>
            <a:r>
              <a:rPr lang="es-US" sz="1600"/>
              <a:t>Ellos hombres se pueden infectar el epididimo, el tubo por donde se trasladan los espermatozoides lo que puede causarles dolor, fiebre y en ocasiones infertilidad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47EA8B2-2C90-8139-AD52-9DE443A0871E}"/>
              </a:ext>
            </a:extLst>
          </p:cNvPr>
          <p:cNvSpPr txBox="1"/>
          <p:nvPr/>
        </p:nvSpPr>
        <p:spPr>
          <a:xfrm>
            <a:off x="244994" y="3798331"/>
            <a:ext cx="2229647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US" sz="2800"/>
              <a:t>Sintomas: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2656913-AA20-91A4-4E52-1ADF88632DAC}"/>
              </a:ext>
            </a:extLst>
          </p:cNvPr>
          <p:cNvSpPr txBox="1"/>
          <p:nvPr/>
        </p:nvSpPr>
        <p:spPr>
          <a:xfrm>
            <a:off x="2868968" y="2820444"/>
            <a:ext cx="2042855" cy="4001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US" sz="2000"/>
              <a:t>MUJERES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9A8D930-8BB1-4CD9-A1DF-8BECCF76D182}"/>
              </a:ext>
            </a:extLst>
          </p:cNvPr>
          <p:cNvSpPr txBox="1"/>
          <p:nvPr/>
        </p:nvSpPr>
        <p:spPr>
          <a:xfrm>
            <a:off x="2868968" y="3659832"/>
            <a:ext cx="271734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 sz="2000"/>
              <a:t>Notan secreción vaginal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 sz="2000"/>
              <a:t>Ardor al orinar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 sz="2000"/>
              <a:t>Dolor en la parte inferior del abdomen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 sz="2000"/>
              <a:t>Sangrado después de tener relaciones sexuales y entre periodos.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US" sz="200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779DE05-2E3B-9286-CAF0-2AC992192E05}"/>
              </a:ext>
            </a:extLst>
          </p:cNvPr>
          <p:cNvSpPr txBox="1"/>
          <p:nvPr/>
        </p:nvSpPr>
        <p:spPr>
          <a:xfrm>
            <a:off x="6404954" y="2820444"/>
            <a:ext cx="2042855" cy="40011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US" sz="2000"/>
              <a:t>HOMBRES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F1E4467-D6D4-9A1F-8BFC-024A2A1F8112}"/>
              </a:ext>
            </a:extLst>
          </p:cNvPr>
          <p:cNvSpPr txBox="1"/>
          <p:nvPr/>
        </p:nvSpPr>
        <p:spPr>
          <a:xfrm>
            <a:off x="6045512" y="3659832"/>
            <a:ext cx="25022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 sz="2000"/>
              <a:t>Dolor al orinar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 sz="2000"/>
              <a:t>Secreción del pene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 sz="2000"/>
              <a:t>Molestias en los testiculos</a:t>
            </a:r>
          </a:p>
        </p:txBody>
      </p:sp>
    </p:spTree>
    <p:extLst>
      <p:ext uri="{BB962C8B-B14F-4D97-AF65-F5344CB8AC3E}">
        <p14:creationId xmlns:p14="http://schemas.microsoft.com/office/powerpoint/2010/main" val="399551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76C7B9-FA89-83B0-4BFB-0CD3906B1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 rot="10800000" flipV="1">
            <a:off x="269121" y="247403"/>
            <a:ext cx="6831334" cy="729837"/>
          </a:xfrm>
        </p:spPr>
        <p:txBody>
          <a:bodyPr>
            <a:noAutofit/>
          </a:bodyPr>
          <a:lstStyle/>
          <a:p>
            <a:r>
              <a:rPr lang="es-US" b="1" u="sng">
                <a:solidFill>
                  <a:schemeClr val="tx1"/>
                </a:solidFill>
              </a:rPr>
              <a:t>MÉTODOS DE TRATAMIENTO Y CURA DE LA ENFERMEDAD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CD23A2D-041F-0B4B-B62A-F576ED71D2D2}"/>
              </a:ext>
            </a:extLst>
          </p:cNvPr>
          <p:cNvSpPr txBox="1"/>
          <p:nvPr/>
        </p:nvSpPr>
        <p:spPr>
          <a:xfrm>
            <a:off x="625680" y="977240"/>
            <a:ext cx="6227371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s-US"/>
              <a:t>Si se detecta a tiempo su tratamiento en sencillo. Tanto en hombres como mujeres, la infección se trata con antibióticos, al ser una infección de transmisión sexual es necesario tratar a ambos miembros de la pareja. Durante el tratamiento se recomienda abstinencia sexual.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0545D09-A546-C551-DA2E-EAB061358D14}"/>
              </a:ext>
            </a:extLst>
          </p:cNvPr>
          <p:cNvSpPr txBox="1"/>
          <p:nvPr/>
        </p:nvSpPr>
        <p:spPr>
          <a:xfrm>
            <a:off x="3069634" y="2801178"/>
            <a:ext cx="5828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US" sz="2000" b="1" u="sng"/>
              <a:t>METODO PARA PREVENIR LA ENFERMEDAD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68A515-76C7-98A3-3844-A66FD5596B8C}"/>
              </a:ext>
            </a:extLst>
          </p:cNvPr>
          <p:cNvSpPr txBox="1"/>
          <p:nvPr/>
        </p:nvSpPr>
        <p:spPr>
          <a:xfrm>
            <a:off x="4008057" y="3517120"/>
            <a:ext cx="5427365" cy="1754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/>
              <a:t>Uso de preservativo (aunque esto no elimina el riesgo de contagio)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/>
              <a:t>Limitar la cantidad de parejas sexuales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/>
              <a:t>Hacerse exámenes de prevención diariamente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US"/>
              <a:t>La única forma más segura sería no tener relaciones sexuales.</a:t>
            </a:r>
          </a:p>
        </p:txBody>
      </p:sp>
    </p:spTree>
    <p:extLst>
      <p:ext uri="{BB962C8B-B14F-4D97-AF65-F5344CB8AC3E}">
        <p14:creationId xmlns:p14="http://schemas.microsoft.com/office/powerpoint/2010/main" val="3140644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BB6523-F12C-814F-933E-C5E74E264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011" y="519526"/>
            <a:ext cx="8596668" cy="860400"/>
          </a:xfrm>
        </p:spPr>
        <p:txBody>
          <a:bodyPr>
            <a:normAutofit/>
          </a:bodyPr>
          <a:lstStyle/>
          <a:p>
            <a:r>
              <a:rPr lang="es-US" sz="4400" b="1" u="sng">
                <a:solidFill>
                  <a:schemeClr val="accent1"/>
                </a:solidFill>
              </a:rPr>
              <a:t>LADILLAS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8761AA7-B04E-6E0B-85A3-045C10B7ECB5}"/>
              </a:ext>
            </a:extLst>
          </p:cNvPr>
          <p:cNvSpPr txBox="1"/>
          <p:nvPr/>
        </p:nvSpPr>
        <p:spPr>
          <a:xfrm rot="10800000" flipV="1">
            <a:off x="3080163" y="847362"/>
            <a:ext cx="61850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/>
              <a:t>Las ladillas son insectos muy pequeños que en general viven en el área púbica o genital de las personas. También se encuentran en lugares como pestañas, cejas, barba, axilas y cualquier otro vello del cuerpo.</a:t>
            </a:r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id="{2D26EAE5-65D8-F9C4-A838-5751961CA6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11" y="1447526"/>
            <a:ext cx="2694761" cy="202107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96B43AD-EDA9-56FE-F9E7-A8B47BC58D3F}"/>
              </a:ext>
            </a:extLst>
          </p:cNvPr>
          <p:cNvSpPr txBox="1"/>
          <p:nvPr/>
        </p:nvSpPr>
        <p:spPr>
          <a:xfrm>
            <a:off x="3503169" y="2202636"/>
            <a:ext cx="571401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b="1" u="sng"/>
              <a:t>Características</a:t>
            </a:r>
            <a:r>
              <a:rPr lang="es-US"/>
              <a:t>:</a:t>
            </a:r>
          </a:p>
          <a:p>
            <a:pPr algn="l"/>
            <a:r>
              <a:rPr lang="es-US" sz="1600"/>
              <a:t>Piojos pubicos que a través del contacto sexual, físico o con el solo hecho de prestar prendas se contagia.Tener ladillas no </a:t>
            </a:r>
            <a:r>
              <a:rPr lang="es-US" sz="1600" i="0">
                <a:effectLst/>
                <a:latin typeface="Avenir Next W01"/>
              </a:rPr>
              <a:t>tiene que ver ni con la higiene, ni con la limpieza. Cualquier persona puede contagiarse de ladillas púbicas si tiene contacto cercano con alguien que las tiene8</a:t>
            </a:r>
            <a:endParaRPr lang="es-US" sz="1600"/>
          </a:p>
        </p:txBody>
      </p:sp>
      <p:pic>
        <p:nvPicPr>
          <p:cNvPr id="7" name="Imagen 7">
            <a:extLst>
              <a:ext uri="{FF2B5EF4-FFF2-40B4-BE49-F238E27FC236}">
                <a16:creationId xmlns:a16="http://schemas.microsoft.com/office/drawing/2014/main" id="{A8242ED4-B7F4-5CA1-3C97-7F43FA6755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59" y="4037747"/>
            <a:ext cx="3277859" cy="2455230"/>
          </a:xfrm>
          <a:prstGeom prst="rect">
            <a:avLst/>
          </a:prstGeom>
        </p:spPr>
      </p:pic>
      <p:pic>
        <p:nvPicPr>
          <p:cNvPr id="8" name="Imagen 8">
            <a:extLst>
              <a:ext uri="{FF2B5EF4-FFF2-40B4-BE49-F238E27FC236}">
                <a16:creationId xmlns:a16="http://schemas.microsoft.com/office/drawing/2014/main" id="{5BBC0837-B4E6-F021-F908-97F6DCBCC5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0345" y="3958018"/>
            <a:ext cx="2619590" cy="261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022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605A32-175A-B3FE-1A36-175DE7CAE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0744" y="865889"/>
            <a:ext cx="8596668" cy="860400"/>
          </a:xfrm>
        </p:spPr>
        <p:txBody>
          <a:bodyPr>
            <a:normAutofit/>
          </a:bodyPr>
          <a:lstStyle/>
          <a:p>
            <a:r>
              <a:rPr lang="es-US" sz="2400" b="1" u="sng"/>
              <a:t>Método de tratamiento y cura de la enfermedad: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F1B4C11-D1ED-9D89-6015-69789827B360}"/>
              </a:ext>
            </a:extLst>
          </p:cNvPr>
          <p:cNvSpPr txBox="1"/>
          <p:nvPr/>
        </p:nvSpPr>
        <p:spPr>
          <a:xfrm>
            <a:off x="0" y="1441776"/>
            <a:ext cx="8362565" cy="23083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fontAlgn="base"/>
            <a:r>
              <a:rPr lang="es-US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Las ladillas se tratan con unos medicamentos que matan a estos insectos. Algunos de estos medicamentos se pueden comprar en farmacias y droguerías sin receta médica. Toda liendre en el vello púbico debe eliminarse. Algunas personas se afeitan el vello púbico. Sin embargo, afeitarse no elimina los piojos pubicos.</a:t>
            </a:r>
          </a:p>
          <a:p>
            <a:pPr fontAlgn="base"/>
            <a:r>
              <a:rPr lang="es-US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La mayoría de los medicamentos para eliminar las ladillas se deben usar más de una vez.</a:t>
            </a:r>
          </a:p>
          <a:p>
            <a:pPr algn="l"/>
            <a:endParaRPr lang="es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1A2D423-0E8B-067B-4700-9ACE19EC8D83}"/>
              </a:ext>
            </a:extLst>
          </p:cNvPr>
          <p:cNvSpPr txBox="1"/>
          <p:nvPr/>
        </p:nvSpPr>
        <p:spPr>
          <a:xfrm>
            <a:off x="3161743" y="4141321"/>
            <a:ext cx="5868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US" sz="2000" b="1" u="sng"/>
              <a:t>METODO DE PREVENCION DE LA ENFERMEDAD</a:t>
            </a:r>
            <a:r>
              <a:rPr lang="es-US" sz="2000"/>
              <a:t>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60E8CF5-9FAF-B005-954B-2CAFDA586794}"/>
              </a:ext>
            </a:extLst>
          </p:cNvPr>
          <p:cNvSpPr txBox="1"/>
          <p:nvPr/>
        </p:nvSpPr>
        <p:spPr>
          <a:xfrm>
            <a:off x="2112661" y="4954559"/>
            <a:ext cx="6633020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s-US" b="0" i="0">
                <a:effectLst/>
                <a:latin typeface="Arial" panose="020B0604020202020204" pitchFamily="34" charset="0"/>
              </a:rPr>
              <a:t>L</a:t>
            </a:r>
            <a:r>
              <a:rPr lang="es-US">
                <a:latin typeface="Arial" panose="020B0604020202020204" pitchFamily="34" charset="0"/>
              </a:rPr>
              <a:t>a abstinencia sexual es</a:t>
            </a:r>
            <a:r>
              <a:rPr lang="es-US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 mejor forma de evitarlas. Los preservativos no protegen a una persona contra las ladillas, ya que estos insectos viven fuera del área cubierta por el condón.</a:t>
            </a:r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74793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06918ED-0B7D-5BCD-F6E5-0281C5818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6522" y="779299"/>
            <a:ext cx="8596668" cy="860400"/>
          </a:xfrm>
        </p:spPr>
        <p:txBody>
          <a:bodyPr>
            <a:normAutofit/>
          </a:bodyPr>
          <a:lstStyle/>
          <a:p>
            <a:pPr algn="ctr"/>
            <a:r>
              <a:rPr lang="es-US" sz="2800" b="1" u="sng">
                <a:solidFill>
                  <a:schemeClr val="accent1"/>
                </a:solidFill>
              </a:rPr>
              <a:t>METODO DE CALENDARIO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47291DB-7212-8C54-2E37-8624F6FC5680}"/>
              </a:ext>
            </a:extLst>
          </p:cNvPr>
          <p:cNvSpPr txBox="1"/>
          <p:nvPr/>
        </p:nvSpPr>
        <p:spPr>
          <a:xfrm>
            <a:off x="5771654" y="1546485"/>
            <a:ext cx="31224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S" sz="2000"/>
              <a:t>Consiste en no tener relaciones sexuales los días fértiles del ciclo menstrual.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6503B75-68AD-7E76-A311-907D580D1CB7}"/>
              </a:ext>
            </a:extLst>
          </p:cNvPr>
          <p:cNvSpPr txBox="1"/>
          <p:nvPr/>
        </p:nvSpPr>
        <p:spPr>
          <a:xfrm>
            <a:off x="197426" y="2595425"/>
            <a:ext cx="443370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2000">
                <a:latin typeface="Roboto" panose="02000000000000000000" pitchFamily="2" charset="0"/>
              </a:rPr>
              <a:t>Su modo de uso es registrando los </a:t>
            </a:r>
            <a:r>
              <a:rPr lang="es-US" sz="2000" b="0" i="0">
                <a:effectLst/>
                <a:latin typeface="Roboto" panose="02000000000000000000" pitchFamily="2" charset="0"/>
              </a:rPr>
              <a:t>ciclos menstruales para determinar qué días puedes tener relaciones sexuales con menor riesgo de embarazarte.</a:t>
            </a:r>
            <a:endParaRPr lang="es-US" sz="200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5213280-8C91-2BE4-DE2A-51554A6AA2C9}"/>
              </a:ext>
            </a:extLst>
          </p:cNvPr>
          <p:cNvSpPr txBox="1"/>
          <p:nvPr/>
        </p:nvSpPr>
        <p:spPr>
          <a:xfrm>
            <a:off x="247402" y="2008150"/>
            <a:ext cx="4433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2400" b="1" u="sng"/>
              <a:t>Adquisición y modo de uso:</a:t>
            </a:r>
          </a:p>
        </p:txBody>
      </p:sp>
      <p:pic>
        <p:nvPicPr>
          <p:cNvPr id="2" name="Imagen 6">
            <a:extLst>
              <a:ext uri="{FF2B5EF4-FFF2-40B4-BE49-F238E27FC236}">
                <a16:creationId xmlns:a16="http://schemas.microsoft.com/office/drawing/2014/main" id="{D53BD0CF-4C72-AC3F-4B93-6D4195502B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1128" y="3033108"/>
            <a:ext cx="3784271" cy="3784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362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352C42C9-07FE-CE56-DD36-38F7B88CF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4" y="0"/>
            <a:ext cx="4185623" cy="576262"/>
          </a:xfrm>
        </p:spPr>
        <p:txBody>
          <a:bodyPr/>
          <a:lstStyle/>
          <a:p>
            <a:pPr algn="ctr"/>
            <a:r>
              <a:rPr lang="es-US" b="1"/>
              <a:t>VENTAJAS</a:t>
            </a:r>
          </a:p>
        </p:txBody>
      </p:sp>
      <p:sp>
        <p:nvSpPr>
          <p:cNvPr id="10" name="Marcador de contenido 9">
            <a:extLst>
              <a:ext uri="{FF2B5EF4-FFF2-40B4-BE49-F238E27FC236}">
                <a16:creationId xmlns:a16="http://schemas.microsoft.com/office/drawing/2014/main" id="{61F491CC-36FB-7762-73D9-47B4F3941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4532" y="683803"/>
            <a:ext cx="4185623" cy="3645742"/>
          </a:xfrm>
        </p:spPr>
        <p:txBody>
          <a:bodyPr>
            <a:normAutofit/>
          </a:bodyPr>
          <a:lstStyle/>
          <a:p>
            <a:r>
              <a:rPr lang="es-US" sz="2400">
                <a:solidFill>
                  <a:schemeClr val="tx1"/>
                </a:solidFill>
              </a:rPr>
              <a:t>No necesita de otro método anticonceptivo</a:t>
            </a:r>
          </a:p>
          <a:p>
            <a:r>
              <a:rPr lang="es-US" sz="2400">
                <a:solidFill>
                  <a:schemeClr val="tx1"/>
                </a:solidFill>
              </a:rPr>
              <a:t>No tiene efectos secundarios </a:t>
            </a:r>
          </a:p>
          <a:p>
            <a:r>
              <a:rPr lang="es-US" sz="2400">
                <a:solidFill>
                  <a:schemeClr val="tx1"/>
                </a:solidFill>
              </a:rPr>
              <a:t>Es gratis y no interfiere en la infertilidad </a:t>
            </a:r>
          </a:p>
          <a:p>
            <a:r>
              <a:rPr lang="es-US" sz="2400">
                <a:solidFill>
                  <a:schemeClr val="tx1"/>
                </a:solidFill>
              </a:rPr>
              <a:t>Hace que la mujer conozca su propio cuerpo.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6D87397F-9C52-F388-963D-1E6159039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8384" y="0"/>
            <a:ext cx="4185618" cy="576262"/>
          </a:xfrm>
        </p:spPr>
        <p:txBody>
          <a:bodyPr/>
          <a:lstStyle/>
          <a:p>
            <a:pPr algn="ctr"/>
            <a:r>
              <a:rPr lang="es-US" b="1"/>
              <a:t>DESVENTAJAS</a:t>
            </a:r>
            <a:r>
              <a:rPr lang="es-US"/>
              <a:t> </a:t>
            </a:r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65BA0005-A253-0282-C60E-4B5319EF9B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237825" y="522992"/>
            <a:ext cx="4185618" cy="4433245"/>
          </a:xfrm>
        </p:spPr>
        <p:txBody>
          <a:bodyPr>
            <a:noAutofit/>
          </a:bodyPr>
          <a:lstStyle/>
          <a:p>
            <a:r>
              <a:rPr lang="es-US" sz="2400"/>
              <a:t>No es un método anticonceptivo eficaz para evitar el embarazo</a:t>
            </a:r>
          </a:p>
          <a:p>
            <a:r>
              <a:rPr lang="es-US" sz="2400"/>
              <a:t>El contacto íntimo no puede ocurrir durante los días fértiles para no quedar embarazada </a:t>
            </a:r>
          </a:p>
          <a:p>
            <a:r>
              <a:rPr lang="es-US" sz="2400"/>
              <a:t>No protege contra las enfermedades de Transmisión Sexual</a:t>
            </a:r>
          </a:p>
          <a:p>
            <a:r>
              <a:rPr lang="es-US" sz="2400"/>
              <a:t>Exige disciplina para anotar todos los mese los días que viene la menstruación </a:t>
            </a:r>
          </a:p>
        </p:txBody>
      </p:sp>
    </p:spTree>
    <p:extLst>
      <p:ext uri="{BB962C8B-B14F-4D97-AF65-F5344CB8AC3E}">
        <p14:creationId xmlns:p14="http://schemas.microsoft.com/office/powerpoint/2010/main" val="1173307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0B7D13D1-6818-06CB-946D-71A69FD730D1}"/>
              </a:ext>
            </a:extLst>
          </p:cNvPr>
          <p:cNvSpPr txBox="1"/>
          <p:nvPr/>
        </p:nvSpPr>
        <p:spPr>
          <a:xfrm>
            <a:off x="-235033" y="133467"/>
            <a:ext cx="4811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US" sz="2800" b="1" u="sng">
                <a:solidFill>
                  <a:schemeClr val="accent1"/>
                </a:solidFill>
              </a:rPr>
              <a:t>DIAFRAGMA VAGINAL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8E2EE30-3FFD-E144-9F24-6CEF9626793C}"/>
              </a:ext>
            </a:extLst>
          </p:cNvPr>
          <p:cNvSpPr txBox="1"/>
          <p:nvPr/>
        </p:nvSpPr>
        <p:spPr>
          <a:xfrm>
            <a:off x="137185" y="639935"/>
            <a:ext cx="68159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2000"/>
              <a:t>¿Qué es diafragma vaginal?</a:t>
            </a:r>
          </a:p>
          <a:p>
            <a:pPr algn="l"/>
            <a:endParaRPr lang="es-US" sz="2000"/>
          </a:p>
          <a:p>
            <a:pPr algn="l"/>
            <a:r>
              <a:rPr lang="es-US" sz="2000"/>
              <a:t>Es un método anticonceptivo  de silicona en forma de anillo que impide la entrada de espermatozoides al útero.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7FC587F-FA91-15CE-C8DE-F61185F9AFC9}"/>
              </a:ext>
            </a:extLst>
          </p:cNvPr>
          <p:cNvSpPr txBox="1"/>
          <p:nvPr/>
        </p:nvSpPr>
        <p:spPr>
          <a:xfrm>
            <a:off x="2283403" y="2363484"/>
            <a:ext cx="60418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US" sz="2400"/>
              <a:t>Para ser eficaz el dispositivo debe ser colocado 30 minutos antes de tener relaciones sexuales y retirado luego de 12 horas, al no usarlo así el método no funcionara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9324358-6912-4C06-77DE-2F78EAA958D3}"/>
              </a:ext>
            </a:extLst>
          </p:cNvPr>
          <p:cNvSpPr txBox="1"/>
          <p:nvPr/>
        </p:nvSpPr>
        <p:spPr>
          <a:xfrm>
            <a:off x="2706458" y="1963374"/>
            <a:ext cx="3740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US" sz="2000" b="1" u="sng"/>
              <a:t>Adquisición y modo de uso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2D6EBE66-48D5-DDA3-7C53-5989B66F76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455" y="0"/>
            <a:ext cx="4198545" cy="2274441"/>
          </a:xfrm>
          <a:prstGeom prst="rect">
            <a:avLst/>
          </a:prstGeom>
        </p:spPr>
      </p:pic>
      <p:pic>
        <p:nvPicPr>
          <p:cNvPr id="5" name="Imagen 5">
            <a:extLst>
              <a:ext uri="{FF2B5EF4-FFF2-40B4-BE49-F238E27FC236}">
                <a16:creationId xmlns:a16="http://schemas.microsoft.com/office/drawing/2014/main" id="{1CFFDD45-186B-A421-3A82-071F63257B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" y="2052511"/>
            <a:ext cx="2793033" cy="336560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F485694-9BF4-1782-B27A-571DEC967450}"/>
              </a:ext>
            </a:extLst>
          </p:cNvPr>
          <p:cNvSpPr txBox="1"/>
          <p:nvPr/>
        </p:nvSpPr>
        <p:spPr>
          <a:xfrm>
            <a:off x="5177889" y="1720437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6630F04-1821-B885-2EDA-B858FA7FA4E7}"/>
              </a:ext>
            </a:extLst>
          </p:cNvPr>
          <p:cNvSpPr txBox="1"/>
          <p:nvPr/>
        </p:nvSpPr>
        <p:spPr>
          <a:xfrm rot="10800000" flipV="1">
            <a:off x="2971426" y="4368837"/>
            <a:ext cx="550211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2000"/>
              <a:t>Para adquirir un diafragma debo primero saber mis medidas y tener la receta medica de un doctor o enfermero, se puede conseguir en farmacia o centros de salud, este método no se encuentra en argentina.</a:t>
            </a:r>
          </a:p>
        </p:txBody>
      </p:sp>
    </p:spTree>
    <p:extLst>
      <p:ext uri="{BB962C8B-B14F-4D97-AF65-F5344CB8AC3E}">
        <p14:creationId xmlns:p14="http://schemas.microsoft.com/office/powerpoint/2010/main" val="9886849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10</Slides>
  <Notes>1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Faceta</vt:lpstr>
      <vt:lpstr>Presentación de PowerPoint</vt:lpstr>
      <vt:lpstr>CLAMIDIA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542644697498</dc:creator>
  <cp:lastModifiedBy>Usuario desconocido</cp:lastModifiedBy>
  <cp:revision>8</cp:revision>
  <dcterms:created xsi:type="dcterms:W3CDTF">2022-05-11T19:18:58Z</dcterms:created>
  <dcterms:modified xsi:type="dcterms:W3CDTF">2022-05-22T22:41:11Z</dcterms:modified>
</cp:coreProperties>
</file>