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4"/>
  </p:notesMasterIdLst>
  <p:sldIdLst>
    <p:sldId id="256" r:id="rId2"/>
    <p:sldId id="258" r:id="rId3"/>
    <p:sldId id="257" r:id="rId4"/>
    <p:sldId id="288" r:id="rId5"/>
    <p:sldId id="294" r:id="rId6"/>
    <p:sldId id="298" r:id="rId7"/>
    <p:sldId id="278" r:id="rId8"/>
    <p:sldId id="296" r:id="rId9"/>
    <p:sldId id="299" r:id="rId10"/>
    <p:sldId id="295" r:id="rId11"/>
    <p:sldId id="300" r:id="rId12"/>
    <p:sldId id="259" r:id="rId13"/>
  </p:sldIdLst>
  <p:sldSz cx="9144000" cy="5143500" type="screen16x9"/>
  <p:notesSz cx="6858000" cy="9144000"/>
  <p:embeddedFontLst>
    <p:embeddedFont>
      <p:font typeface="Lato" panose="020F0502020204030203" pitchFamily="34" charset="0"/>
      <p:regular r:id="rId15"/>
      <p:bold r:id="rId16"/>
      <p:italic r:id="rId17"/>
      <p:boldItalic r:id="rId18"/>
    </p:embeddedFont>
    <p:embeddedFont>
      <p:font typeface="Lato Light" panose="020F0502020204030203" pitchFamily="34" charset="0"/>
      <p:regular r:id="rId19"/>
      <p:bold r:id="rId20"/>
      <p:italic r:id="rId21"/>
      <p:boldItalic r:id="rId22"/>
    </p:embeddedFont>
    <p:embeddedFont>
      <p:font typeface="Roboto Slab Regular"/>
      <p:regular r:id="rId23"/>
      <p:bold r:id="rId24"/>
    </p:embeddedFont>
    <p:embeddedFont>
      <p:font typeface="Tw Cen MT"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DC7"/>
    <a:srgbClr val="44555D"/>
    <a:srgbClr val="FC4067"/>
    <a:srgbClr val="F8C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4.fntdata" /><Relationship Id="rId26" Type="http://schemas.openxmlformats.org/officeDocument/2006/relationships/font" Target="fonts/font12.fntdata" /><Relationship Id="rId3" Type="http://schemas.openxmlformats.org/officeDocument/2006/relationships/slide" Target="slides/slide2.xml" /><Relationship Id="rId21" Type="http://schemas.openxmlformats.org/officeDocument/2006/relationships/font" Target="fonts/font7.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3.fntdata" /><Relationship Id="rId25" Type="http://schemas.openxmlformats.org/officeDocument/2006/relationships/font" Target="fonts/font11.fntdata"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font" Target="fonts/font6.fntdata"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10.fntdata"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font" Target="fonts/font1.fntdata" /><Relationship Id="rId23" Type="http://schemas.openxmlformats.org/officeDocument/2006/relationships/font" Target="fonts/font9.fntdata" /><Relationship Id="rId28" Type="http://schemas.openxmlformats.org/officeDocument/2006/relationships/font" Target="fonts/font14.fntdata" /><Relationship Id="rId10" Type="http://schemas.openxmlformats.org/officeDocument/2006/relationships/slide" Target="slides/slide9.xml" /><Relationship Id="rId19" Type="http://schemas.openxmlformats.org/officeDocument/2006/relationships/font" Target="fonts/font5.fntdata"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 Id="rId22" Type="http://schemas.openxmlformats.org/officeDocument/2006/relationships/font" Target="fonts/font8.fntdata" /><Relationship Id="rId27" Type="http://schemas.openxmlformats.org/officeDocument/2006/relationships/font" Target="fonts/font13.fntdata" /><Relationship Id="rId30"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43879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73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72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4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4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0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2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53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12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3.xml" /><Relationship Id="rId4" Type="http://schemas.openxmlformats.org/officeDocument/2006/relationships/image" Target="../media/image14.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4.xml" /><Relationship Id="rId5" Type="http://schemas.openxmlformats.org/officeDocument/2006/relationships/image" Target="../media/image4.jpe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6.xml" /><Relationship Id="rId1" Type="http://schemas.openxmlformats.org/officeDocument/2006/relationships/slideLayout" Target="../slideLayouts/slideLayout4.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8.xml" /><Relationship Id="rId1" Type="http://schemas.openxmlformats.org/officeDocument/2006/relationships/slideLayout" Target="../slideLayouts/slideLayout3.xml" /><Relationship Id="rId5" Type="http://schemas.openxmlformats.org/officeDocument/2006/relationships/image" Target="../media/image12.png"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latin typeface="Tw Cen MT" panose="020B0602020104020603" pitchFamily="34" charset="0"/>
              </a:rPr>
              <a:t>Presentación de Biología </a:t>
            </a:r>
            <a:endParaRPr dirty="0">
              <a:latin typeface="Tw Cen MT" panose="020B0602020104020603" pitchFamily="34" charset="0"/>
            </a:endParaRPr>
          </a:p>
        </p:txBody>
      </p:sp>
      <p:sp>
        <p:nvSpPr>
          <p:cNvPr id="2" name="CuadroTexto 1"/>
          <p:cNvSpPr txBox="1"/>
          <p:nvPr/>
        </p:nvSpPr>
        <p:spPr>
          <a:xfrm>
            <a:off x="3097827" y="3359771"/>
            <a:ext cx="2948243"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Pedro </a:t>
            </a:r>
            <a:r>
              <a:rPr lang="es-ES" b="1" dirty="0" err="1">
                <a:solidFill>
                  <a:schemeClr val="bg1">
                    <a:lumMod val="85000"/>
                  </a:schemeClr>
                </a:solidFill>
                <a:effectLst>
                  <a:outerShdw blurRad="38100" dist="38100" dir="2700000" algn="tl">
                    <a:srgbClr val="000000">
                      <a:alpha val="43137"/>
                    </a:srgbClr>
                  </a:outerShdw>
                </a:effectLst>
              </a:rPr>
              <a:t>Gattoni</a:t>
            </a:r>
            <a:r>
              <a:rPr lang="es-ES" b="1" dirty="0">
                <a:solidFill>
                  <a:schemeClr val="bg1">
                    <a:lumMod val="85000"/>
                  </a:schemeClr>
                </a:solidFill>
                <a:effectLst>
                  <a:outerShdw blurRad="38100" dist="38100" dir="2700000" algn="tl">
                    <a:srgbClr val="000000">
                      <a:alpha val="43137"/>
                    </a:srgbClr>
                  </a:outerShdw>
                </a:effectLst>
              </a:rPr>
              <a:t> y Guadalupe Ortiz</a:t>
            </a:r>
          </a:p>
        </p:txBody>
      </p:sp>
      <p:sp>
        <p:nvSpPr>
          <p:cNvPr id="4" name="CuadroTexto 3"/>
          <p:cNvSpPr txBox="1"/>
          <p:nvPr/>
        </p:nvSpPr>
        <p:spPr>
          <a:xfrm>
            <a:off x="4156611" y="3595792"/>
            <a:ext cx="830677"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5 año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dirty="0"/>
            </a:br>
            <a:endParaRPr dirty="0"/>
          </a:p>
        </p:txBody>
      </p:sp>
      <p:sp>
        <p:nvSpPr>
          <p:cNvPr id="396" name="Google Shape;396;p16"/>
          <p:cNvSpPr txBox="1">
            <a:spLocks noGrp="1"/>
          </p:cNvSpPr>
          <p:nvPr>
            <p:ph type="body" idx="1"/>
          </p:nvPr>
        </p:nvSpPr>
        <p:spPr>
          <a:xfrm>
            <a:off x="2802419" y="875863"/>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rgbClr val="4A5C65"/>
                </a:solidFill>
              </a:rPr>
              <a:t>CARACTERISTICAS:  este crea una barrera para impedir el paso del espermatoziode al ovulo al igual que el preservativo común. </a:t>
            </a:r>
            <a:r>
              <a:rPr lang="es-ES" sz="1200" b="1" dirty="0">
                <a:solidFill>
                  <a:srgbClr val="4A5C65"/>
                </a:solidFill>
              </a:rPr>
              <a:t>E</a:t>
            </a:r>
            <a:r>
              <a:rPr lang="en" sz="1200" b="1" dirty="0">
                <a:solidFill>
                  <a:srgbClr val="4A5C65"/>
                </a:solidFill>
              </a:rPr>
              <a:t>sta hecho de poliuterano y hay otros de nitrilo. </a:t>
            </a:r>
            <a:r>
              <a:rPr lang="es-ES" sz="1200" b="1" dirty="0">
                <a:solidFill>
                  <a:srgbClr val="4A5C65"/>
                </a:solidFill>
              </a:rPr>
              <a:t>T</a:t>
            </a:r>
            <a:r>
              <a:rPr lang="en" sz="1200" b="1" dirty="0">
                <a:solidFill>
                  <a:srgbClr val="4A5C65"/>
                </a:solidFill>
              </a:rPr>
              <a:t>iene una efectividad del 95%</a:t>
            </a:r>
            <a:br>
              <a:rPr lang="en" sz="1200" b="1" dirty="0">
                <a:solidFill>
                  <a:srgbClr val="4A5C65"/>
                </a:solidFill>
              </a:rPr>
            </a:b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ADQUISICION: en la mayoria de las Farmacias, clinicas para ets o planificacion familiar, centros de salud entre otros.</a:t>
            </a:r>
          </a:p>
          <a:p>
            <a:pPr marL="0" lvl="0" indent="0" algn="l" rtl="0">
              <a:spcBef>
                <a:spcPts val="0"/>
              </a:spcBef>
              <a:spcAft>
                <a:spcPts val="0"/>
              </a:spcAft>
              <a:buClr>
                <a:schemeClr val="dk1"/>
              </a:buClr>
              <a:buSzPts val="1100"/>
              <a:buFont typeface="Arial"/>
              <a:buNone/>
            </a:pP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MODO DE USO:  Tiene un anillo ne cada extremo. El anillo se ubica en el interior de la vagina, se ajusta en el cuello uterino y lo cubre con el material de goma, el otro anillo que esta abierto permanece fuera de la vagina y cubre la vulva. </a:t>
            </a: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rgbClr val="F8C131"/>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Condón </a:t>
            </a:r>
          </a:p>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femenino</a:t>
            </a:r>
            <a:endParaRPr sz="3200" dirty="0">
              <a:solidFill>
                <a:schemeClr val="bg1"/>
              </a:solidFill>
              <a:latin typeface="Tw Cen MT" panose="020B0602020104020603" pitchFamily="34" charset="0"/>
              <a:ea typeface="Lato"/>
              <a:cs typeface="Lato"/>
              <a:sym typeface="Lato"/>
            </a:endParaRPr>
          </a:p>
        </p:txBody>
      </p:sp>
      <p:sp>
        <p:nvSpPr>
          <p:cNvPr id="7" name="Google Shape;910;p48"/>
          <p:cNvSpPr/>
          <p:nvPr/>
        </p:nvSpPr>
        <p:spPr>
          <a:xfrm>
            <a:off x="1769988" y="286872"/>
            <a:ext cx="1106804" cy="1070224"/>
          </a:xfrm>
          <a:prstGeom prst="ellipse">
            <a:avLst/>
          </a:prstGeom>
          <a:solidFill>
            <a:srgbClr val="02BDC7"/>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grpSp>
        <p:nvGrpSpPr>
          <p:cNvPr id="8" name="Google Shape;1293;p50"/>
          <p:cNvGrpSpPr/>
          <p:nvPr/>
        </p:nvGrpSpPr>
        <p:grpSpPr>
          <a:xfrm>
            <a:off x="2090313" y="456490"/>
            <a:ext cx="385759" cy="633008"/>
            <a:chOff x="6718575" y="2318625"/>
            <a:chExt cx="256950" cy="407375"/>
          </a:xfrm>
          <a:solidFill>
            <a:schemeClr val="accent5"/>
          </a:solidFill>
        </p:grpSpPr>
        <p:sp>
          <p:nvSpPr>
            <p:cNvPr id="9" name="Google Shape;1294;p5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5;p5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6;p5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7;p5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8;p5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9;p5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0;p5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1;p50"/>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747286" y="3482373"/>
            <a:ext cx="2045404" cy="861774"/>
          </a:xfrm>
          <a:prstGeom prst="rect">
            <a:avLst/>
          </a:prstGeom>
        </p:spPr>
        <p:txBody>
          <a:bodyPr wrap="square">
            <a:spAutoFit/>
          </a:bodyPr>
          <a:lstStyle/>
          <a:p>
            <a:pPr lvl="0">
              <a:buClr>
                <a:schemeClr val="dk1"/>
              </a:buClr>
              <a:buSzPts val="1100"/>
            </a:pPr>
            <a:r>
              <a:rPr lang="es-ES" sz="1200" b="1" dirty="0">
                <a:solidFill>
                  <a:schemeClr val="accent5">
                    <a:lumMod val="75000"/>
                  </a:schemeClr>
                </a:solidFill>
                <a:latin typeface="Lato Light" panose="020B0604020202020204" charset="0"/>
              </a:rPr>
              <a:t>N</a:t>
            </a:r>
            <a:r>
              <a:rPr lang="en" sz="1200" b="1" dirty="0">
                <a:solidFill>
                  <a:schemeClr val="accent5">
                    <a:lumMod val="75000"/>
                  </a:schemeClr>
                </a:solidFill>
                <a:latin typeface="Lato Light" panose="020B0604020202020204" charset="0"/>
              </a:rPr>
              <a:t>UNCA USAR  UN CONDON FEMENINO Y UNO MASCULINO A LA VEZ, O UNO O EL OTRO</a:t>
            </a:r>
            <a:r>
              <a:rPr lang="en" b="1" dirty="0">
                <a:solidFill>
                  <a:schemeClr val="accent5">
                    <a:lumMod val="75000"/>
                  </a:schemeClr>
                </a:solidFill>
              </a:rPr>
              <a:t>.</a:t>
            </a:r>
          </a:p>
        </p:txBody>
      </p:sp>
      <p:pic>
        <p:nvPicPr>
          <p:cNvPr id="3" name="Imagen 2"/>
          <p:cNvPicPr>
            <a:picLocks noChangeAspect="1"/>
          </p:cNvPicPr>
          <p:nvPr/>
        </p:nvPicPr>
        <p:blipFill>
          <a:blip r:embed="rId3"/>
          <a:stretch>
            <a:fillRect/>
          </a:stretch>
        </p:blipFill>
        <p:spPr>
          <a:xfrm>
            <a:off x="5630104" y="665602"/>
            <a:ext cx="3036580" cy="2039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Preservativo femenino o condón femenino como método anticoncep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093" y="2704974"/>
            <a:ext cx="2331891" cy="18341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1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utilizar durante la menstruación, embarazo o después de un parto reciente</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La mujer se protege contra una ETS y el embarazo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colocar hasta 8 horas antes de dicho acto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consiguen fácilmente</a:t>
            </a:r>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400050" indent="-285750">
              <a:buFont typeface="Courier New" panose="02070309020205020404" pitchFamily="49" charset="0"/>
              <a:buChar char="o"/>
            </a:pPr>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Es posible presentar irritación o reacciones alérgicas</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La fricción del condón puede disminuir la estimulación del clítoris y la lubricación</a:t>
            </a:r>
            <a:br>
              <a:rPr lang="es-ES" dirty="0"/>
            </a:br>
            <a:endParaRPr lang="es-ES" dirty="0"/>
          </a:p>
        </p:txBody>
      </p:sp>
    </p:spTree>
    <p:extLst>
      <p:ext uri="{BB962C8B-B14F-4D97-AF65-F5344CB8AC3E}">
        <p14:creationId xmlns:p14="http://schemas.microsoft.com/office/powerpoint/2010/main" val="125677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00" y="1756452"/>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w Cen MT" panose="020B0602020104020603" pitchFamily="34" charset="0"/>
              </a:rPr>
              <a:t>FIN DE LA ESXPOSICIÓN</a:t>
            </a:r>
            <a:endParaRPr dirty="0">
              <a:latin typeface="Tw Cen MT" panose="020B0602020104020603" pitchFamily="34" charset="0"/>
            </a:endParaRPr>
          </a:p>
        </p:txBody>
      </p:sp>
      <p:sp>
        <p:nvSpPr>
          <p:cNvPr id="412" name="Google Shape;412;p18"/>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s-ES" dirty="0"/>
              <a:t>G</a:t>
            </a:r>
            <a:r>
              <a:rPr lang="en" dirty="0"/>
              <a:t>racias por escucharnos</a:t>
            </a:r>
            <a:endParaRPr dirty="0"/>
          </a:p>
        </p:txBody>
      </p:sp>
      <p:sp>
        <p:nvSpPr>
          <p:cNvPr id="4" name="Google Shape;911;p48"/>
          <p:cNvSpPr/>
          <p:nvPr/>
        </p:nvSpPr>
        <p:spPr>
          <a:xfrm>
            <a:off x="5461715" y="216871"/>
            <a:ext cx="1370600" cy="1383602"/>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5" name="Google Shape;911;p48"/>
          <p:cNvSpPr/>
          <p:nvPr/>
        </p:nvSpPr>
        <p:spPr>
          <a:xfrm>
            <a:off x="2685978" y="3875712"/>
            <a:ext cx="1105185" cy="1107254"/>
          </a:xfrm>
          <a:prstGeom prst="ellipse">
            <a:avLst/>
          </a:prstGeom>
          <a:solidFill>
            <a:schemeClr val="accent5">
              <a:lumMod val="7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748574" y="1167876"/>
            <a:ext cx="7638343" cy="13490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7200" b="1" dirty="0">
                <a:solidFill>
                  <a:srgbClr val="FFB600"/>
                </a:solidFill>
                <a:effectLst>
                  <a:outerShdw blurRad="38100" dist="38100" dir="2700000" algn="tl">
                    <a:srgbClr val="000000">
                      <a:alpha val="43137"/>
                    </a:srgbClr>
                  </a:outerShdw>
                </a:effectLst>
                <a:latin typeface="Tw Cen MT" panose="020B0602020104020603" pitchFamily="34" charset="0"/>
              </a:rPr>
              <a:t>ETS</a:t>
            </a:r>
            <a:endParaRPr sz="7200" b="1" dirty="0">
              <a:solidFill>
                <a:srgbClr val="FFB600"/>
              </a:solidFill>
              <a:effectLst>
                <a:outerShdw blurRad="38100" dist="38100" dir="2700000" algn="tl">
                  <a:srgbClr val="000000">
                    <a:alpha val="43137"/>
                  </a:srgbClr>
                </a:outerShdw>
              </a:effectLst>
              <a:latin typeface="Tw Cen MT" panose="020B0602020104020603" pitchFamily="34" charset="0"/>
            </a:endParaRPr>
          </a:p>
        </p:txBody>
      </p:sp>
      <p:sp>
        <p:nvSpPr>
          <p:cNvPr id="404" name="Google Shape;404;p17"/>
          <p:cNvSpPr txBox="1">
            <a:spLocks noGrp="1"/>
          </p:cNvSpPr>
          <p:nvPr>
            <p:ph type="subTitle" idx="4294967295"/>
          </p:nvPr>
        </p:nvSpPr>
        <p:spPr>
          <a:xfrm>
            <a:off x="696073" y="2235435"/>
            <a:ext cx="7338318" cy="1769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(Enfermedades por transimicion sexual)</a:t>
            </a:r>
          </a:p>
          <a:p>
            <a:pPr marL="0" lvl="0" indent="0" algn="ctr" rtl="0">
              <a:spcBef>
                <a:spcPts val="600"/>
              </a:spcBef>
              <a:spcAft>
                <a:spcPts val="0"/>
              </a:spcAft>
              <a:buNone/>
            </a:pPr>
            <a:endParaRPr lang="en" sz="1050" dirty="0">
              <a:solidFill>
                <a:schemeClr val="accent2">
                  <a:lumMod val="60000"/>
                  <a:lumOff val="40000"/>
                </a:schemeClr>
              </a:solidFill>
            </a:endParaRPr>
          </a:p>
          <a:p>
            <a:pPr marL="342900" indent="-342900">
              <a:buFont typeface="Wingdings" panose="05000000000000000000" pitchFamily="2" charset="2"/>
              <a:buChar char="Ø"/>
            </a:pPr>
            <a:r>
              <a:rPr lang="en" sz="2400" dirty="0">
                <a:solidFill>
                  <a:srgbClr val="FFFFFF"/>
                </a:solidFill>
              </a:rPr>
              <a:t>Pediculiosis </a:t>
            </a:r>
          </a:p>
          <a:p>
            <a:pPr marL="342900" indent="-342900">
              <a:buFont typeface="Wingdings" panose="05000000000000000000" pitchFamily="2" charset="2"/>
              <a:buChar char="Ø"/>
            </a:pPr>
            <a:r>
              <a:rPr lang="en" sz="2400" dirty="0">
                <a:solidFill>
                  <a:srgbClr val="FFFFFF"/>
                </a:solidFill>
              </a:rPr>
              <a:t>Sifilis</a:t>
            </a:r>
          </a:p>
          <a:p>
            <a:pPr marL="0" lvl="0" indent="0" algn="l" rtl="0">
              <a:spcBef>
                <a:spcPts val="600"/>
              </a:spcBef>
              <a:spcAft>
                <a:spcPts val="0"/>
              </a:spcAft>
              <a:buNone/>
            </a:pPr>
            <a:br>
              <a:rPr lang="en" dirty="0">
                <a:solidFill>
                  <a:srgbClr val="FFFFFF"/>
                </a:solidFill>
              </a:rPr>
            </a:br>
            <a:endParaRPr sz="3600" dirty="0">
              <a:solidFill>
                <a:srgbClr val="FFFFFF"/>
              </a:solidFill>
            </a:endParaRPr>
          </a:p>
        </p:txBody>
      </p:sp>
      <p:sp>
        <p:nvSpPr>
          <p:cNvPr id="6" name="Google Shape;911;p48"/>
          <p:cNvSpPr/>
          <p:nvPr/>
        </p:nvSpPr>
        <p:spPr>
          <a:xfrm rot="535899">
            <a:off x="272460" y="225972"/>
            <a:ext cx="952229" cy="1009365"/>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7" name="Google Shape;911;p48"/>
          <p:cNvSpPr/>
          <p:nvPr/>
        </p:nvSpPr>
        <p:spPr>
          <a:xfrm>
            <a:off x="7826399" y="4155166"/>
            <a:ext cx="1131869" cy="1151408"/>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grpSp>
        <p:nvGrpSpPr>
          <p:cNvPr id="8" name="Google Shape;1337;p50"/>
          <p:cNvGrpSpPr/>
          <p:nvPr/>
        </p:nvGrpSpPr>
        <p:grpSpPr>
          <a:xfrm>
            <a:off x="339141" y="356789"/>
            <a:ext cx="713863" cy="733945"/>
            <a:chOff x="5233525" y="4954450"/>
            <a:chExt cx="538275" cy="516350"/>
          </a:xfrm>
          <a:solidFill>
            <a:schemeClr val="accent2">
              <a:lumMod val="20000"/>
              <a:lumOff val="80000"/>
            </a:schemeClr>
          </a:solidFill>
        </p:grpSpPr>
        <p:sp>
          <p:nvSpPr>
            <p:cNvPr id="9" name="Google Shape;1338;p5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0" name="Google Shape;1339;p5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1" name="Google Shape;1340;p5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2" name="Google Shape;1341;p5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3" name="Google Shape;1342;p5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4" name="Google Shape;1343;p5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5" name="Google Shape;1344;p50"/>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6" name="Google Shape;1345;p50"/>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7" name="Google Shape;1346;p50"/>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8" name="Google Shape;1347;p50"/>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9" name="Google Shape;1348;p50"/>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grpSp>
      <p:grpSp>
        <p:nvGrpSpPr>
          <p:cNvPr id="22" name="Google Shape;1061;p50"/>
          <p:cNvGrpSpPr/>
          <p:nvPr/>
        </p:nvGrpSpPr>
        <p:grpSpPr>
          <a:xfrm>
            <a:off x="8184078" y="4354275"/>
            <a:ext cx="416510" cy="753189"/>
            <a:chOff x="3384375" y="2267500"/>
            <a:chExt cx="203375" cy="507825"/>
          </a:xfrm>
        </p:grpSpPr>
        <p:sp>
          <p:nvSpPr>
            <p:cNvPr id="23" name="Google Shape;1062;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3;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sz="2800" dirty="0">
                <a:latin typeface="Tw Cen MT" panose="020B0602020104020603" pitchFamily="34" charset="0"/>
              </a:rPr>
            </a:br>
            <a:r>
              <a:rPr lang="es-ES" sz="2800" dirty="0">
                <a:latin typeface="Tw Cen MT" panose="020B0602020104020603" pitchFamily="34" charset="0"/>
              </a:rPr>
              <a:t>púbica</a:t>
            </a:r>
            <a:br>
              <a:rPr lang="es-ES" dirty="0"/>
            </a:br>
            <a:endParaRPr dirty="0"/>
          </a:p>
        </p:txBody>
      </p:sp>
      <p:sp>
        <p:nvSpPr>
          <p:cNvPr id="396" name="Google Shape;396;p16"/>
          <p:cNvSpPr txBox="1">
            <a:spLocks noGrp="1"/>
          </p:cNvSpPr>
          <p:nvPr>
            <p:ph type="body" idx="1"/>
          </p:nvPr>
        </p:nvSpPr>
        <p:spPr>
          <a:xfrm>
            <a:off x="2660948"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br>
              <a:rPr lang="en" sz="1400" b="1" u="sng" dirty="0">
                <a:solidFill>
                  <a:srgbClr val="4A5C65"/>
                </a:solidFill>
              </a:rPr>
            </a:br>
            <a:r>
              <a:rPr lang="en" sz="1400" b="1" u="sng" dirty="0">
                <a:solidFill>
                  <a:srgbClr val="4A5C65"/>
                </a:solidFill>
              </a:rPr>
              <a:t>NOXA</a:t>
            </a:r>
            <a:r>
              <a:rPr lang="en" sz="1400" b="1" dirty="0">
                <a:solidFill>
                  <a:srgbClr val="4A5C65"/>
                </a:solidFill>
              </a:rPr>
              <a:t>: Ladillas -  Pthirus pubis.</a:t>
            </a:r>
            <a:br>
              <a:rPr lang="en" sz="1400" b="1" dirty="0">
                <a:solidFill>
                  <a:srgbClr val="4A5C65"/>
                </a:solidFill>
              </a:rPr>
            </a:br>
            <a:br>
              <a:rPr lang="en" sz="1400" b="1" dirty="0">
                <a:solidFill>
                  <a:srgbClr val="4A5C65"/>
                </a:solidFill>
              </a:rPr>
            </a:br>
            <a:r>
              <a:rPr lang="en" sz="1400" b="1" u="sng" dirty="0">
                <a:solidFill>
                  <a:srgbClr val="4A5C65"/>
                </a:solidFill>
              </a:rPr>
              <a:t>CARACTERISTICAS</a:t>
            </a:r>
            <a:r>
              <a:rPr lang="en" sz="1400" b="1" dirty="0">
                <a:solidFill>
                  <a:srgbClr val="4A5C65"/>
                </a:solidFill>
              </a:rPr>
              <a:t>:  </a:t>
            </a:r>
            <a:r>
              <a:rPr lang="es-ES" sz="1400" dirty="0"/>
              <a:t>insectos (6 patas) que infectan las zonas con vello del pubis que también pueden afectar otras zonas como el vello axilar y las cejas.</a:t>
            </a:r>
            <a:br>
              <a:rPr lang="es-ES" sz="1400" dirty="0"/>
            </a:br>
            <a:br>
              <a:rPr lang="es-ES" sz="1400" dirty="0"/>
            </a:br>
            <a:r>
              <a:rPr lang="es-ES" sz="1400" b="1" u="sng" dirty="0"/>
              <a:t>CONTAGIO</a:t>
            </a:r>
            <a:r>
              <a:rPr lang="es-ES" sz="1400" b="1" dirty="0"/>
              <a:t>:  </a:t>
            </a:r>
            <a:r>
              <a:rPr lang="es-ES" sz="1400" dirty="0"/>
              <a:t>relaciones sexuales o el contacto de ropa, sábanas o toallas de una persona infestada.</a:t>
            </a:r>
          </a:p>
          <a:p>
            <a:pPr marL="0" indent="0">
              <a:buClr>
                <a:schemeClr val="dk1"/>
              </a:buClr>
              <a:buSzPts val="1100"/>
              <a:buNone/>
            </a:pPr>
            <a:br>
              <a:rPr lang="es-ES" sz="1200" dirty="0"/>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9" name="Google Shape;396;p16"/>
          <p:cNvSpPr txBox="1">
            <a:spLocks noGrp="1"/>
          </p:cNvSpPr>
          <p:nvPr>
            <p:ph type="body" idx="1"/>
          </p:nvPr>
        </p:nvSpPr>
        <p:spPr>
          <a:xfrm>
            <a:off x="5466865"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endParaRPr lang="en" sz="1200" b="1" u="sng" dirty="0">
              <a:solidFill>
                <a:srgbClr val="4A5C65"/>
              </a:solidFill>
            </a:endParaRPr>
          </a:p>
          <a:p>
            <a:pPr marL="0" lvl="0" indent="0">
              <a:buClr>
                <a:schemeClr val="dk1"/>
              </a:buClr>
              <a:buSzPts val="1100"/>
              <a:buNone/>
            </a:pPr>
            <a:br>
              <a:rPr lang="es-ES" sz="1400" dirty="0"/>
            </a:br>
            <a:r>
              <a:rPr lang="es-ES" sz="1400" b="1" u="sng" dirty="0"/>
              <a:t>TRATAMIENTO</a:t>
            </a:r>
            <a:r>
              <a:rPr lang="es-ES" sz="1400" b="1" dirty="0"/>
              <a:t>: </a:t>
            </a:r>
            <a:r>
              <a:rPr lang="es-ES" sz="1400" dirty="0"/>
              <a:t>cremas y lociones</a:t>
            </a:r>
            <a:r>
              <a:rPr lang="es-ES" sz="1400"/>
              <a:t>. </a:t>
            </a:r>
            <a:r>
              <a:rPr lang="es-US" sz="1400"/>
              <a:t>champú lindando y crema permetrina</a:t>
            </a:r>
            <a:br>
              <a:rPr lang="es-ES" sz="1400" dirty="0"/>
            </a:br>
            <a:br>
              <a:rPr lang="es-ES" sz="1400" dirty="0"/>
            </a:br>
            <a:r>
              <a:rPr lang="es-ES" sz="1400" b="1" u="sng" dirty="0"/>
              <a:t>PREVENCION:</a:t>
            </a:r>
            <a:r>
              <a:rPr lang="es-ES" sz="1400" dirty="0"/>
              <a:t>  evita tener contacto sexual o compartir ropa de cama o prendas con una </a:t>
            </a:r>
            <a:r>
              <a:rPr lang="es-ES" sz="1400"/>
              <a:t>persona infestada</a:t>
            </a:r>
            <a:endParaRPr lang="es-US" sz="1400"/>
          </a:p>
          <a:p>
            <a:pPr marL="0" lvl="0" indent="0">
              <a:buClr>
                <a:schemeClr val="dk1"/>
              </a:buClr>
              <a:buSzPts val="1100"/>
              <a:buNone/>
            </a:pPr>
            <a:endParaRPr lang="es-US" sz="1400" b="1">
              <a:solidFill>
                <a:srgbClr val="4A5C65"/>
              </a:solidFill>
            </a:endParaRPr>
          </a:p>
          <a:p>
            <a:pPr marL="0" lvl="0" indent="0">
              <a:buClr>
                <a:schemeClr val="dk1"/>
              </a:buClr>
              <a:buSzPts val="1100"/>
              <a:buNone/>
            </a:pPr>
            <a:r>
              <a:rPr lang="es-US" sz="1400" b="1" u="sng">
                <a:solidFill>
                  <a:srgbClr val="4A5C65"/>
                </a:solidFill>
              </a:rPr>
              <a:t>SÍNTOMAS</a:t>
            </a:r>
            <a:r>
              <a:rPr lang="es-US" sz="1400" b="1">
                <a:solidFill>
                  <a:srgbClr val="4A5C65"/>
                </a:solidFill>
              </a:rPr>
              <a:t>:</a:t>
            </a:r>
            <a:r>
              <a:rPr lang="es-US" sz="1400">
                <a:solidFill>
                  <a:srgbClr val="4A5C65"/>
                </a:solidFill>
              </a:rPr>
              <a:t> Picor en la zona,  reaccion cutánea de color grisáceo azulado. Lesiones por el rascado por las picaduras </a:t>
            </a:r>
            <a:br>
              <a:rPr lang="en" sz="1400" dirty="0">
                <a:solidFill>
                  <a:srgbClr val="4A5C65"/>
                </a:solidFill>
              </a:rPr>
            </a:br>
            <a:endParaRPr sz="14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3982757" y="2861525"/>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Piojo pubico</a:t>
            </a:r>
            <a:br>
              <a:rPr lang="en" dirty="0">
                <a:latin typeface="Lato"/>
                <a:ea typeface="Lato"/>
                <a:cs typeface="Lato"/>
                <a:sym typeface="Lato"/>
              </a:rPr>
            </a:br>
            <a:endParaRPr dirty="0">
              <a:latin typeface="Lato"/>
              <a:ea typeface="Lato"/>
              <a:cs typeface="Lato"/>
              <a:sym typeface="La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433" y="1649273"/>
            <a:ext cx="2157174" cy="19069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4"/>
          <a:stretch>
            <a:fillRect/>
          </a:stretch>
        </p:blipFill>
        <p:spPr>
          <a:xfrm>
            <a:off x="5751289" y="1750821"/>
            <a:ext cx="2311030" cy="19685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Google Shape;824;p47"/>
          <p:cNvSpPr txBox="1"/>
          <p:nvPr/>
        </p:nvSpPr>
        <p:spPr>
          <a:xfrm>
            <a:off x="1644020" y="3622973"/>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6330908" y="3761470"/>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
        <p:nvSpPr>
          <p:cNvPr id="4" name="CuadroTexto 3">
            <a:extLst>
              <a:ext uri="{FF2B5EF4-FFF2-40B4-BE49-F238E27FC236}">
                <a16:creationId xmlns:a16="http://schemas.microsoft.com/office/drawing/2014/main" id="{89AD0AC5-1F6E-D48E-D416-0496514C8465}"/>
              </a:ext>
            </a:extLst>
          </p:cNvPr>
          <p:cNvSpPr txBox="1"/>
          <p:nvPr/>
        </p:nvSpPr>
        <p:spPr>
          <a:xfrm>
            <a:off x="3642306" y="1654089"/>
            <a:ext cx="1828800" cy="1828800"/>
          </a:xfrm>
          <a:prstGeom prst="rect">
            <a:avLst/>
          </a:prstGeom>
          <a:noFill/>
        </p:spPr>
        <p:txBody>
          <a:bodyPr wrap="square" rtlCol="0">
            <a:spAutoFit/>
          </a:bodyPr>
          <a:lstStyle/>
          <a:p>
            <a:pPr algn="l"/>
            <a:endParaRPr lang="es-US"/>
          </a:p>
        </p:txBody>
      </p:sp>
      <p:pic>
        <p:nvPicPr>
          <p:cNvPr id="6" name="Imagen 6">
            <a:extLst>
              <a:ext uri="{FF2B5EF4-FFF2-40B4-BE49-F238E27FC236}">
                <a16:creationId xmlns:a16="http://schemas.microsoft.com/office/drawing/2014/main" id="{D5C7E3DE-28D3-00A1-134A-3F13605DC5AD}"/>
              </a:ext>
            </a:extLst>
          </p:cNvPr>
          <p:cNvPicPr>
            <a:picLocks noChangeAspect="1"/>
          </p:cNvPicPr>
          <p:nvPr/>
        </p:nvPicPr>
        <p:blipFill>
          <a:blip r:embed="rId5"/>
          <a:stretch>
            <a:fillRect/>
          </a:stretch>
        </p:blipFill>
        <p:spPr>
          <a:xfrm>
            <a:off x="3322110" y="538278"/>
            <a:ext cx="2477684" cy="2407094"/>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17495" y="767292"/>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br>
              <a:rPr lang="en" sz="1200" b="1" dirty="0">
                <a:solidFill>
                  <a:srgbClr val="4A5C65"/>
                </a:solidFill>
              </a:rPr>
            </a:br>
            <a:r>
              <a:rPr lang="en" sz="1400" b="1" u="sng" dirty="0">
                <a:solidFill>
                  <a:srgbClr val="4A5C65"/>
                </a:solidFill>
              </a:rPr>
              <a:t>NOXA</a:t>
            </a:r>
            <a:r>
              <a:rPr lang="en" sz="1400" b="1" dirty="0">
                <a:solidFill>
                  <a:srgbClr val="4A5C65"/>
                </a:solidFill>
              </a:rPr>
              <a:t>: </a:t>
            </a:r>
            <a:r>
              <a:rPr lang="en" sz="1400" dirty="0">
                <a:solidFill>
                  <a:srgbClr val="4A5C65"/>
                </a:solidFill>
              </a:rPr>
              <a:t>Treponema Padillum</a:t>
            </a:r>
            <a:br>
              <a:rPr lang="en" sz="1400" b="1" dirty="0">
                <a:solidFill>
                  <a:srgbClr val="4A5C65"/>
                </a:solidFill>
              </a:rPr>
            </a:br>
            <a:endParaRPr lang="en" sz="1400" b="1" dirty="0">
              <a:solidFill>
                <a:srgbClr val="4A5C65"/>
              </a:solidFill>
            </a:endParaRPr>
          </a:p>
          <a:p>
            <a:pPr marL="0" lvl="0" indent="0" algn="l" rtl="0">
              <a:spcBef>
                <a:spcPts val="0"/>
              </a:spcBef>
              <a:spcAft>
                <a:spcPts val="0"/>
              </a:spcAft>
              <a:buClr>
                <a:schemeClr val="dk1"/>
              </a:buClr>
              <a:buSzPts val="1100"/>
              <a:buFont typeface="Arial"/>
              <a:buNone/>
            </a:pPr>
            <a:r>
              <a:rPr lang="en" sz="1400" b="1" u="sng" dirty="0">
                <a:solidFill>
                  <a:srgbClr val="4A5C65"/>
                </a:solidFill>
              </a:rPr>
              <a:t>CARACTERISTICAS</a:t>
            </a:r>
            <a:r>
              <a:rPr lang="en" sz="1400" b="1" dirty="0">
                <a:solidFill>
                  <a:srgbClr val="4A5C65"/>
                </a:solidFill>
              </a:rPr>
              <a:t>: </a:t>
            </a:r>
            <a:r>
              <a:rPr lang="en" sz="1400" dirty="0">
                <a:solidFill>
                  <a:srgbClr val="4A5C65"/>
                </a:solidFill>
              </a:rPr>
              <a:t> ETS  que </a:t>
            </a:r>
            <a:r>
              <a:rPr lang="en" sz="1400">
                <a:solidFill>
                  <a:srgbClr val="4A5C65"/>
                </a:solidFill>
              </a:rPr>
              <a:t>tiene </a:t>
            </a:r>
            <a:r>
              <a:rPr lang="es-US" sz="1400">
                <a:solidFill>
                  <a:srgbClr val="4A5C65"/>
                </a:solidFill>
              </a:rPr>
              <a:t>4</a:t>
            </a:r>
            <a:r>
              <a:rPr lang="en" sz="1400">
                <a:solidFill>
                  <a:srgbClr val="4A5C65"/>
                </a:solidFill>
              </a:rPr>
              <a:t> </a:t>
            </a:r>
            <a:r>
              <a:rPr lang="en" sz="1400" dirty="0">
                <a:solidFill>
                  <a:srgbClr val="4A5C65"/>
                </a:solidFill>
              </a:rPr>
              <a:t>fases: la fase primaria</a:t>
            </a:r>
            <a:r>
              <a:rPr lang="en" sz="1400">
                <a:solidFill>
                  <a:srgbClr val="4A5C65"/>
                </a:solidFill>
              </a:rPr>
              <a:t>, </a:t>
            </a:r>
            <a:r>
              <a:rPr lang="es-US" sz="1400">
                <a:solidFill>
                  <a:srgbClr val="4A5C65"/>
                </a:solidFill>
              </a:rPr>
              <a:t>fase secundaria </a:t>
            </a:r>
            <a:r>
              <a:rPr lang="en" sz="1400">
                <a:solidFill>
                  <a:srgbClr val="4A5C65"/>
                </a:solidFill>
              </a:rPr>
              <a:t>fase </a:t>
            </a:r>
            <a:r>
              <a:rPr lang="en" sz="1400" dirty="0">
                <a:solidFill>
                  <a:srgbClr val="4A5C65"/>
                </a:solidFill>
              </a:rPr>
              <a:t>latente y fase terciaria. </a:t>
            </a:r>
            <a:r>
              <a:rPr lang="es-ES" sz="1400" dirty="0">
                <a:solidFill>
                  <a:srgbClr val="4A5C65"/>
                </a:solidFill>
              </a:rPr>
              <a:t>E</a:t>
            </a:r>
            <a:r>
              <a:rPr lang="en" sz="1400" dirty="0">
                <a:solidFill>
                  <a:srgbClr val="4A5C65"/>
                </a:solidFill>
              </a:rPr>
              <a:t>s una enfermadad facil de tratar si es detectada a tiempo, si no es el caso pueden haber complicaciones.</a:t>
            </a:r>
          </a:p>
          <a:p>
            <a:pPr marL="0" lvl="0" indent="0">
              <a:spcBef>
                <a:spcPts val="0"/>
              </a:spcBef>
              <a:buClr>
                <a:schemeClr val="dk1"/>
              </a:buClr>
              <a:buSzPts val="1100"/>
              <a:buNone/>
            </a:pPr>
            <a:br>
              <a:rPr lang="en" sz="1400" dirty="0">
                <a:solidFill>
                  <a:srgbClr val="4A5C65"/>
                </a:solidFill>
              </a:rPr>
            </a:br>
            <a:r>
              <a:rPr lang="en" sz="1400" b="1" u="sng" dirty="0">
                <a:solidFill>
                  <a:srgbClr val="4A5C65"/>
                </a:solidFill>
              </a:rPr>
              <a:t>CONTAGIO:</a:t>
            </a:r>
            <a:r>
              <a:rPr lang="en" sz="1400" dirty="0">
                <a:solidFill>
                  <a:srgbClr val="4A5C65"/>
                </a:solidFill>
              </a:rPr>
              <a:t> puede ser congenita de madre a hijo durante el embarazo o adquirida por via sexual o al contacto con sangre infectada</a:t>
            </a:r>
            <a:br>
              <a:rPr lang="en" sz="1400" dirty="0">
                <a:solidFill>
                  <a:srgbClr val="4A5C65"/>
                </a:solidFill>
              </a:rPr>
            </a:br>
            <a:br>
              <a:rPr lang="en" sz="1200" dirty="0">
                <a:solidFill>
                  <a:srgbClr val="4A5C65"/>
                </a:solidFill>
              </a:rPr>
            </a:br>
            <a:br>
              <a:rPr lang="en" sz="1200"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dirty="0">
                <a:solidFill>
                  <a:schemeClr val="bg1"/>
                </a:solidFill>
                <a:latin typeface="Tw Cen MT" panose="020B0602020104020603" pitchFamily="34" charset="0"/>
                <a:ea typeface="Lato"/>
                <a:cs typeface="Lato"/>
                <a:sym typeface="Lato"/>
              </a:rPr>
              <a:t>Sifilis</a:t>
            </a:r>
            <a:endParaRPr sz="3200" dirty="0">
              <a:solidFill>
                <a:schemeClr val="bg1"/>
              </a:solidFill>
              <a:latin typeface="Tw Cen MT" panose="020B0602020104020603" pitchFamily="34" charset="0"/>
              <a:ea typeface="Lato"/>
              <a:cs typeface="Lato"/>
              <a:sym typeface="Lato"/>
            </a:endParaRPr>
          </a:p>
        </p:txBody>
      </p:sp>
      <p:sp>
        <p:nvSpPr>
          <p:cNvPr id="2" name="Marcador de texto 1"/>
          <p:cNvSpPr>
            <a:spLocks noGrp="1"/>
          </p:cNvSpPr>
          <p:nvPr>
            <p:ph type="body" idx="2"/>
          </p:nvPr>
        </p:nvSpPr>
        <p:spPr/>
        <p:txBody>
          <a:bodyPr/>
          <a:lstStyle/>
          <a:p>
            <a:pPr marL="114300" indent="0">
              <a:spcBef>
                <a:spcPts val="0"/>
              </a:spcBef>
              <a:buNone/>
            </a:pPr>
            <a:r>
              <a:rPr lang="es-ES" sz="1400" b="1" u="sng" dirty="0"/>
              <a:t>TRATAMIENTO</a:t>
            </a:r>
            <a:r>
              <a:rPr lang="es-ES" sz="1400" b="1" dirty="0"/>
              <a:t>: </a:t>
            </a:r>
            <a:r>
              <a:rPr lang="es-ES" sz="1400" dirty="0"/>
              <a:t>penicilina (antibiótico) </a:t>
            </a:r>
          </a:p>
          <a:p>
            <a:pPr marL="114300" indent="0">
              <a:spcBef>
                <a:spcPts val="0"/>
              </a:spcBef>
              <a:buNone/>
            </a:pPr>
            <a:endParaRPr lang="es-ES" sz="1400" b="1" dirty="0"/>
          </a:p>
          <a:p>
            <a:pPr marL="114300" indent="0">
              <a:spcBef>
                <a:spcPts val="0"/>
              </a:spcBef>
              <a:buNone/>
            </a:pPr>
            <a:r>
              <a:rPr lang="es-ES" sz="1400" b="1" u="sng" dirty="0"/>
              <a:t>PREVENCION</a:t>
            </a:r>
            <a:r>
              <a:rPr lang="es-ES" sz="1400" b="1" dirty="0"/>
              <a:t>:</a:t>
            </a:r>
            <a:r>
              <a:rPr lang="es-ES" sz="1400" b="1" dirty="0">
                <a:effectLst>
                  <a:outerShdw blurRad="38100" dist="38100" dir="2700000" algn="tl">
                    <a:srgbClr val="000000">
                      <a:alpha val="43137"/>
                    </a:srgbClr>
                  </a:outerShdw>
                </a:effectLst>
              </a:rPr>
              <a:t> </a:t>
            </a:r>
            <a:r>
              <a:rPr lang="es-ES" sz="1400" dirty="0"/>
              <a:t>uso del preservativo. En caso de embarazo irlo controlando con un profesional de la salud</a:t>
            </a:r>
            <a:endParaRPr lang="es-ES" sz="1400" b="1" dirty="0"/>
          </a:p>
        </p:txBody>
      </p:sp>
    </p:spTree>
    <p:extLst>
      <p:ext uri="{BB962C8B-B14F-4D97-AF65-F5344CB8AC3E}">
        <p14:creationId xmlns:p14="http://schemas.microsoft.com/office/powerpoint/2010/main" val="125507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2916617" y="2293742"/>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 en el pene</a:t>
            </a:r>
            <a:br>
              <a:rPr lang="en" dirty="0">
                <a:latin typeface="Lato"/>
                <a:ea typeface="Lato"/>
                <a:cs typeface="Lato"/>
                <a:sym typeface="Lato"/>
              </a:rPr>
            </a:br>
            <a:endParaRPr dirty="0">
              <a:latin typeface="Lato"/>
              <a:ea typeface="Lato"/>
              <a:cs typeface="Lato"/>
              <a:sym typeface="Lato"/>
            </a:endParaRPr>
          </a:p>
        </p:txBody>
      </p:sp>
      <p:sp>
        <p:nvSpPr>
          <p:cNvPr id="16" name="Google Shape;824;p47"/>
          <p:cNvSpPr txBox="1"/>
          <p:nvPr/>
        </p:nvSpPr>
        <p:spPr>
          <a:xfrm>
            <a:off x="891369" y="3991889"/>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Chancros o llagas en la mano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4642175" y="3991889"/>
            <a:ext cx="1482656"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Aparato femenino y masculino infectados</a:t>
            </a:r>
            <a:br>
              <a:rPr lang="en" dirty="0">
                <a:latin typeface="Lato"/>
                <a:ea typeface="Lato"/>
                <a:cs typeface="Lato"/>
                <a:sym typeface="Lato"/>
              </a:rPr>
            </a:br>
            <a:endParaRPr dirty="0">
              <a:latin typeface="Lato"/>
              <a:ea typeface="Lato"/>
              <a:cs typeface="Lato"/>
              <a:sym typeface="Lato"/>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158" y="2432063"/>
            <a:ext cx="2344000" cy="15598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831" y="682687"/>
            <a:ext cx="2267503" cy="16110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Google Shape;824;p47"/>
          <p:cNvSpPr txBox="1"/>
          <p:nvPr/>
        </p:nvSpPr>
        <p:spPr>
          <a:xfrm>
            <a:off x="6425158" y="2432063"/>
            <a:ext cx="1760707"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rgbClr val="44555D"/>
                </a:solidFill>
                <a:latin typeface="Lato"/>
                <a:ea typeface="Lato"/>
                <a:cs typeface="Lato"/>
                <a:sym typeface="Lato"/>
              </a:rPr>
              <a:t>Mano con dos chancros</a:t>
            </a:r>
            <a:br>
              <a:rPr lang="en" sz="1200" b="1" dirty="0">
                <a:solidFill>
                  <a:srgbClr val="44555D"/>
                </a:solidFill>
                <a:latin typeface="Lato"/>
                <a:ea typeface="Lato"/>
                <a:cs typeface="Lato"/>
                <a:sym typeface="Lato"/>
              </a:rPr>
            </a:br>
            <a:r>
              <a:rPr lang="en" sz="1200" b="1" dirty="0">
                <a:solidFill>
                  <a:srgbClr val="44555D"/>
                </a:solidFill>
                <a:latin typeface="Lato"/>
                <a:ea typeface="Lato"/>
                <a:cs typeface="Lato"/>
                <a:sym typeface="Lato"/>
              </a:rPr>
              <a:t>(en Fase Primaria)</a:t>
            </a:r>
            <a:br>
              <a:rPr lang="en" dirty="0">
                <a:latin typeface="Lato"/>
                <a:ea typeface="Lato"/>
                <a:cs typeface="Lato"/>
                <a:sym typeface="Lato"/>
              </a:rPr>
            </a:br>
            <a:endParaRPr dirty="0">
              <a:latin typeface="Lato"/>
              <a:ea typeface="Lato"/>
              <a:cs typeface="Lato"/>
              <a:sym typeface="Lato"/>
            </a:endParaRPr>
          </a:p>
        </p:txBody>
      </p:sp>
      <p:sp>
        <p:nvSpPr>
          <p:cNvPr id="22"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pic>
        <p:nvPicPr>
          <p:cNvPr id="1028" name="Picture 4" descr="Sífilis: la vieja enfermedad que reapareció con todo porque se usa menos el  preserv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02" y="2404328"/>
            <a:ext cx="2138387" cy="15875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Sífilis = Lues - Clínica Dermatológica y Estética en Santander | Santander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367" y="614863"/>
            <a:ext cx="2476500" cy="15525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lvl="0" algn="ctr">
              <a:spcAft>
                <a:spcPts val="1000"/>
              </a:spcAft>
            </a:pPr>
            <a:r>
              <a:rPr lang="es-ES" sz="6000" b="1" dirty="0">
                <a:solidFill>
                  <a:srgbClr val="FC4067"/>
                </a:solidFill>
                <a:effectLst>
                  <a:outerShdw blurRad="38100" dist="38100" dir="2700000" algn="tl">
                    <a:srgbClr val="000000">
                      <a:alpha val="43137"/>
                    </a:srgbClr>
                  </a:outerShdw>
                </a:effectLst>
                <a:latin typeface="Tw Cen MT" panose="020B0602020104020603" pitchFamily="34" charset="0"/>
              </a:rPr>
              <a:t>Métodos Anticonceptivos</a:t>
            </a:r>
            <a:endParaRPr lang="es-ES" sz="6000" dirty="0"/>
          </a:p>
        </p:txBody>
      </p:sp>
      <p:sp>
        <p:nvSpPr>
          <p:cNvPr id="615" name="Google Shape;615;p37"/>
          <p:cNvSpPr txBox="1">
            <a:spLocks noGrp="1"/>
          </p:cNvSpPr>
          <p:nvPr>
            <p:ph type="subTitle" idx="4294967295"/>
          </p:nvPr>
        </p:nvSpPr>
        <p:spPr>
          <a:xfrm>
            <a:off x="685800" y="2372787"/>
            <a:ext cx="6593700" cy="1769700"/>
          </a:xfrm>
          <a:prstGeom prst="rect">
            <a:avLst/>
          </a:prstGeom>
        </p:spPr>
        <p:txBody>
          <a:bodyPr spcFirstLastPara="1" wrap="square" lIns="91425" tIns="91425" rIns="91425" bIns="91425" anchor="t" anchorCtr="0">
            <a:noAutofit/>
          </a:bodyPr>
          <a:lstStyle/>
          <a:p>
            <a:pPr marL="0" indent="0" algn="ctr">
              <a:buNone/>
            </a:pPr>
            <a:endParaRPr lang="es-ES" sz="3600" dirty="0">
              <a:solidFill>
                <a:schemeClr val="accent2">
                  <a:lumMod val="60000"/>
                  <a:lumOff val="40000"/>
                </a:schemeClr>
              </a:solidFill>
            </a:endParaRPr>
          </a:p>
          <a:p>
            <a:pPr marL="342900" indent="-342900">
              <a:buFont typeface="Wingdings" panose="05000000000000000000" pitchFamily="2" charset="2"/>
              <a:buChar char="Ø"/>
            </a:pPr>
            <a:r>
              <a:rPr lang="es-ES" sz="2400" dirty="0">
                <a:solidFill>
                  <a:srgbClr val="FFFFFF"/>
                </a:solidFill>
              </a:rPr>
              <a:t>Preservativo</a:t>
            </a:r>
          </a:p>
          <a:p>
            <a:pPr marL="342900" indent="-342900">
              <a:buFont typeface="Wingdings" panose="05000000000000000000" pitchFamily="2" charset="2"/>
              <a:buChar char="Ø"/>
            </a:pPr>
            <a:r>
              <a:rPr lang="es-ES" sz="2400" dirty="0">
                <a:solidFill>
                  <a:srgbClr val="FFFFFF"/>
                </a:solidFill>
              </a:rPr>
              <a:t>Condón femenino</a:t>
            </a:r>
            <a:br>
              <a:rPr lang="es-ES" sz="3600" dirty="0">
                <a:solidFill>
                  <a:srgbClr val="FFFFFF"/>
                </a:solidFill>
              </a:rPr>
            </a:br>
            <a:endParaRPr lang="es-ES" sz="7200" dirty="0">
              <a:solidFill>
                <a:srgbClr val="FFFFFF"/>
              </a:solidFill>
            </a:endParaRPr>
          </a:p>
          <a:p>
            <a:pPr marL="0" lvl="0" indent="0" algn="l" rtl="0">
              <a:spcBef>
                <a:spcPts val="1000"/>
              </a:spcBef>
              <a:spcAft>
                <a:spcPts val="1000"/>
              </a:spcAft>
              <a:buClr>
                <a:schemeClr val="dk1"/>
              </a:buClr>
              <a:buSzPts val="1100"/>
              <a:buFont typeface="Arial"/>
              <a:buNone/>
            </a:pPr>
            <a:endParaRPr dirty="0">
              <a:solidFill>
                <a:srgbClr val="4A5C65"/>
              </a:solidFill>
            </a:endParaRPr>
          </a:p>
        </p:txBody>
      </p:sp>
      <p:pic>
        <p:nvPicPr>
          <p:cNvPr id="4098" name="Picture 2" descr="Extremadura Salud - Detalle de Conte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52" y="3122577"/>
            <a:ext cx="2526048" cy="1263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07221" y="1067655"/>
            <a:ext cx="2651119"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u="sng" dirty="0">
                <a:solidFill>
                  <a:srgbClr val="4A5C65"/>
                </a:solidFill>
              </a:rPr>
              <a:t>CARACTERISTICAS:  </a:t>
            </a:r>
            <a:r>
              <a:rPr lang="en" sz="1200" b="1" dirty="0">
                <a:solidFill>
                  <a:srgbClr val="4A5C65"/>
                </a:solidFill>
              </a:rPr>
              <a:t>metodo mas frecuentes entre hombres, eficacia del 97%. </a:t>
            </a:r>
            <a:r>
              <a:rPr lang="es-ES" sz="1200" b="1" dirty="0">
                <a:solidFill>
                  <a:srgbClr val="4A5C65"/>
                </a:solidFill>
              </a:rPr>
              <a:t>E</a:t>
            </a:r>
            <a:r>
              <a:rPr lang="en" sz="1200" b="1" dirty="0">
                <a:solidFill>
                  <a:srgbClr val="4A5C65"/>
                </a:solidFill>
              </a:rPr>
              <a:t>sta hecho de latex y otros materiales sinteticos</a:t>
            </a:r>
            <a:br>
              <a:rPr lang="en" sz="1200" b="1" dirty="0">
                <a:solidFill>
                  <a:srgbClr val="4A5C65"/>
                </a:solidFill>
              </a:rPr>
            </a:br>
            <a:br>
              <a:rPr lang="en" sz="1200" b="1" dirty="0">
                <a:solidFill>
                  <a:srgbClr val="4A5C65"/>
                </a:solidFill>
              </a:rPr>
            </a:br>
            <a:r>
              <a:rPr lang="en" sz="1200" b="1" u="sng" dirty="0">
                <a:solidFill>
                  <a:srgbClr val="4A5C65"/>
                </a:solidFill>
              </a:rPr>
              <a:t>ADQUISICION: </a:t>
            </a:r>
            <a:r>
              <a:rPr lang="en" sz="1200" b="1" dirty="0">
                <a:solidFill>
                  <a:srgbClr val="4A5C65"/>
                </a:solidFill>
              </a:rPr>
              <a:t>Framacias, centros de salud, supermercados, expendedoras, etc.</a:t>
            </a:r>
            <a:br>
              <a:rPr lang="en" sz="1200" b="1" dirty="0">
                <a:solidFill>
                  <a:srgbClr val="4A5C65"/>
                </a:solidFill>
              </a:rPr>
            </a:br>
            <a:br>
              <a:rPr lang="en" sz="1200" b="1" dirty="0">
                <a:solidFill>
                  <a:srgbClr val="4A5C65"/>
                </a:solidFill>
              </a:rPr>
            </a:br>
            <a:r>
              <a:rPr lang="en" sz="1200" b="1" u="sng" dirty="0">
                <a:solidFill>
                  <a:srgbClr val="4A5C65"/>
                </a:solidFill>
              </a:rPr>
              <a:t>MODO DE USO: </a:t>
            </a:r>
            <a:r>
              <a:rPr lang="en" sz="1200" b="1" dirty="0">
                <a:solidFill>
                  <a:srgbClr val="4A5C65"/>
                </a:solidFill>
              </a:rPr>
              <a:t>al abrirlo es importante hacerlo con la mano para evitar que se rompa durante el proceso. Para colocarlo corectamente el pene tiene que estar erecto, se aprienta el extremo donde se depositara el semen y se desenrolla para abajo</a:t>
            </a:r>
            <a:br>
              <a:rPr lang="en" sz="1200" b="1" dirty="0">
                <a:solidFill>
                  <a:srgbClr val="4A5C65"/>
                </a:solidFill>
              </a:rPr>
            </a:br>
            <a:br>
              <a:rPr lang="en" sz="1200" b="1" dirty="0">
                <a:solidFill>
                  <a:srgbClr val="4A5C65"/>
                </a:solidFill>
              </a:rPr>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74661" y="523982"/>
            <a:ext cx="2661007" cy="2721281"/>
          </a:xfrm>
          <a:prstGeom prst="ellipse">
            <a:avLst/>
          </a:prstGeom>
          <a:solidFill>
            <a:srgbClr val="FC406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bg1"/>
                </a:solidFill>
                <a:latin typeface="Tw Cen MT" panose="020B0602020104020603" pitchFamily="34" charset="0"/>
                <a:ea typeface="Lato"/>
                <a:cs typeface="Lato"/>
                <a:sym typeface="Lato"/>
              </a:rPr>
              <a:t>Preservativo</a:t>
            </a:r>
            <a:endParaRPr sz="2800" dirty="0">
              <a:solidFill>
                <a:schemeClr val="bg1"/>
              </a:solidFill>
              <a:latin typeface="Tw Cen MT" panose="020B0602020104020603" pitchFamily="34" charset="0"/>
              <a:ea typeface="Lato"/>
              <a:cs typeface="Lato"/>
              <a:sym typeface="Lato"/>
            </a:endParaRPr>
          </a:p>
        </p:txBody>
      </p:sp>
      <p:pic>
        <p:nvPicPr>
          <p:cNvPr id="2050" name="Picture 2" descr="El condón es eficaz para evitar embarazos o enfermedades de transmisión  sexual | Noticias | Agencia Peruana de Noticias And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62" y="738937"/>
            <a:ext cx="1875851" cy="12495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6673915" y="1875519"/>
            <a:ext cx="1992769" cy="14934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a:picLocks noChangeAspect="1"/>
          </p:cNvPicPr>
          <p:nvPr/>
        </p:nvPicPr>
        <p:blipFill>
          <a:blip r:embed="rId5"/>
          <a:stretch>
            <a:fillRect/>
          </a:stretch>
        </p:blipFill>
        <p:spPr>
          <a:xfrm>
            <a:off x="5721799" y="3246058"/>
            <a:ext cx="1905868" cy="13392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042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9</a:t>
            </a:fld>
            <a:endParaRPr lang="es-ES"/>
          </a:p>
        </p:txBody>
      </p:sp>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Fácil acceso y bajo costo</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Puede usarlo alguien incluso alérgico al látex ya que existen estos hechos de poliuretano</a:t>
            </a:r>
            <a:br>
              <a:rPr lang="es-ES" b="1" dirty="0">
                <a:solidFill>
                  <a:schemeClr val="bg1"/>
                </a:solidFill>
                <a:latin typeface="Lato Light" panose="020B0604020202020204" charset="0"/>
              </a:rPr>
            </a:br>
            <a:r>
              <a:rPr lang="es-ES" b="1" dirty="0">
                <a:solidFill>
                  <a:schemeClr val="bg1"/>
                </a:solidFill>
                <a:latin typeface="Lato Light" panose="020B0604020202020204" charset="0"/>
              </a:rPr>
              <a:t>método mas seguro de todos</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Previene de enfermedades por transmisión sexual</a:t>
            </a:r>
          </a:p>
          <a:p>
            <a:pPr marL="114300"/>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Puede ejercer pequeña presión en el pene y reducir el contacto</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Resta espontaneidad en el encuentro sexual ya que es necesario detenerse para su correcta colocación</a:t>
            </a:r>
            <a:br>
              <a:rPr lang="es-ES" dirty="0"/>
            </a:br>
            <a:endParaRPr lang="es-ES" dirty="0"/>
          </a:p>
        </p:txBody>
      </p:sp>
    </p:spTree>
    <p:extLst>
      <p:ext uri="{BB962C8B-B14F-4D97-AF65-F5344CB8AC3E}">
        <p14:creationId xmlns:p14="http://schemas.microsoft.com/office/powerpoint/2010/main" val="187295722"/>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315</Words>
  <Application>Microsoft Office PowerPoint</Application>
  <PresentationFormat>Presentación en pantalla (16:9)</PresentationFormat>
  <Paragraphs>82</Paragraphs>
  <Slides>12</Slides>
  <Notes>10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Kent template</vt:lpstr>
      <vt:lpstr>Presentación de Biología </vt:lpstr>
      <vt:lpstr>ETS</vt:lpstr>
      <vt:lpstr> Pediculosis púbica </vt:lpstr>
      <vt:lpstr>Presentación de PowerPoint</vt:lpstr>
      <vt:lpstr> Sifilis </vt:lpstr>
      <vt:lpstr>Presentación de PowerPoint</vt:lpstr>
      <vt:lpstr>Métodos Anticonceptivos</vt:lpstr>
      <vt:lpstr> Sifilis </vt:lpstr>
      <vt:lpstr>Presentación de PowerPoint</vt:lpstr>
      <vt:lpstr> Pediculosis </vt:lpstr>
      <vt:lpstr>Presentación de PowerPoint</vt:lpstr>
      <vt:lpstr>FIN DE LA ESXPOSICIÓN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Biología</dc:title>
  <dc:creator>Usuario</dc:creator>
  <cp:lastModifiedBy>guada Ortiz</cp:lastModifiedBy>
  <cp:revision>29</cp:revision>
  <dcterms:modified xsi:type="dcterms:W3CDTF">2022-05-13T11:15:20Z</dcterms:modified>
</cp:coreProperties>
</file>