
<file path=[Content_Types].xml><?xml version="1.0" encoding="utf-8"?>
<Types xmlns="http://schemas.openxmlformats.org/package/2006/content-types">
  <Default Extension="png" ContentType="image/png"/>
  <Default Extension="webp" ContentType="image/web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0" r:id="rId3"/>
    <p:sldId id="257" r:id="rId4"/>
    <p:sldId id="258" r:id="rId5"/>
    <p:sldId id="261" r:id="rId6"/>
    <p:sldId id="259" r:id="rId7"/>
    <p:sldId id="262" r:id="rId8"/>
    <p:sldId id="263" r:id="rId9"/>
    <p:sldId id="266" r:id="rId10"/>
    <p:sldId id="264" r:id="rId11"/>
    <p:sldId id="265" r:id="rId12"/>
    <p:sldId id="267" r:id="rId13"/>
    <p:sldId id="268" r:id="rId14"/>
    <p:sldId id="270" r:id="rId15"/>
    <p:sldId id="269" r:id="rId16"/>
    <p:sldId id="271" r:id="rId17"/>
    <p:sldId id="272" r:id="rId18"/>
    <p:sldId id="273" r:id="rId19"/>
    <p:sldId id="275" r:id="rId20"/>
    <p:sldId id="274" r:id="rId21"/>
    <p:sldId id="276" r:id="rId22"/>
    <p:sldId id="279" r:id="rId23"/>
    <p:sldId id="277"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4551BB7-3BC0-4706-B63B-19FE98E3ED5F}" type="datetimeFigureOut">
              <a:rPr lang="es-AR" smtClean="0"/>
              <a:t>19/5/2022</a:t>
            </a:fld>
            <a:endParaRPr lang="es-A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F50D03D-3467-4B7F-A368-78B8F2549B89}" type="slidenum">
              <a:rPr lang="es-AR" smtClean="0"/>
              <a:t>‹Nº›</a:t>
            </a:fld>
            <a:endParaRPr lang="es-A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37549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4551BB7-3BC0-4706-B63B-19FE98E3ED5F}" type="datetimeFigureOut">
              <a:rPr lang="es-AR" smtClean="0"/>
              <a:t>19/5/2022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F50D03D-3467-4B7F-A368-78B8F2549B89}" type="slidenum">
              <a:rPr lang="es-AR" smtClean="0"/>
              <a:t>‹Nº›</a:t>
            </a:fld>
            <a:endParaRPr lang="es-AR"/>
          </a:p>
        </p:txBody>
      </p:sp>
    </p:spTree>
    <p:extLst>
      <p:ext uri="{BB962C8B-B14F-4D97-AF65-F5344CB8AC3E}">
        <p14:creationId xmlns:p14="http://schemas.microsoft.com/office/powerpoint/2010/main" val="3463004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4551BB7-3BC0-4706-B63B-19FE98E3ED5F}" type="datetimeFigureOut">
              <a:rPr lang="es-AR" smtClean="0"/>
              <a:t>19/5/2022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F50D03D-3467-4B7F-A368-78B8F2549B89}" type="slidenum">
              <a:rPr lang="es-AR" smtClean="0"/>
              <a:t>‹Nº›</a:t>
            </a:fld>
            <a:endParaRPr lang="es-AR"/>
          </a:p>
        </p:txBody>
      </p:sp>
    </p:spTree>
    <p:extLst>
      <p:ext uri="{BB962C8B-B14F-4D97-AF65-F5344CB8AC3E}">
        <p14:creationId xmlns:p14="http://schemas.microsoft.com/office/powerpoint/2010/main" val="185130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4551BB7-3BC0-4706-B63B-19FE98E3ED5F}" type="datetimeFigureOut">
              <a:rPr lang="es-AR" smtClean="0"/>
              <a:t>19/5/2022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F50D03D-3467-4B7F-A368-78B8F2549B89}" type="slidenum">
              <a:rPr lang="es-AR" smtClean="0"/>
              <a:t>‹Nº›</a:t>
            </a:fld>
            <a:endParaRPr lang="es-AR"/>
          </a:p>
        </p:txBody>
      </p:sp>
    </p:spTree>
    <p:extLst>
      <p:ext uri="{BB962C8B-B14F-4D97-AF65-F5344CB8AC3E}">
        <p14:creationId xmlns:p14="http://schemas.microsoft.com/office/powerpoint/2010/main" val="369685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4551BB7-3BC0-4706-B63B-19FE98E3ED5F}" type="datetimeFigureOut">
              <a:rPr lang="es-AR" smtClean="0"/>
              <a:t>19/5/2022</a:t>
            </a:fld>
            <a:endParaRPr lang="es-A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F50D03D-3467-4B7F-A368-78B8F2549B89}" type="slidenum">
              <a:rPr lang="es-AR" smtClean="0"/>
              <a:t>‹Nº›</a:t>
            </a:fld>
            <a:endParaRPr lang="es-A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701880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4551BB7-3BC0-4706-B63B-19FE98E3ED5F}" type="datetimeFigureOut">
              <a:rPr lang="es-AR" smtClean="0"/>
              <a:t>19/5/2022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F50D03D-3467-4B7F-A368-78B8F2549B89}" type="slidenum">
              <a:rPr lang="es-AR" smtClean="0"/>
              <a:t>‹Nº›</a:t>
            </a:fld>
            <a:endParaRPr lang="es-AR"/>
          </a:p>
        </p:txBody>
      </p:sp>
    </p:spTree>
    <p:extLst>
      <p:ext uri="{BB962C8B-B14F-4D97-AF65-F5344CB8AC3E}">
        <p14:creationId xmlns:p14="http://schemas.microsoft.com/office/powerpoint/2010/main" val="103307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4551BB7-3BC0-4706-B63B-19FE98E3ED5F}" type="datetimeFigureOut">
              <a:rPr lang="es-AR" smtClean="0"/>
              <a:t>19/5/2022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DF50D03D-3467-4B7F-A368-78B8F2549B89}" type="slidenum">
              <a:rPr lang="es-AR" smtClean="0"/>
              <a:t>‹Nº›</a:t>
            </a:fld>
            <a:endParaRPr lang="es-AR"/>
          </a:p>
        </p:txBody>
      </p:sp>
    </p:spTree>
    <p:extLst>
      <p:ext uri="{BB962C8B-B14F-4D97-AF65-F5344CB8AC3E}">
        <p14:creationId xmlns:p14="http://schemas.microsoft.com/office/powerpoint/2010/main" val="386670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4551BB7-3BC0-4706-B63B-19FE98E3ED5F}" type="datetimeFigureOut">
              <a:rPr lang="es-AR" smtClean="0"/>
              <a:t>19/5/2022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DF50D03D-3467-4B7F-A368-78B8F2549B89}" type="slidenum">
              <a:rPr lang="es-AR" smtClean="0"/>
              <a:t>‹Nº›</a:t>
            </a:fld>
            <a:endParaRPr lang="es-AR"/>
          </a:p>
        </p:txBody>
      </p:sp>
    </p:spTree>
    <p:extLst>
      <p:ext uri="{BB962C8B-B14F-4D97-AF65-F5344CB8AC3E}">
        <p14:creationId xmlns:p14="http://schemas.microsoft.com/office/powerpoint/2010/main" val="200730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51BB7-3BC0-4706-B63B-19FE98E3ED5F}" type="datetimeFigureOut">
              <a:rPr lang="es-AR" smtClean="0"/>
              <a:t>19/5/2022</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DF50D03D-3467-4B7F-A368-78B8F2549B89}" type="slidenum">
              <a:rPr lang="es-AR" smtClean="0"/>
              <a:t>‹Nº›</a:t>
            </a:fld>
            <a:endParaRPr lang="es-AR"/>
          </a:p>
        </p:txBody>
      </p:sp>
    </p:spTree>
    <p:extLst>
      <p:ext uri="{BB962C8B-B14F-4D97-AF65-F5344CB8AC3E}">
        <p14:creationId xmlns:p14="http://schemas.microsoft.com/office/powerpoint/2010/main" val="220189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551BB7-3BC0-4706-B63B-19FE98E3ED5F}" type="datetimeFigureOut">
              <a:rPr lang="es-AR" smtClean="0"/>
              <a:t>19/5/2022</a:t>
            </a:fld>
            <a:endParaRPr lang="es-A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F50D03D-3467-4B7F-A368-78B8F2549B89}" type="slidenum">
              <a:rPr lang="es-AR" smtClean="0"/>
              <a:t>‹Nº›</a:t>
            </a:fld>
            <a:endParaRPr lang="es-A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3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551BB7-3BC0-4706-B63B-19FE98E3ED5F}" type="datetimeFigureOut">
              <a:rPr lang="es-AR" smtClean="0"/>
              <a:t>19/5/2022</a:t>
            </a:fld>
            <a:endParaRPr lang="es-A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F50D03D-3467-4B7F-A368-78B8F2549B89}" type="slidenum">
              <a:rPr lang="es-AR" smtClean="0"/>
              <a:t>‹Nº›</a:t>
            </a:fld>
            <a:endParaRPr lang="es-A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109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4551BB7-3BC0-4706-B63B-19FE98E3ED5F}" type="datetimeFigureOut">
              <a:rPr lang="es-AR" smtClean="0"/>
              <a:t>19/5/2022</a:t>
            </a:fld>
            <a:endParaRPr lang="es-A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F50D03D-3467-4B7F-A368-78B8F2549B89}" type="slidenum">
              <a:rPr lang="es-AR" smtClean="0"/>
              <a:t>‹Nº›</a:t>
            </a:fld>
            <a:endParaRPr lang="es-A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44798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88953F3D-A0F4-9196-5333-C841DF555F2E}"/>
              </a:ext>
            </a:extLst>
          </p:cNvPr>
          <p:cNvSpPr>
            <a:spLocks noGrp="1"/>
          </p:cNvSpPr>
          <p:nvPr>
            <p:ph type="ctrTitle"/>
          </p:nvPr>
        </p:nvSpPr>
        <p:spPr>
          <a:xfrm>
            <a:off x="1659572" y="1543121"/>
            <a:ext cx="8676222" cy="2049781"/>
          </a:xfrm>
        </p:spPr>
        <p:txBody>
          <a:bodyPr/>
          <a:lstStyle/>
          <a:p>
            <a:r>
              <a:rPr lang="es-ES" dirty="0" smtClean="0"/>
              <a:t>Clamidia </a:t>
            </a:r>
            <a:br>
              <a:rPr lang="es-ES" dirty="0" smtClean="0"/>
            </a:br>
            <a:endParaRPr lang="es-AR" dirty="0"/>
          </a:p>
        </p:txBody>
      </p:sp>
      <p:sp>
        <p:nvSpPr>
          <p:cNvPr id="6" name="Marcador de texto 5">
            <a:extLst>
              <a:ext uri="{FF2B5EF4-FFF2-40B4-BE49-F238E27FC236}">
                <a16:creationId xmlns:a16="http://schemas.microsoft.com/office/drawing/2014/main" xmlns="" id="{61DFF556-F3FF-0610-ED68-3BC27243E6D2}"/>
              </a:ext>
            </a:extLst>
          </p:cNvPr>
          <p:cNvSpPr>
            <a:spLocks noGrp="1"/>
          </p:cNvSpPr>
          <p:nvPr>
            <p:ph type="subTitle" idx="1"/>
          </p:nvPr>
        </p:nvSpPr>
        <p:spPr>
          <a:xfrm>
            <a:off x="1749263" y="3343599"/>
            <a:ext cx="8676222" cy="1905000"/>
          </a:xfrm>
        </p:spPr>
        <p:txBody>
          <a:bodyPr>
            <a:normAutofit/>
          </a:bodyPr>
          <a:lstStyle/>
          <a:p>
            <a:r>
              <a:rPr lang="es-MX" sz="2000" dirty="0" smtClean="0"/>
              <a:t>¿</a:t>
            </a:r>
            <a:r>
              <a:rPr lang="es-MX" sz="2000" dirty="0"/>
              <a:t>Qué daños puede causar?</a:t>
            </a:r>
          </a:p>
          <a:p>
            <a:r>
              <a:rPr lang="es-MX" sz="2000" dirty="0"/>
              <a:t> Puede causar daños graves y permanentes en el aparato reproductor de una mujer y hacer más difícil o imposible que quede embarazada en el </a:t>
            </a:r>
            <a:r>
              <a:rPr lang="es-MX" sz="2000" dirty="0" smtClean="0"/>
              <a:t>futuro.</a:t>
            </a:r>
            <a:endParaRPr lang="es-MX" sz="2000" dirty="0"/>
          </a:p>
          <a:p>
            <a:endParaRPr lang="es-AR" dirty="0"/>
          </a:p>
        </p:txBody>
      </p:sp>
    </p:spTree>
    <p:extLst>
      <p:ext uri="{BB962C8B-B14F-4D97-AF65-F5344CB8AC3E}">
        <p14:creationId xmlns:p14="http://schemas.microsoft.com/office/powerpoint/2010/main" val="471351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7094" y="866955"/>
            <a:ext cx="9601200" cy="1485900"/>
          </a:xfrm>
        </p:spPr>
        <p:txBody>
          <a:bodyPr/>
          <a:lstStyle/>
          <a:p>
            <a:pPr algn="ctr"/>
            <a:r>
              <a:rPr lang="es-AR" dirty="0" smtClean="0"/>
              <a:t>Noxa del herpes</a:t>
            </a:r>
            <a:endParaRPr lang="es-AR" dirty="0"/>
          </a:p>
        </p:txBody>
      </p:sp>
      <p:sp>
        <p:nvSpPr>
          <p:cNvPr id="3" name="Marcador de contenido 2"/>
          <p:cNvSpPr>
            <a:spLocks noGrp="1"/>
          </p:cNvSpPr>
          <p:nvPr>
            <p:ph idx="1"/>
          </p:nvPr>
        </p:nvSpPr>
        <p:spPr>
          <a:xfrm>
            <a:off x="646802" y="2914471"/>
            <a:ext cx="6297282" cy="2889848"/>
          </a:xfrm>
        </p:spPr>
        <p:txBody>
          <a:bodyPr/>
          <a:lstStyle/>
          <a:p>
            <a:pPr algn="ctr"/>
            <a:r>
              <a:rPr lang="es-AR" dirty="0"/>
              <a:t>La enfermedad es causada por el </a:t>
            </a:r>
            <a:r>
              <a:rPr lang="es-AR" dirty="0" smtClean="0"/>
              <a:t>virus</a:t>
            </a:r>
            <a:r>
              <a:rPr lang="es-AR" dirty="0"/>
              <a:t> </a:t>
            </a:r>
            <a:r>
              <a:rPr lang="es-AR" b="1" dirty="0"/>
              <a:t>herpes</a:t>
            </a:r>
            <a:r>
              <a:rPr lang="es-AR" dirty="0"/>
              <a:t> </a:t>
            </a:r>
            <a:r>
              <a:rPr lang="es-AR" dirty="0" smtClean="0"/>
              <a:t>simplex </a:t>
            </a:r>
            <a:r>
              <a:rPr lang="es-AR" dirty="0"/>
              <a:t>o virus </a:t>
            </a:r>
            <a:r>
              <a:rPr lang="es-AR" b="1" dirty="0"/>
              <a:t>herpes</a:t>
            </a:r>
            <a:r>
              <a:rPr lang="es-AR" dirty="0"/>
              <a:t> </a:t>
            </a:r>
            <a:r>
              <a:rPr lang="es-AR" dirty="0" err="1" smtClean="0"/>
              <a:t>hominis</a:t>
            </a:r>
            <a:endParaRPr lang="es-AR" dirty="0" smtClean="0"/>
          </a:p>
          <a:p>
            <a:pPr algn="ctr"/>
            <a:endParaRPr lang="es-AR" dirty="0"/>
          </a:p>
          <a:p>
            <a:pPr algn="ctr"/>
            <a:r>
              <a:rPr lang="es-AR" dirty="0" smtClean="0"/>
              <a:t>se estiman </a:t>
            </a:r>
            <a:r>
              <a:rPr lang="es-AR" dirty="0"/>
              <a:t>que las cepas del virus del </a:t>
            </a:r>
            <a:r>
              <a:rPr lang="es-AR" b="1" dirty="0"/>
              <a:t>herpes</a:t>
            </a:r>
            <a:r>
              <a:rPr lang="es-AR" dirty="0"/>
              <a:t> simple de tipo 1 salieron de África 5.000 años atrás. En cambio, calculan que el de tipo 2 salió de África más </a:t>
            </a:r>
            <a:r>
              <a:rPr lang="es-AR" dirty="0" smtClean="0"/>
              <a:t>recientemente.</a:t>
            </a:r>
          </a:p>
        </p:txBody>
      </p:sp>
      <p:pic>
        <p:nvPicPr>
          <p:cNvPr id="4" name="Imagen 3"/>
          <p:cNvPicPr>
            <a:picLocks noChangeAspect="1"/>
          </p:cNvPicPr>
          <p:nvPr/>
        </p:nvPicPr>
        <p:blipFill>
          <a:blip r:embed="rId2"/>
          <a:stretch>
            <a:fillRect/>
          </a:stretch>
        </p:blipFill>
        <p:spPr>
          <a:xfrm>
            <a:off x="6944084" y="2813469"/>
            <a:ext cx="4514850" cy="2990850"/>
          </a:xfrm>
          <a:prstGeom prst="rect">
            <a:avLst/>
          </a:prstGeom>
        </p:spPr>
      </p:pic>
    </p:spTree>
    <p:extLst>
      <p:ext uri="{BB962C8B-B14F-4D97-AF65-F5344CB8AC3E}">
        <p14:creationId xmlns:p14="http://schemas.microsoft.com/office/powerpoint/2010/main" val="414638485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900" y="245853"/>
            <a:ext cx="3855720" cy="2157884"/>
          </a:xfrm>
        </p:spPr>
        <p:txBody>
          <a:bodyPr/>
          <a:lstStyle/>
          <a:p>
            <a:pPr algn="ctr"/>
            <a:r>
              <a:rPr lang="es-AR" dirty="0" smtClean="0"/>
              <a:t>¿Existe una cura para el herpes genital?</a:t>
            </a:r>
            <a:endParaRPr lang="es-AR" dirty="0"/>
          </a:p>
        </p:txBody>
      </p:sp>
      <p:sp>
        <p:nvSpPr>
          <p:cNvPr id="3" name="Marcador de contenido 2"/>
          <p:cNvSpPr>
            <a:spLocks noGrp="1"/>
          </p:cNvSpPr>
          <p:nvPr>
            <p:ph idx="1"/>
          </p:nvPr>
        </p:nvSpPr>
        <p:spPr>
          <a:xfrm>
            <a:off x="6316406" y="577971"/>
            <a:ext cx="5212080" cy="5132716"/>
          </a:xfrm>
        </p:spPr>
        <p:txBody>
          <a:bodyPr>
            <a:normAutofit fontScale="92500" lnSpcReduction="20000"/>
          </a:bodyPr>
          <a:lstStyle/>
          <a:p>
            <a:endParaRPr lang="es-AR" dirty="0" smtClean="0"/>
          </a:p>
          <a:p>
            <a:r>
              <a:rPr lang="es-AR" sz="4400" dirty="0"/>
              <a:t>Cómo se puede prevenir el herpes genital?</a:t>
            </a:r>
          </a:p>
          <a:p>
            <a:pPr marL="0" indent="0">
              <a:buNone/>
            </a:pPr>
            <a:endParaRPr lang="es-AR" dirty="0"/>
          </a:p>
          <a:p>
            <a:endParaRPr lang="es-AR" dirty="0" smtClean="0"/>
          </a:p>
          <a:p>
            <a:endParaRPr lang="es-AR" dirty="0"/>
          </a:p>
          <a:p>
            <a:endParaRPr lang="es-AR" dirty="0" smtClean="0"/>
          </a:p>
          <a:p>
            <a:r>
              <a:rPr lang="es-AR" dirty="0" smtClean="0"/>
              <a:t>Su </a:t>
            </a:r>
            <a:r>
              <a:rPr lang="es-AR" dirty="0"/>
              <a:t>pareja toma un medicamento </a:t>
            </a:r>
            <a:r>
              <a:rPr lang="es-AR" dirty="0" smtClean="0"/>
              <a:t>contra </a:t>
            </a:r>
            <a:r>
              <a:rPr lang="es-AR" dirty="0"/>
              <a:t>el </a:t>
            </a:r>
            <a:r>
              <a:rPr lang="es-AR" b="1" dirty="0"/>
              <a:t>herpes</a:t>
            </a:r>
            <a:r>
              <a:rPr lang="es-AR" dirty="0"/>
              <a:t> todos los días. ...</a:t>
            </a:r>
          </a:p>
          <a:p>
            <a:r>
              <a:rPr lang="es-AR" dirty="0"/>
              <a:t>Usted evita tener relaciones sexuales vaginales, anales u orales cuando su pareja tenga síntomas de </a:t>
            </a:r>
            <a:r>
              <a:rPr lang="es-AR" b="1" dirty="0"/>
              <a:t>herpes</a:t>
            </a:r>
            <a:endParaRPr lang="es-AR" dirty="0"/>
          </a:p>
          <a:p>
            <a:endParaRPr lang="es-AR" dirty="0"/>
          </a:p>
        </p:txBody>
      </p:sp>
      <p:sp>
        <p:nvSpPr>
          <p:cNvPr id="4" name="Marcador de texto 3"/>
          <p:cNvSpPr>
            <a:spLocks noGrp="1"/>
          </p:cNvSpPr>
          <p:nvPr>
            <p:ph type="body" sz="half" idx="2"/>
          </p:nvPr>
        </p:nvSpPr>
        <p:spPr>
          <a:xfrm>
            <a:off x="611756" y="3494699"/>
            <a:ext cx="4374311" cy="3011056"/>
          </a:xfrm>
        </p:spPr>
        <p:txBody>
          <a:bodyPr/>
          <a:lstStyle/>
          <a:p>
            <a:pPr algn="ctr"/>
            <a:r>
              <a:rPr lang="es-AR" dirty="0"/>
              <a:t>El </a:t>
            </a:r>
            <a:r>
              <a:rPr lang="es-AR" b="1" dirty="0"/>
              <a:t>herpes genital</a:t>
            </a:r>
            <a:r>
              <a:rPr lang="es-AR" dirty="0"/>
              <a:t> no se puede curar. Los medicamentos antivirales </a:t>
            </a:r>
            <a:r>
              <a:rPr lang="es-AR" dirty="0" smtClean="0"/>
              <a:t>pueden </a:t>
            </a:r>
            <a:r>
              <a:rPr lang="es-AR" dirty="0"/>
              <a:t>aliviar el dolor y la molestia y ayudar a que el brote desaparezca más rápidamente. También pueden reducir la cantidad de brotes.</a:t>
            </a:r>
          </a:p>
        </p:txBody>
      </p:sp>
    </p:spTree>
    <p:extLst>
      <p:ext uri="{BB962C8B-B14F-4D97-AF65-F5344CB8AC3E}">
        <p14:creationId xmlns:p14="http://schemas.microsoft.com/office/powerpoint/2010/main" val="2085731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7" y="891307"/>
            <a:ext cx="8361229" cy="1860519"/>
          </a:xfrm>
        </p:spPr>
        <p:txBody>
          <a:bodyPr/>
          <a:lstStyle/>
          <a:p>
            <a:r>
              <a:rPr lang="es-AR" dirty="0"/>
              <a:t>La </a:t>
            </a:r>
            <a:r>
              <a:rPr lang="es-AR" dirty="0" err="1"/>
              <a:t>tricomoniasis</a:t>
            </a:r>
            <a:r>
              <a:rPr lang="es-AR" dirty="0"/>
              <a:t> </a:t>
            </a:r>
          </a:p>
        </p:txBody>
      </p:sp>
      <p:sp>
        <p:nvSpPr>
          <p:cNvPr id="3" name="Subtítulo 2"/>
          <p:cNvSpPr>
            <a:spLocks noGrp="1"/>
          </p:cNvSpPr>
          <p:nvPr>
            <p:ph type="subTitle" idx="1"/>
          </p:nvPr>
        </p:nvSpPr>
        <p:spPr>
          <a:xfrm>
            <a:off x="2679904" y="3174521"/>
            <a:ext cx="6831673" cy="1203761"/>
          </a:xfrm>
        </p:spPr>
        <p:txBody>
          <a:bodyPr>
            <a:normAutofit lnSpcReduction="10000"/>
          </a:bodyPr>
          <a:lstStyle/>
          <a:p>
            <a:r>
              <a:rPr lang="es-AR" dirty="0"/>
              <a:t>es una enfermedad de transmisión sexual causada por un parásito. Se contagia de persona a persona a través de relaciones sexuales.</a:t>
            </a:r>
          </a:p>
        </p:txBody>
      </p:sp>
    </p:spTree>
    <p:extLst>
      <p:ext uri="{BB962C8B-B14F-4D97-AF65-F5344CB8AC3E}">
        <p14:creationId xmlns:p14="http://schemas.microsoft.com/office/powerpoint/2010/main" val="25588565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4732" y="1004977"/>
            <a:ext cx="9601200" cy="1485900"/>
          </a:xfrm>
        </p:spPr>
        <p:txBody>
          <a:bodyPr/>
          <a:lstStyle/>
          <a:p>
            <a:pPr algn="ctr"/>
            <a:r>
              <a:rPr lang="es-AR" dirty="0" err="1" smtClean="0"/>
              <a:t>Sintomas</a:t>
            </a:r>
            <a:r>
              <a:rPr lang="es-AR" dirty="0" smtClean="0"/>
              <a:t> de la </a:t>
            </a:r>
            <a:r>
              <a:rPr lang="es-AR" dirty="0" err="1" smtClean="0"/>
              <a:t>tricomoniasis</a:t>
            </a:r>
            <a:endParaRPr lang="es-AR" dirty="0"/>
          </a:p>
        </p:txBody>
      </p:sp>
      <p:sp>
        <p:nvSpPr>
          <p:cNvPr id="3" name="Marcador de contenido 2"/>
          <p:cNvSpPr>
            <a:spLocks noGrp="1"/>
          </p:cNvSpPr>
          <p:nvPr>
            <p:ph idx="1"/>
          </p:nvPr>
        </p:nvSpPr>
        <p:spPr>
          <a:xfrm>
            <a:off x="1656571" y="1880559"/>
            <a:ext cx="10144664" cy="4977441"/>
          </a:xfrm>
        </p:spPr>
        <p:txBody>
          <a:bodyPr>
            <a:normAutofit/>
          </a:bodyPr>
          <a:lstStyle/>
          <a:p>
            <a:r>
              <a:rPr lang="es-AR" dirty="0" smtClean="0"/>
              <a:t>En las mujeres.                                                  síntomas en los hombres.  </a:t>
            </a:r>
            <a:endParaRPr lang="es-AR" dirty="0"/>
          </a:p>
        </p:txBody>
      </p:sp>
      <p:sp>
        <p:nvSpPr>
          <p:cNvPr id="4" name="AutoShape 2" descr="Enfermedades de Transmision Sexual | Unidad Clínica VPH"/>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Enfermedades de Transmision Sexual | Unidad Clínica VPH"/>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6150" name="Picture 6" descr="Enfermedades de Transmision Sexual | Unidad Clínica V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71" y="2289683"/>
            <a:ext cx="3785330" cy="276539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nes sobre la tricomoniasis | S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862" y="2490877"/>
            <a:ext cx="2484108" cy="337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5152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Noxa de la </a:t>
            </a:r>
            <a:r>
              <a:rPr lang="es-AR" dirty="0" err="1" smtClean="0"/>
              <a:t>tricomoniasis</a:t>
            </a:r>
            <a:endParaRPr lang="es-AR" dirty="0"/>
          </a:p>
        </p:txBody>
      </p:sp>
      <p:sp>
        <p:nvSpPr>
          <p:cNvPr id="3" name="Marcador de contenido 2"/>
          <p:cNvSpPr>
            <a:spLocks noGrp="1"/>
          </p:cNvSpPr>
          <p:nvPr>
            <p:ph idx="1"/>
          </p:nvPr>
        </p:nvSpPr>
        <p:spPr>
          <a:xfrm>
            <a:off x="1138687" y="2171700"/>
            <a:ext cx="9601200" cy="3581400"/>
          </a:xfrm>
        </p:spPr>
        <p:txBody>
          <a:bodyPr/>
          <a:lstStyle/>
          <a:p>
            <a:pPr algn="ctr"/>
            <a:r>
              <a:rPr lang="es-AR" dirty="0"/>
              <a:t>parásito protozoario llamado </a:t>
            </a:r>
            <a:r>
              <a:rPr lang="es-AR" dirty="0" err="1"/>
              <a:t>Trichomonas</a:t>
            </a:r>
            <a:r>
              <a:rPr lang="es-AR" dirty="0"/>
              <a:t> </a:t>
            </a:r>
            <a:r>
              <a:rPr lang="es-AR" dirty="0" err="1"/>
              <a:t>vaginalis</a:t>
            </a:r>
            <a:r>
              <a:rPr lang="es-AR" dirty="0" smtClean="0"/>
              <a:t>.</a:t>
            </a:r>
          </a:p>
          <a:p>
            <a:pPr algn="ctr"/>
            <a:endParaRPr lang="es-AR" dirty="0"/>
          </a:p>
        </p:txBody>
      </p:sp>
      <p:pic>
        <p:nvPicPr>
          <p:cNvPr id="4" name="Imagen 3"/>
          <p:cNvPicPr>
            <a:picLocks noChangeAspect="1"/>
          </p:cNvPicPr>
          <p:nvPr/>
        </p:nvPicPr>
        <p:blipFill>
          <a:blip r:embed="rId2"/>
          <a:stretch>
            <a:fillRect/>
          </a:stretch>
        </p:blipFill>
        <p:spPr>
          <a:xfrm>
            <a:off x="4224337" y="2828925"/>
            <a:ext cx="3895725" cy="2924175"/>
          </a:xfrm>
          <a:prstGeom prst="rect">
            <a:avLst/>
          </a:prstGeom>
        </p:spPr>
      </p:pic>
    </p:spTree>
    <p:extLst>
      <p:ext uri="{BB962C8B-B14F-4D97-AF65-F5344CB8AC3E}">
        <p14:creationId xmlns:p14="http://schemas.microsoft.com/office/powerpoint/2010/main" val="1886638556"/>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Como se puede prevenir </a:t>
            </a:r>
            <a:endParaRPr lang="es-AR" dirty="0"/>
          </a:p>
        </p:txBody>
      </p:sp>
      <p:sp>
        <p:nvSpPr>
          <p:cNvPr id="4" name="Marcador de texto 3"/>
          <p:cNvSpPr>
            <a:spLocks noGrp="1"/>
          </p:cNvSpPr>
          <p:nvPr>
            <p:ph type="body" sz="half" idx="2"/>
          </p:nvPr>
        </p:nvSpPr>
        <p:spPr/>
        <p:txBody>
          <a:bodyPr>
            <a:noAutofit/>
          </a:bodyPr>
          <a:lstStyle/>
          <a:p>
            <a:r>
              <a:rPr lang="es-AR" sz="1800" dirty="0"/>
              <a:t>El uso correcto de preservativos de látex reduce enormemente, aunque no elimina, el riesgo de contraer y contagiar la </a:t>
            </a:r>
            <a:r>
              <a:rPr lang="es-AR" sz="1800" dirty="0" err="1"/>
              <a:t>tricomoniasis</a:t>
            </a:r>
            <a:r>
              <a:rPr lang="es-AR" sz="1800" dirty="0"/>
              <a:t>. </a:t>
            </a:r>
            <a:endParaRPr lang="es-AR" sz="1800" dirty="0" smtClean="0"/>
          </a:p>
          <a:p>
            <a:r>
              <a:rPr lang="es-AR" sz="1800" dirty="0" smtClean="0"/>
              <a:t>Si </a:t>
            </a:r>
            <a:r>
              <a:rPr lang="es-AR" sz="1800" dirty="0"/>
              <a:t>usted o su pareja es alérgica al látex, puede usar condones de poliuretano. </a:t>
            </a:r>
            <a:endParaRPr lang="es-AR" sz="1800" dirty="0" smtClean="0"/>
          </a:p>
          <a:p>
            <a:r>
              <a:rPr lang="es-AR" sz="1800" dirty="0" smtClean="0"/>
              <a:t>La </a:t>
            </a:r>
            <a:r>
              <a:rPr lang="es-AR" sz="1800" dirty="0"/>
              <a:t>forma más confiable de evitar la infección es no tener sexo anal, vaginal u oral.</a:t>
            </a:r>
          </a:p>
        </p:txBody>
      </p:sp>
      <p:pic>
        <p:nvPicPr>
          <p:cNvPr id="1026" name="Picture 2" descr="TRICOMONIASIS - jovenesut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1072" y="1868260"/>
            <a:ext cx="6248400" cy="260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26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7" y="1383013"/>
            <a:ext cx="8361229" cy="1248044"/>
          </a:xfrm>
        </p:spPr>
        <p:txBody>
          <a:bodyPr/>
          <a:lstStyle/>
          <a:p>
            <a:r>
              <a:rPr lang="es-AR" dirty="0" smtClean="0"/>
              <a:t>Tratamientos </a:t>
            </a:r>
            <a:endParaRPr lang="es-AR" dirty="0"/>
          </a:p>
        </p:txBody>
      </p:sp>
      <p:sp>
        <p:nvSpPr>
          <p:cNvPr id="3" name="Subtítulo 2"/>
          <p:cNvSpPr>
            <a:spLocks noGrp="1"/>
          </p:cNvSpPr>
          <p:nvPr>
            <p:ph type="subTitle" idx="1"/>
          </p:nvPr>
        </p:nvSpPr>
        <p:spPr>
          <a:xfrm>
            <a:off x="2679904" y="3015999"/>
            <a:ext cx="6831673" cy="2082212"/>
          </a:xfrm>
        </p:spPr>
        <p:txBody>
          <a:bodyPr/>
          <a:lstStyle/>
          <a:p>
            <a:r>
              <a:rPr lang="es-AR" dirty="0"/>
              <a:t>Se trata con antibióticos. Si está infectado, usted y su pareja deben someterse a </a:t>
            </a:r>
            <a:r>
              <a:rPr lang="es-AR" dirty="0" smtClean="0"/>
              <a:t>tratamiento.</a:t>
            </a:r>
          </a:p>
          <a:p>
            <a:r>
              <a:rPr lang="es-AR" dirty="0"/>
              <a:t>El tratamiento más común para la </a:t>
            </a:r>
            <a:r>
              <a:rPr lang="es-AR" dirty="0" err="1"/>
              <a:t>tricomoniasis</a:t>
            </a:r>
            <a:r>
              <a:rPr lang="es-AR" dirty="0"/>
              <a:t> </a:t>
            </a:r>
            <a:r>
              <a:rPr lang="es-AR" dirty="0" smtClean="0"/>
              <a:t>es </a:t>
            </a:r>
            <a:r>
              <a:rPr lang="es-AR" dirty="0"/>
              <a:t>el consumo de una </a:t>
            </a:r>
            <a:r>
              <a:rPr lang="es-AR" dirty="0" err="1"/>
              <a:t>megadosis</a:t>
            </a:r>
            <a:r>
              <a:rPr lang="es-AR" dirty="0"/>
              <a:t> de </a:t>
            </a:r>
            <a:r>
              <a:rPr lang="es-AR" dirty="0" err="1"/>
              <a:t>metronidazol</a:t>
            </a:r>
            <a:r>
              <a:rPr lang="es-AR" dirty="0"/>
              <a:t>  o </a:t>
            </a:r>
            <a:r>
              <a:rPr lang="es-AR" dirty="0" err="1"/>
              <a:t>tinidazol</a:t>
            </a:r>
            <a:r>
              <a:rPr lang="es-AR" dirty="0"/>
              <a:t> . </a:t>
            </a:r>
          </a:p>
        </p:txBody>
      </p:sp>
    </p:spTree>
    <p:extLst>
      <p:ext uri="{BB962C8B-B14F-4D97-AF65-F5344CB8AC3E}">
        <p14:creationId xmlns:p14="http://schemas.microsoft.com/office/powerpoint/2010/main" val="3381108209"/>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6464" y="901460"/>
            <a:ext cx="9601200" cy="1485900"/>
          </a:xfrm>
        </p:spPr>
        <p:txBody>
          <a:bodyPr>
            <a:normAutofit/>
          </a:bodyPr>
          <a:lstStyle/>
          <a:p>
            <a:pPr algn="ctr"/>
            <a:r>
              <a:rPr lang="es-AR" sz="6600" dirty="0" smtClean="0"/>
              <a:t>Métodos anticonceptivos </a:t>
            </a:r>
            <a:endParaRPr lang="es-AR" sz="6600" dirty="0"/>
          </a:p>
        </p:txBody>
      </p:sp>
      <p:pic>
        <p:nvPicPr>
          <p:cNvPr id="3" name="Imagen 2"/>
          <p:cNvPicPr>
            <a:picLocks noChangeAspect="1"/>
          </p:cNvPicPr>
          <p:nvPr/>
        </p:nvPicPr>
        <p:blipFill>
          <a:blip r:embed="rId2"/>
          <a:stretch>
            <a:fillRect/>
          </a:stretch>
        </p:blipFill>
        <p:spPr>
          <a:xfrm>
            <a:off x="2467155" y="1932317"/>
            <a:ext cx="8022566" cy="4425351"/>
          </a:xfrm>
          <a:prstGeom prst="rect">
            <a:avLst/>
          </a:prstGeom>
        </p:spPr>
      </p:pic>
    </p:spTree>
    <p:extLst>
      <p:ext uri="{BB962C8B-B14F-4D97-AF65-F5344CB8AC3E}">
        <p14:creationId xmlns:p14="http://schemas.microsoft.com/office/powerpoint/2010/main" val="3376039373"/>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7" y="399602"/>
            <a:ext cx="8361229" cy="2098226"/>
          </a:xfrm>
        </p:spPr>
        <p:txBody>
          <a:bodyPr/>
          <a:lstStyle/>
          <a:p>
            <a:r>
              <a:rPr lang="es-AR" sz="4800" dirty="0" smtClean="0"/>
              <a:t>Parche anticonceptivo </a:t>
            </a:r>
            <a:endParaRPr lang="es-AR" sz="4800" dirty="0"/>
          </a:p>
        </p:txBody>
      </p:sp>
      <p:sp>
        <p:nvSpPr>
          <p:cNvPr id="3" name="Subtítulo 2"/>
          <p:cNvSpPr>
            <a:spLocks noGrp="1"/>
          </p:cNvSpPr>
          <p:nvPr>
            <p:ph type="subTitle" idx="1"/>
          </p:nvPr>
        </p:nvSpPr>
        <p:spPr>
          <a:xfrm>
            <a:off x="2679904" y="2964241"/>
            <a:ext cx="6831673" cy="1086237"/>
          </a:xfrm>
        </p:spPr>
        <p:txBody>
          <a:bodyPr>
            <a:noAutofit/>
          </a:bodyPr>
          <a:lstStyle/>
          <a:p>
            <a:r>
              <a:rPr lang="es-AR" sz="2400" dirty="0"/>
              <a:t>es un tipo de método anticonceptivo que contiene las hormonas estrógeno y </a:t>
            </a:r>
            <a:r>
              <a:rPr lang="es-AR" sz="2400" dirty="0" err="1"/>
              <a:t>progestina</a:t>
            </a:r>
            <a:r>
              <a:rPr lang="es-AR" sz="2400" dirty="0"/>
              <a:t>. Debes usar el parche para evitar quedar embarazada. Una vez por semana durante tres semanas, debes colocarte un pequeño parche sobre la piel, es decir que usarás un parche por un total de 21 días.</a:t>
            </a:r>
          </a:p>
        </p:txBody>
      </p:sp>
    </p:spTree>
    <p:extLst>
      <p:ext uri="{BB962C8B-B14F-4D97-AF65-F5344CB8AC3E}">
        <p14:creationId xmlns:p14="http://schemas.microsoft.com/office/powerpoint/2010/main" val="22118070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err="1" smtClean="0"/>
              <a:t>Metodo</a:t>
            </a:r>
            <a:r>
              <a:rPr lang="es-AR" dirty="0" smtClean="0"/>
              <a:t> de uso</a:t>
            </a:r>
            <a:endParaRPr lang="es-AR" dirty="0"/>
          </a:p>
        </p:txBody>
      </p:sp>
      <p:sp>
        <p:nvSpPr>
          <p:cNvPr id="3" name="Marcador de contenido 2"/>
          <p:cNvSpPr>
            <a:spLocks noGrp="1"/>
          </p:cNvSpPr>
          <p:nvPr>
            <p:ph idx="1"/>
          </p:nvPr>
        </p:nvSpPr>
        <p:spPr/>
        <p:txBody>
          <a:bodyPr/>
          <a:lstStyle/>
          <a:p>
            <a:r>
              <a:rPr lang="es-AR" dirty="0"/>
              <a:t>Puedes comenzar a usar el parche anticonceptivo tan pronto como lo consigas, en cualquier día del mes o de tu ciclo menstrual. Sin embargo, dependiendo del momento en que comiences a usarlo, es posible que necesites un método anticonceptivo de </a:t>
            </a:r>
            <a:r>
              <a:rPr lang="es-AR" dirty="0" smtClean="0"/>
              <a:t>respaldo durante </a:t>
            </a:r>
            <a:r>
              <a:rPr lang="es-AR" dirty="0"/>
              <a:t>los primeros 7 días de </a:t>
            </a:r>
            <a:r>
              <a:rPr lang="es-AR" dirty="0" smtClean="0"/>
              <a:t>uso. </a:t>
            </a:r>
          </a:p>
          <a:p>
            <a:r>
              <a:rPr lang="es-AR" dirty="0" smtClean="0"/>
              <a:t>El </a:t>
            </a:r>
            <a:r>
              <a:rPr lang="es-AR" dirty="0"/>
              <a:t>parche se aplica en la piel sana e intacta, sin vello excesivo, limpia y seca. </a:t>
            </a:r>
            <a:endParaRPr lang="es-AR" dirty="0" smtClean="0"/>
          </a:p>
          <a:p>
            <a:r>
              <a:rPr lang="es-AR" dirty="0" smtClean="0"/>
              <a:t>Las </a:t>
            </a:r>
            <a:r>
              <a:rPr lang="es-AR" dirty="0"/>
              <a:t>zonas más habituales son el glúteo, abdomen, parte exterior del brazo o parte superior del torso, en un lugar donde no roce con la </a:t>
            </a:r>
            <a:r>
              <a:rPr lang="es-AR" dirty="0" smtClean="0"/>
              <a:t>ropa. Una </a:t>
            </a:r>
            <a:r>
              <a:rPr lang="es-AR" dirty="0"/>
              <a:t>vez que dejas de usar el parche anticonceptivo, tu periodo normalmente se tarda entre 1 y 2 meses para regresar al ciclo que tenías antes de comenzar a usarlo</a:t>
            </a:r>
            <a:r>
              <a:rPr lang="es-AR" dirty="0" smtClean="0"/>
              <a:t>.</a:t>
            </a:r>
          </a:p>
          <a:p>
            <a:endParaRPr lang="es-AR" dirty="0"/>
          </a:p>
        </p:txBody>
      </p:sp>
    </p:spTree>
    <p:extLst>
      <p:ext uri="{BB962C8B-B14F-4D97-AF65-F5344CB8AC3E}">
        <p14:creationId xmlns:p14="http://schemas.microsoft.com/office/powerpoint/2010/main" val="1766635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xmlns="" id="{8B182AAD-2A31-9768-2A14-E62FB7612D3F}"/>
              </a:ext>
            </a:extLst>
          </p:cNvPr>
          <p:cNvSpPr>
            <a:spLocks noGrp="1"/>
          </p:cNvSpPr>
          <p:nvPr>
            <p:ph type="title"/>
          </p:nvPr>
        </p:nvSpPr>
        <p:spPr/>
        <p:txBody>
          <a:bodyPr/>
          <a:lstStyle/>
          <a:p>
            <a:r>
              <a:rPr lang="es-ES" dirty="0"/>
              <a:t>¿Cuál es la noxa de la clamidia?</a:t>
            </a:r>
            <a:endParaRPr lang="es-AR" dirty="0"/>
          </a:p>
        </p:txBody>
      </p:sp>
      <p:pic>
        <p:nvPicPr>
          <p:cNvPr id="18" name="Marcador de contenido 17">
            <a:extLst>
              <a:ext uri="{FF2B5EF4-FFF2-40B4-BE49-F238E27FC236}">
                <a16:creationId xmlns:a16="http://schemas.microsoft.com/office/drawing/2014/main" xmlns="" id="{EE6A6CD8-63C7-3E32-790E-BB918251C5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6664" y="1358661"/>
            <a:ext cx="2821664" cy="1884871"/>
          </a:xfrm>
        </p:spPr>
      </p:pic>
      <p:sp>
        <p:nvSpPr>
          <p:cNvPr id="16" name="Marcador de texto 15">
            <a:extLst>
              <a:ext uri="{FF2B5EF4-FFF2-40B4-BE49-F238E27FC236}">
                <a16:creationId xmlns:a16="http://schemas.microsoft.com/office/drawing/2014/main" xmlns="" id="{5B18DF22-67C1-7E3C-60A3-9DBA35646D1F}"/>
              </a:ext>
            </a:extLst>
          </p:cNvPr>
          <p:cNvSpPr>
            <a:spLocks noGrp="1"/>
          </p:cNvSpPr>
          <p:nvPr>
            <p:ph type="body" sz="half" idx="2"/>
          </p:nvPr>
        </p:nvSpPr>
        <p:spPr/>
        <p:txBody>
          <a:bodyPr/>
          <a:lstStyle/>
          <a:p>
            <a:r>
              <a:rPr lang="es-MX" dirty="0"/>
              <a:t>Es causada por la bacteria Chlamydia trachomatis. </a:t>
            </a:r>
            <a:r>
              <a:rPr lang="es-MX" b="0" i="0" dirty="0">
                <a:solidFill>
                  <a:schemeClr val="tx1"/>
                </a:solidFill>
                <a:effectLst/>
                <a:latin typeface="Helvetica" panose="020B0604020202020204" pitchFamily="34" charset="0"/>
              </a:rPr>
              <a:t> afecta principalmente a las mujeres jóvenes, pero puede presentarse tanto en varones como en mujeres, y en todos los grupos etarios. </a:t>
            </a:r>
            <a:endParaRPr lang="es-AR" dirty="0">
              <a:solidFill>
                <a:schemeClr val="tx1"/>
              </a:solidFill>
            </a:endParaRPr>
          </a:p>
        </p:txBody>
      </p:sp>
      <p:pic>
        <p:nvPicPr>
          <p:cNvPr id="3074" name="Picture 2" descr="https://cdn.discordapp.com/attachments/852377543565901845/976976547267375184/unkn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664" y="4124324"/>
            <a:ext cx="2912672" cy="193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732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Ventajas y desventajas </a:t>
            </a:r>
            <a:endParaRPr lang="es-AR" dirty="0"/>
          </a:p>
        </p:txBody>
      </p:sp>
      <p:sp>
        <p:nvSpPr>
          <p:cNvPr id="3" name="Marcador de texto 2"/>
          <p:cNvSpPr>
            <a:spLocks noGrp="1"/>
          </p:cNvSpPr>
          <p:nvPr>
            <p:ph type="body" idx="1"/>
          </p:nvPr>
        </p:nvSpPr>
        <p:spPr/>
        <p:txBody>
          <a:bodyPr/>
          <a:lstStyle/>
          <a:p>
            <a:pPr algn="ctr"/>
            <a:r>
              <a:rPr lang="es-AR" dirty="0" smtClean="0"/>
              <a:t>Ventajas </a:t>
            </a:r>
            <a:endParaRPr lang="es-AR" dirty="0"/>
          </a:p>
        </p:txBody>
      </p:sp>
      <p:sp>
        <p:nvSpPr>
          <p:cNvPr id="4" name="Marcador de contenido 3"/>
          <p:cNvSpPr>
            <a:spLocks noGrp="1"/>
          </p:cNvSpPr>
          <p:nvPr>
            <p:ph sz="half" idx="2"/>
          </p:nvPr>
        </p:nvSpPr>
        <p:spPr/>
        <p:txBody>
          <a:bodyPr>
            <a:normAutofit fontScale="92500" lnSpcReduction="20000"/>
          </a:bodyPr>
          <a:lstStyle/>
          <a:p>
            <a:r>
              <a:rPr lang="es-AR" dirty="0"/>
              <a:t>Si se usa correctamente su efectividad es del 99</a:t>
            </a:r>
            <a:r>
              <a:rPr lang="es-AR" dirty="0" smtClean="0"/>
              <a:t>%.</a:t>
            </a:r>
          </a:p>
          <a:p>
            <a:r>
              <a:rPr lang="es-AR" dirty="0"/>
              <a:t>es una manera fácil, práctica y segura de evitar un embarazo. </a:t>
            </a:r>
            <a:endParaRPr lang="es-AR" dirty="0" smtClean="0"/>
          </a:p>
          <a:p>
            <a:r>
              <a:rPr lang="es-AR" dirty="0"/>
              <a:t>Además tiene otros beneficios como mejorar el </a:t>
            </a:r>
            <a:r>
              <a:rPr lang="es-AR" dirty="0" smtClean="0"/>
              <a:t>acné.</a:t>
            </a:r>
          </a:p>
          <a:p>
            <a:r>
              <a:rPr lang="es-AR" dirty="0" smtClean="0"/>
              <a:t>ayudar </a:t>
            </a:r>
            <a:r>
              <a:rPr lang="es-AR" dirty="0"/>
              <a:t>a que tus periodos sean más regulares y ligeros, y aliviar los cólicos menstruales.</a:t>
            </a:r>
          </a:p>
        </p:txBody>
      </p:sp>
      <p:sp>
        <p:nvSpPr>
          <p:cNvPr id="5" name="Marcador de texto 4"/>
          <p:cNvSpPr>
            <a:spLocks noGrp="1"/>
          </p:cNvSpPr>
          <p:nvPr>
            <p:ph type="body" sz="quarter" idx="3"/>
          </p:nvPr>
        </p:nvSpPr>
        <p:spPr/>
        <p:txBody>
          <a:bodyPr/>
          <a:lstStyle/>
          <a:p>
            <a:pPr algn="ctr"/>
            <a:r>
              <a:rPr lang="es-AR" dirty="0" smtClean="0"/>
              <a:t>Desventajas </a:t>
            </a:r>
            <a:endParaRPr lang="es-AR" dirty="0"/>
          </a:p>
        </p:txBody>
      </p:sp>
      <p:sp>
        <p:nvSpPr>
          <p:cNvPr id="6" name="Marcador de contenido 5"/>
          <p:cNvSpPr>
            <a:spLocks noGrp="1"/>
          </p:cNvSpPr>
          <p:nvPr>
            <p:ph sz="quarter" idx="4"/>
          </p:nvPr>
        </p:nvSpPr>
        <p:spPr/>
        <p:txBody>
          <a:bodyPr/>
          <a:lstStyle/>
          <a:p>
            <a:r>
              <a:rPr lang="es-AR" dirty="0"/>
              <a:t> tener sangrado o manchado entre </a:t>
            </a:r>
            <a:r>
              <a:rPr lang="es-AR" dirty="0" smtClean="0"/>
              <a:t>periodos</a:t>
            </a:r>
          </a:p>
          <a:p>
            <a:r>
              <a:rPr lang="es-AR" dirty="0"/>
              <a:t>sensibilidad en los </a:t>
            </a:r>
            <a:r>
              <a:rPr lang="es-AR" dirty="0" smtClean="0"/>
              <a:t>senos</a:t>
            </a:r>
          </a:p>
          <a:p>
            <a:r>
              <a:rPr lang="es-AR" dirty="0"/>
              <a:t>náuseas o dolores de cabeza.</a:t>
            </a:r>
          </a:p>
        </p:txBody>
      </p:sp>
    </p:spTree>
    <p:extLst>
      <p:ext uri="{BB962C8B-B14F-4D97-AF65-F5344CB8AC3E}">
        <p14:creationId xmlns:p14="http://schemas.microsoft.com/office/powerpoint/2010/main" val="31257143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89248" y="580756"/>
            <a:ext cx="8361229" cy="2098226"/>
          </a:xfrm>
        </p:spPr>
        <p:txBody>
          <a:bodyPr/>
          <a:lstStyle/>
          <a:p>
            <a:r>
              <a:rPr lang="es-AR" sz="4800" dirty="0" smtClean="0"/>
              <a:t>chip</a:t>
            </a:r>
            <a:endParaRPr lang="es-AR" sz="4800" dirty="0"/>
          </a:p>
        </p:txBody>
      </p:sp>
      <p:sp>
        <p:nvSpPr>
          <p:cNvPr id="3" name="Subtítulo 2"/>
          <p:cNvSpPr>
            <a:spLocks noGrp="1"/>
          </p:cNvSpPr>
          <p:nvPr>
            <p:ph type="subTitle" idx="1"/>
          </p:nvPr>
        </p:nvSpPr>
        <p:spPr>
          <a:xfrm>
            <a:off x="2654025" y="3136769"/>
            <a:ext cx="6831673" cy="1086237"/>
          </a:xfrm>
        </p:spPr>
        <p:txBody>
          <a:bodyPr>
            <a:noAutofit/>
          </a:bodyPr>
          <a:lstStyle/>
          <a:p>
            <a:r>
              <a:rPr lang="es-AR" sz="2000" dirty="0"/>
              <a:t>Es un método anticonceptivo hormonal compuesto por una varilla de tamaño pequeño que se coloca debajo de la piel del brazo de la mujer, ofreciendo protección anticonceptiva durante tres años.</a:t>
            </a:r>
          </a:p>
        </p:txBody>
      </p:sp>
    </p:spTree>
    <p:extLst>
      <p:ext uri="{BB962C8B-B14F-4D97-AF65-F5344CB8AC3E}">
        <p14:creationId xmlns:p14="http://schemas.microsoft.com/office/powerpoint/2010/main" val="236537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Como funciona?</a:t>
            </a:r>
            <a:endParaRPr lang="es-AR" dirty="0"/>
          </a:p>
        </p:txBody>
      </p:sp>
      <p:sp>
        <p:nvSpPr>
          <p:cNvPr id="4" name="Marcador de texto 3"/>
          <p:cNvSpPr>
            <a:spLocks noGrp="1"/>
          </p:cNvSpPr>
          <p:nvPr>
            <p:ph type="body" sz="half" idx="2"/>
          </p:nvPr>
        </p:nvSpPr>
        <p:spPr/>
        <p:txBody>
          <a:bodyPr>
            <a:normAutofit/>
          </a:bodyPr>
          <a:lstStyle/>
          <a:p>
            <a:pPr algn="ctr"/>
            <a:r>
              <a:rPr lang="es-AR" sz="2400" dirty="0"/>
              <a:t>El </a:t>
            </a:r>
            <a:r>
              <a:rPr lang="es-AR" sz="2400" b="1" dirty="0"/>
              <a:t>implante</a:t>
            </a:r>
            <a:r>
              <a:rPr lang="es-AR" sz="2400" dirty="0"/>
              <a:t> libera </a:t>
            </a:r>
            <a:r>
              <a:rPr lang="es-AR" sz="2400" dirty="0" smtClean="0"/>
              <a:t>progestágeno en </a:t>
            </a:r>
            <a:r>
              <a:rPr lang="es-AR" sz="2400" dirty="0"/>
              <a:t>forma continua que inhibe la ovulación</a:t>
            </a:r>
            <a:r>
              <a:rPr lang="es-AR" sz="2400" dirty="0" smtClean="0"/>
              <a:t>.</a:t>
            </a:r>
          </a:p>
          <a:p>
            <a:pPr algn="ctr"/>
            <a:endParaRPr lang="es-AR" sz="2400" dirty="0"/>
          </a:p>
        </p:txBody>
      </p:sp>
      <p:pic>
        <p:nvPicPr>
          <p:cNvPr id="1026" name="Picture 2" descr="Implante anticonceptivo | EnFamil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56338" y="1327701"/>
            <a:ext cx="5211762" cy="389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4724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Ventajas y desventajas </a:t>
            </a:r>
            <a:endParaRPr lang="es-AR" dirty="0"/>
          </a:p>
        </p:txBody>
      </p:sp>
      <p:sp>
        <p:nvSpPr>
          <p:cNvPr id="3" name="Marcador de texto 2"/>
          <p:cNvSpPr>
            <a:spLocks noGrp="1"/>
          </p:cNvSpPr>
          <p:nvPr>
            <p:ph type="body" idx="1"/>
          </p:nvPr>
        </p:nvSpPr>
        <p:spPr/>
        <p:txBody>
          <a:bodyPr/>
          <a:lstStyle/>
          <a:p>
            <a:pPr algn="ctr"/>
            <a:r>
              <a:rPr lang="es-AR" dirty="0" smtClean="0"/>
              <a:t>Ventajas </a:t>
            </a:r>
            <a:endParaRPr lang="es-AR" dirty="0"/>
          </a:p>
        </p:txBody>
      </p:sp>
      <p:sp>
        <p:nvSpPr>
          <p:cNvPr id="4" name="Marcador de contenido 3"/>
          <p:cNvSpPr>
            <a:spLocks noGrp="1"/>
          </p:cNvSpPr>
          <p:nvPr>
            <p:ph sz="half" idx="2"/>
          </p:nvPr>
        </p:nvSpPr>
        <p:spPr/>
        <p:txBody>
          <a:bodyPr/>
          <a:lstStyle/>
          <a:p>
            <a:r>
              <a:rPr lang="es-AR" dirty="0"/>
              <a:t>tiene una protección frente al embarazo del </a:t>
            </a:r>
            <a:r>
              <a:rPr lang="es-AR" dirty="0" smtClean="0"/>
              <a:t>99% </a:t>
            </a:r>
            <a:r>
              <a:rPr lang="es-AR" dirty="0"/>
              <a:t>de eficacia</a:t>
            </a:r>
            <a:r>
              <a:rPr lang="es-AR" dirty="0" smtClean="0"/>
              <a:t>.</a:t>
            </a:r>
          </a:p>
          <a:p>
            <a:r>
              <a:rPr lang="es-AR" dirty="0" smtClean="0"/>
              <a:t>es </a:t>
            </a:r>
            <a:r>
              <a:rPr lang="es-AR" dirty="0"/>
              <a:t>práctico y </a:t>
            </a:r>
            <a:r>
              <a:rPr lang="es-AR" dirty="0" smtClean="0"/>
              <a:t>discreto.</a:t>
            </a:r>
          </a:p>
          <a:p>
            <a:r>
              <a:rPr lang="es-AR" dirty="0"/>
              <a:t>puede ayudar con tus periodos</a:t>
            </a:r>
            <a:r>
              <a:rPr lang="es-AR" dirty="0" smtClean="0"/>
              <a:t>.</a:t>
            </a:r>
          </a:p>
          <a:p>
            <a:r>
              <a:rPr lang="es-AR" dirty="0" smtClean="0"/>
              <a:t>Puede retirarse cuando lo desees</a:t>
            </a:r>
            <a:endParaRPr lang="es-AR" dirty="0"/>
          </a:p>
        </p:txBody>
      </p:sp>
      <p:sp>
        <p:nvSpPr>
          <p:cNvPr id="5" name="Marcador de texto 4"/>
          <p:cNvSpPr>
            <a:spLocks noGrp="1"/>
          </p:cNvSpPr>
          <p:nvPr>
            <p:ph type="body" sz="quarter" idx="3"/>
          </p:nvPr>
        </p:nvSpPr>
        <p:spPr/>
        <p:txBody>
          <a:bodyPr/>
          <a:lstStyle/>
          <a:p>
            <a:pPr algn="ctr"/>
            <a:r>
              <a:rPr lang="es-AR" dirty="0" smtClean="0"/>
              <a:t>desventajas </a:t>
            </a:r>
            <a:endParaRPr lang="es-AR" dirty="0"/>
          </a:p>
        </p:txBody>
      </p:sp>
      <p:sp>
        <p:nvSpPr>
          <p:cNvPr id="6" name="Marcador de contenido 5"/>
          <p:cNvSpPr>
            <a:spLocks noGrp="1"/>
          </p:cNvSpPr>
          <p:nvPr>
            <p:ph sz="quarter" idx="4"/>
          </p:nvPr>
        </p:nvSpPr>
        <p:spPr/>
        <p:txBody>
          <a:bodyPr>
            <a:normAutofit/>
          </a:bodyPr>
          <a:lstStyle/>
          <a:p>
            <a:r>
              <a:rPr lang="es-AR" dirty="0"/>
              <a:t>dolores de cabeza.</a:t>
            </a:r>
          </a:p>
          <a:p>
            <a:r>
              <a:rPr lang="es-AR" dirty="0"/>
              <a:t>dolor en los </a:t>
            </a:r>
            <a:r>
              <a:rPr lang="es-AR" dirty="0" smtClean="0"/>
              <a:t>senos náuseas</a:t>
            </a:r>
            <a:r>
              <a:rPr lang="es-AR" dirty="0"/>
              <a:t>.</a:t>
            </a:r>
          </a:p>
          <a:p>
            <a:r>
              <a:rPr lang="es-AR" dirty="0"/>
              <a:t>aumento de peso.</a:t>
            </a:r>
          </a:p>
          <a:p>
            <a:r>
              <a:rPr lang="es-AR" dirty="0"/>
              <a:t>quistes en los ovarios.</a:t>
            </a:r>
          </a:p>
          <a:p>
            <a:r>
              <a:rPr lang="es-AR" dirty="0" smtClean="0"/>
              <a:t>una </a:t>
            </a:r>
            <a:r>
              <a:rPr lang="es-AR" dirty="0"/>
              <a:t>infección en el área donde te insertaron el </a:t>
            </a:r>
            <a:r>
              <a:rPr lang="es-AR" dirty="0" smtClean="0"/>
              <a:t>implante.</a:t>
            </a:r>
            <a:endParaRPr lang="es-AR" dirty="0"/>
          </a:p>
          <a:p>
            <a:endParaRPr lang="es-AR" dirty="0"/>
          </a:p>
        </p:txBody>
      </p:sp>
    </p:spTree>
    <p:extLst>
      <p:ext uri="{BB962C8B-B14F-4D97-AF65-F5344CB8AC3E}">
        <p14:creationId xmlns:p14="http://schemas.microsoft.com/office/powerpoint/2010/main" val="414533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7" y="1639018"/>
            <a:ext cx="8361229" cy="901941"/>
          </a:xfrm>
        </p:spPr>
        <p:txBody>
          <a:bodyPr/>
          <a:lstStyle/>
          <a:p>
            <a:r>
              <a:rPr lang="es-AR" sz="4800" dirty="0" smtClean="0"/>
              <a:t>Pastilla anticonceptiva </a:t>
            </a:r>
            <a:endParaRPr lang="es-AR" sz="4800" dirty="0"/>
          </a:p>
        </p:txBody>
      </p:sp>
      <p:sp>
        <p:nvSpPr>
          <p:cNvPr id="3" name="Subtítulo 2"/>
          <p:cNvSpPr>
            <a:spLocks noGrp="1"/>
          </p:cNvSpPr>
          <p:nvPr>
            <p:ph type="subTitle" idx="1"/>
          </p:nvPr>
        </p:nvSpPr>
        <p:spPr>
          <a:xfrm>
            <a:off x="2679904" y="3386936"/>
            <a:ext cx="6831673" cy="1086237"/>
          </a:xfrm>
        </p:spPr>
        <p:txBody>
          <a:bodyPr>
            <a:noAutofit/>
          </a:bodyPr>
          <a:lstStyle/>
          <a:p>
            <a:r>
              <a:rPr lang="es-AR" sz="2400" dirty="0"/>
              <a:t>Las hormonas de la pastilla detienen la ovulación de manera segura. Si no hay ovulación, no habrá un óvulo que el esperma pueda fertilizar y por eso el embarazo no </a:t>
            </a:r>
            <a:r>
              <a:rPr lang="es-AR" sz="2400" dirty="0" smtClean="0"/>
              <a:t>ocurre.</a:t>
            </a:r>
            <a:endParaRPr lang="es-AR" sz="2400" dirty="0"/>
          </a:p>
        </p:txBody>
      </p:sp>
    </p:spTree>
    <p:extLst>
      <p:ext uri="{BB962C8B-B14F-4D97-AF65-F5344CB8AC3E}">
        <p14:creationId xmlns:p14="http://schemas.microsoft.com/office/powerpoint/2010/main" val="11609388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900" y="590909"/>
            <a:ext cx="3855720" cy="2157884"/>
          </a:xfrm>
        </p:spPr>
        <p:txBody>
          <a:bodyPr/>
          <a:lstStyle/>
          <a:p>
            <a:pPr algn="ctr"/>
            <a:r>
              <a:rPr lang="es-AR" dirty="0"/>
              <a:t>Adquisición y modo de </a:t>
            </a:r>
            <a:r>
              <a:rPr lang="es-AR" dirty="0" smtClean="0"/>
              <a:t>uso</a:t>
            </a:r>
            <a:endParaRPr lang="es-AR" dirty="0"/>
          </a:p>
        </p:txBody>
      </p:sp>
      <p:pic>
        <p:nvPicPr>
          <p:cNvPr id="5" name="Marcador de posición de imagen 4"/>
          <p:cNvPicPr>
            <a:picLocks noGrp="1" noChangeAspect="1"/>
          </p:cNvPicPr>
          <p:nvPr>
            <p:ph type="pic" idx="1"/>
          </p:nvPr>
        </p:nvPicPr>
        <p:blipFill>
          <a:blip r:embed="rId2"/>
          <a:srcRect l="20868" r="20868"/>
          <a:stretch>
            <a:fillRect/>
          </a:stretch>
        </p:blipFill>
        <p:spPr>
          <a:xfrm>
            <a:off x="6064371" y="1200351"/>
            <a:ext cx="5676180" cy="4941657"/>
          </a:xfrm>
          <a:prstGeom prst="rect">
            <a:avLst/>
          </a:prstGeom>
        </p:spPr>
      </p:pic>
      <p:sp>
        <p:nvSpPr>
          <p:cNvPr id="4" name="Marcador de texto 3"/>
          <p:cNvSpPr>
            <a:spLocks noGrp="1"/>
          </p:cNvSpPr>
          <p:nvPr>
            <p:ph type="body" sz="half" idx="2"/>
          </p:nvPr>
        </p:nvSpPr>
        <p:spPr>
          <a:xfrm>
            <a:off x="723900" y="2683440"/>
            <a:ext cx="3855720" cy="3011432"/>
          </a:xfrm>
        </p:spPr>
        <p:txBody>
          <a:bodyPr>
            <a:normAutofit/>
          </a:bodyPr>
          <a:lstStyle/>
          <a:p>
            <a:pPr algn="ctr"/>
            <a:r>
              <a:rPr lang="es-AR" sz="2000" dirty="0"/>
              <a:t>se compra en farmacia. La primera pastilla se toma el primer día de la menstruación, al terminar de tomar las pastillas del paquete, se deja un período de 7 días sin tomar pastillas, durante los cuales se presenta la menstruación</a:t>
            </a:r>
          </a:p>
        </p:txBody>
      </p:sp>
    </p:spTree>
    <p:extLst>
      <p:ext uri="{BB962C8B-B14F-4D97-AF65-F5344CB8AC3E}">
        <p14:creationId xmlns:p14="http://schemas.microsoft.com/office/powerpoint/2010/main" val="42262329"/>
      </p:ext>
    </p:extLst>
  </p:cSld>
  <p:clrMapOvr>
    <a:masterClrMapping/>
  </p:clrMapOvr>
  <p:transition spd="slow">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Ventajas y desventajas </a:t>
            </a:r>
            <a:endParaRPr lang="es-AR" dirty="0"/>
          </a:p>
        </p:txBody>
      </p:sp>
      <p:sp>
        <p:nvSpPr>
          <p:cNvPr id="3" name="Marcador de texto 2"/>
          <p:cNvSpPr>
            <a:spLocks noGrp="1"/>
          </p:cNvSpPr>
          <p:nvPr>
            <p:ph type="body" idx="1"/>
          </p:nvPr>
        </p:nvSpPr>
        <p:spPr>
          <a:xfrm>
            <a:off x="1371600" y="1844326"/>
            <a:ext cx="4443984" cy="823912"/>
          </a:xfrm>
        </p:spPr>
        <p:txBody>
          <a:bodyPr/>
          <a:lstStyle/>
          <a:p>
            <a:pPr algn="ctr"/>
            <a:r>
              <a:rPr lang="es-AR" dirty="0" smtClean="0"/>
              <a:t>Ventajas </a:t>
            </a:r>
            <a:endParaRPr lang="es-AR" dirty="0"/>
          </a:p>
        </p:txBody>
      </p:sp>
      <p:sp>
        <p:nvSpPr>
          <p:cNvPr id="4" name="Marcador de contenido 3"/>
          <p:cNvSpPr>
            <a:spLocks noGrp="1"/>
          </p:cNvSpPr>
          <p:nvPr>
            <p:ph sz="half" idx="2"/>
          </p:nvPr>
        </p:nvSpPr>
        <p:spPr>
          <a:xfrm>
            <a:off x="1371600" y="2934271"/>
            <a:ext cx="4443984" cy="2562193"/>
          </a:xfrm>
        </p:spPr>
        <p:txBody>
          <a:bodyPr/>
          <a:lstStyle/>
          <a:p>
            <a:r>
              <a:rPr lang="es-AR" dirty="0"/>
              <a:t> es una manera simple, segura y práctica de evitar un embarazo. </a:t>
            </a:r>
            <a:endParaRPr lang="es-AR" dirty="0" smtClean="0"/>
          </a:p>
          <a:p>
            <a:r>
              <a:rPr lang="es-AR" dirty="0" smtClean="0"/>
              <a:t>También </a:t>
            </a:r>
            <a:r>
              <a:rPr lang="es-AR" dirty="0"/>
              <a:t>tiene otros beneficios como reducir el </a:t>
            </a:r>
            <a:r>
              <a:rPr lang="es-AR" dirty="0" smtClean="0"/>
              <a:t>acné.</a:t>
            </a:r>
          </a:p>
          <a:p>
            <a:r>
              <a:rPr lang="es-AR" dirty="0" smtClean="0"/>
              <a:t> </a:t>
            </a:r>
            <a:r>
              <a:rPr lang="es-AR" dirty="0"/>
              <a:t>hacer que tu periodo sea más ligero y regular, y aliviar los cólicos menstruales.</a:t>
            </a:r>
          </a:p>
        </p:txBody>
      </p:sp>
      <p:sp>
        <p:nvSpPr>
          <p:cNvPr id="5" name="Marcador de texto 4"/>
          <p:cNvSpPr>
            <a:spLocks noGrp="1"/>
          </p:cNvSpPr>
          <p:nvPr>
            <p:ph type="body" sz="quarter" idx="3"/>
          </p:nvPr>
        </p:nvSpPr>
        <p:spPr>
          <a:xfrm>
            <a:off x="6525014" y="1844326"/>
            <a:ext cx="4443984" cy="823912"/>
          </a:xfrm>
        </p:spPr>
        <p:txBody>
          <a:bodyPr/>
          <a:lstStyle/>
          <a:p>
            <a:pPr algn="ctr"/>
            <a:r>
              <a:rPr lang="es-AR" dirty="0" smtClean="0"/>
              <a:t>Desventajas </a:t>
            </a:r>
            <a:endParaRPr lang="es-AR" dirty="0"/>
          </a:p>
        </p:txBody>
      </p:sp>
      <p:sp>
        <p:nvSpPr>
          <p:cNvPr id="6" name="Marcador de contenido 5"/>
          <p:cNvSpPr>
            <a:spLocks noGrp="1"/>
          </p:cNvSpPr>
          <p:nvPr>
            <p:ph sz="quarter" idx="4"/>
          </p:nvPr>
        </p:nvSpPr>
        <p:spPr>
          <a:xfrm>
            <a:off x="6525014" y="2934271"/>
            <a:ext cx="4443984" cy="2562193"/>
          </a:xfrm>
        </p:spPr>
        <p:txBody>
          <a:bodyPr>
            <a:normAutofit fontScale="92500" lnSpcReduction="20000"/>
          </a:bodyPr>
          <a:lstStyle/>
          <a:p>
            <a:r>
              <a:rPr lang="es-AR" dirty="0"/>
              <a:t>dolores de cabeza</a:t>
            </a:r>
            <a:r>
              <a:rPr lang="es-AR" dirty="0" smtClean="0"/>
              <a:t>.</a:t>
            </a:r>
          </a:p>
          <a:p>
            <a:r>
              <a:rPr lang="es-AR" dirty="0" smtClean="0"/>
              <a:t>náuseas.</a:t>
            </a:r>
          </a:p>
          <a:p>
            <a:r>
              <a:rPr lang="es-AR" dirty="0" smtClean="0"/>
              <a:t>sensibilidad </a:t>
            </a:r>
            <a:r>
              <a:rPr lang="es-AR" dirty="0"/>
              <a:t>en los </a:t>
            </a:r>
            <a:r>
              <a:rPr lang="es-AR" dirty="0" smtClean="0"/>
              <a:t>senos.</a:t>
            </a:r>
          </a:p>
          <a:p>
            <a:r>
              <a:rPr lang="es-AR" dirty="0" smtClean="0"/>
              <a:t>cambios </a:t>
            </a:r>
            <a:r>
              <a:rPr lang="es-AR" dirty="0"/>
              <a:t>en su regla </a:t>
            </a:r>
            <a:r>
              <a:rPr lang="es-AR" dirty="0" smtClean="0"/>
              <a:t>puede </a:t>
            </a:r>
            <a:r>
              <a:rPr lang="es-AR" dirty="0"/>
              <a:t>adelantarse, retrasarse o no bajar mientras toman la </a:t>
            </a:r>
            <a:r>
              <a:rPr lang="es-AR" dirty="0" smtClean="0"/>
              <a:t>pastilla .</a:t>
            </a:r>
          </a:p>
          <a:p>
            <a:r>
              <a:rPr lang="es-AR" dirty="0" smtClean="0"/>
              <a:t>manchado sangrado </a:t>
            </a:r>
            <a:r>
              <a:rPr lang="es-AR" dirty="0"/>
              <a:t>vaginal entre periodos o flujo color </a:t>
            </a:r>
            <a:r>
              <a:rPr lang="es-AR" dirty="0" smtClean="0"/>
              <a:t>café.</a:t>
            </a:r>
            <a:endParaRPr lang="es-AR" dirty="0"/>
          </a:p>
        </p:txBody>
      </p:sp>
    </p:spTree>
    <p:extLst>
      <p:ext uri="{BB962C8B-B14F-4D97-AF65-F5344CB8AC3E}">
        <p14:creationId xmlns:p14="http://schemas.microsoft.com/office/powerpoint/2010/main" val="36677313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825DC155-49E6-FE6E-7486-B6F120E774E6}"/>
              </a:ext>
            </a:extLst>
          </p:cNvPr>
          <p:cNvSpPr>
            <a:spLocks noGrp="1"/>
          </p:cNvSpPr>
          <p:nvPr>
            <p:ph type="ctrTitle"/>
          </p:nvPr>
        </p:nvSpPr>
        <p:spPr>
          <a:xfrm>
            <a:off x="963930" y="1508760"/>
            <a:ext cx="9966960" cy="1531620"/>
          </a:xfrm>
        </p:spPr>
        <p:txBody>
          <a:bodyPr>
            <a:noAutofit/>
          </a:bodyPr>
          <a:lstStyle/>
          <a:p>
            <a:r>
              <a:rPr lang="es-ES" sz="6600" dirty="0"/>
              <a:t>¿Cómo Afecta a los jóvenes?</a:t>
            </a:r>
            <a:endParaRPr lang="es-AR" sz="6600" dirty="0"/>
          </a:p>
        </p:txBody>
      </p:sp>
      <p:sp>
        <p:nvSpPr>
          <p:cNvPr id="6" name="Subtítulo 5">
            <a:extLst>
              <a:ext uri="{FF2B5EF4-FFF2-40B4-BE49-F238E27FC236}">
                <a16:creationId xmlns:a16="http://schemas.microsoft.com/office/drawing/2014/main" xmlns="" id="{5E3931AF-4E61-3EAA-2216-9B4097DF8579}"/>
              </a:ext>
            </a:extLst>
          </p:cNvPr>
          <p:cNvSpPr>
            <a:spLocks noGrp="1"/>
          </p:cNvSpPr>
          <p:nvPr>
            <p:ph type="subTitle" idx="1"/>
          </p:nvPr>
        </p:nvSpPr>
        <p:spPr>
          <a:xfrm>
            <a:off x="1849329" y="3040380"/>
            <a:ext cx="8676222" cy="1905000"/>
          </a:xfrm>
        </p:spPr>
        <p:txBody>
          <a:bodyPr>
            <a:normAutofit/>
          </a:bodyPr>
          <a:lstStyle/>
          <a:p>
            <a:r>
              <a:rPr lang="es-AR" sz="1800" dirty="0" smtClean="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Afecta en los factores </a:t>
            </a:r>
            <a:r>
              <a:rPr lang="es-AR" sz="180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conductuales y biológicos comunes entre las personas </a:t>
            </a:r>
            <a:r>
              <a:rPr lang="es-AR" sz="1800" dirty="0" smtClean="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jóvenes</a:t>
            </a:r>
            <a:r>
              <a:rPr lang="es-AR" sz="1800"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pic>
        <p:nvPicPr>
          <p:cNvPr id="4098" name="Picture 2" descr="https://cdn.discordapp.com/attachments/852377543565901845/976976925962682399/unkn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745" y="3792004"/>
            <a:ext cx="4390546" cy="230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121505"/>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B13BD38-2967-3759-F27C-29CCD7DD4C51}"/>
              </a:ext>
            </a:extLst>
          </p:cNvPr>
          <p:cNvSpPr>
            <a:spLocks noGrp="1"/>
          </p:cNvSpPr>
          <p:nvPr>
            <p:ph type="title"/>
          </p:nvPr>
        </p:nvSpPr>
        <p:spPr>
          <a:xfrm>
            <a:off x="6873886" y="1034523"/>
            <a:ext cx="3855720" cy="2157884"/>
          </a:xfrm>
        </p:spPr>
        <p:txBody>
          <a:bodyPr/>
          <a:lstStyle/>
          <a:p>
            <a:r>
              <a:rPr lang="es-AR" sz="4400" dirty="0">
                <a:effectLst/>
                <a:latin typeface="Calibri" panose="020F0502020204030204" pitchFamily="34" charset="0"/>
                <a:ea typeface="Calibri" panose="020F0502020204030204" pitchFamily="34" charset="0"/>
                <a:cs typeface="Times New Roman" panose="02020603050405020304" pitchFamily="18" charset="0"/>
              </a:rPr>
              <a:t>Los síntomas en las mujeres</a:t>
            </a:r>
            <a:r>
              <a:rPr lang="es-AR" sz="1800" dirty="0">
                <a:effectLst/>
                <a:latin typeface="Calibri" panose="020F0502020204030204" pitchFamily="34" charset="0"/>
                <a:ea typeface="Calibri" panose="020F0502020204030204" pitchFamily="34" charset="0"/>
                <a:cs typeface="Times New Roman" panose="02020603050405020304" pitchFamily="18" charset="0"/>
              </a:rPr>
              <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r>
              <a:rPr lang="es-AR" sz="1800" dirty="0" smtClean="0">
                <a:effectLst/>
                <a:latin typeface="Calibri" panose="020F0502020204030204" pitchFamily="34" charset="0"/>
                <a:ea typeface="Calibri" panose="020F0502020204030204" pitchFamily="34" charset="0"/>
                <a:cs typeface="Times New Roman" panose="02020603050405020304" pitchFamily="18" charset="0"/>
              </a:rPr>
              <a:t/>
            </a:r>
            <a:br>
              <a:rPr lang="es-AR" sz="1800" dirty="0" smtClean="0">
                <a:effectLst/>
                <a:latin typeface="Calibri" panose="020F0502020204030204" pitchFamily="34" charset="0"/>
                <a:ea typeface="Calibri" panose="020F0502020204030204" pitchFamily="34" charset="0"/>
                <a:cs typeface="Times New Roman" panose="02020603050405020304" pitchFamily="18" charset="0"/>
              </a:rPr>
            </a:br>
            <a:endParaRPr lang="es-AR" dirty="0"/>
          </a:p>
        </p:txBody>
      </p:sp>
      <p:pic>
        <p:nvPicPr>
          <p:cNvPr id="6" name="Marcador de contenido 5">
            <a:extLst>
              <a:ext uri="{FF2B5EF4-FFF2-40B4-BE49-F238E27FC236}">
                <a16:creationId xmlns:a16="http://schemas.microsoft.com/office/drawing/2014/main" xmlns="" id="{A8DD753A-B974-E964-FC55-CC0DBF7AEB0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915" t="31603" r="6076" b="11875"/>
          <a:stretch/>
        </p:blipFill>
        <p:spPr>
          <a:xfrm>
            <a:off x="529228" y="1820173"/>
            <a:ext cx="4264143" cy="3200400"/>
          </a:xfrm>
        </p:spPr>
      </p:pic>
      <p:sp>
        <p:nvSpPr>
          <p:cNvPr id="4" name="Marcador de texto 3">
            <a:extLst>
              <a:ext uri="{FF2B5EF4-FFF2-40B4-BE49-F238E27FC236}">
                <a16:creationId xmlns:a16="http://schemas.microsoft.com/office/drawing/2014/main" xmlns="" id="{5657C7CA-9E17-B5C0-2E37-6906D206F73E}"/>
              </a:ext>
            </a:extLst>
          </p:cNvPr>
          <p:cNvSpPr>
            <a:spLocks noGrp="1"/>
          </p:cNvSpPr>
          <p:nvPr>
            <p:ph type="body" sz="half" idx="2"/>
          </p:nvPr>
        </p:nvSpPr>
        <p:spPr>
          <a:xfrm>
            <a:off x="7106656" y="2911199"/>
            <a:ext cx="3200400" cy="3749040"/>
          </a:xfrm>
        </p:spPr>
        <p:txBody>
          <a:bodyPr>
            <a:normAutofit/>
          </a:bodyPr>
          <a:lstStyle/>
          <a:p>
            <a:r>
              <a:rPr lang="es-MX" sz="1800" dirty="0"/>
              <a:t>Las mujeres con síntomas podrían notar los siguientes:</a:t>
            </a:r>
          </a:p>
          <a:p>
            <a:r>
              <a:rPr lang="es-MX" sz="1800" dirty="0" smtClean="0"/>
              <a:t>•secreción </a:t>
            </a:r>
            <a:r>
              <a:rPr lang="es-MX" sz="1800" dirty="0"/>
              <a:t>vaginal anormal;</a:t>
            </a:r>
          </a:p>
          <a:p>
            <a:r>
              <a:rPr lang="es-MX" sz="1800" dirty="0" smtClean="0"/>
              <a:t>•sensación </a:t>
            </a:r>
            <a:r>
              <a:rPr lang="es-MX" sz="1800" dirty="0"/>
              <a:t>de ardor al orinar</a:t>
            </a:r>
          </a:p>
          <a:p>
            <a:endParaRPr lang="es-AR" dirty="0"/>
          </a:p>
        </p:txBody>
      </p:sp>
    </p:spTree>
    <p:extLst>
      <p:ext uri="{BB962C8B-B14F-4D97-AF65-F5344CB8AC3E}">
        <p14:creationId xmlns:p14="http://schemas.microsoft.com/office/powerpoint/2010/main" val="2820351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13D9126-648D-6FFD-64D9-F8D1E895149A}"/>
              </a:ext>
            </a:extLst>
          </p:cNvPr>
          <p:cNvSpPr>
            <a:spLocks noGrp="1"/>
          </p:cNvSpPr>
          <p:nvPr>
            <p:ph type="title"/>
          </p:nvPr>
        </p:nvSpPr>
        <p:spPr>
          <a:xfrm>
            <a:off x="6979922" y="537210"/>
            <a:ext cx="3855720" cy="2157884"/>
          </a:xfrm>
        </p:spPr>
        <p:txBody>
          <a:bodyPr>
            <a:normAutofit/>
          </a:bodyPr>
          <a:lstStyle/>
          <a:p>
            <a:pPr>
              <a:lnSpc>
                <a:spcPct val="107000"/>
              </a:lnSpc>
              <a:spcAft>
                <a:spcPts val="800"/>
              </a:spcAft>
            </a:pPr>
            <a:r>
              <a:rPr lang="es-MX" sz="3200" dirty="0"/>
              <a:t>Los síntomas en los hombres pueden ser los siguientes:</a:t>
            </a:r>
            <a:endParaRPr lang="es-AR" sz="3200" dirty="0"/>
          </a:p>
        </p:txBody>
      </p:sp>
      <p:pic>
        <p:nvPicPr>
          <p:cNvPr id="6" name="Marcador de contenido 5">
            <a:extLst>
              <a:ext uri="{FF2B5EF4-FFF2-40B4-BE49-F238E27FC236}">
                <a16:creationId xmlns:a16="http://schemas.microsoft.com/office/drawing/2014/main" xmlns="" id="{0729E0ED-03B8-27BA-12DC-7A497721B8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7869" y="1142519"/>
            <a:ext cx="2952750" cy="1552575"/>
          </a:xfrm>
        </p:spPr>
      </p:pic>
      <p:sp>
        <p:nvSpPr>
          <p:cNvPr id="4" name="Marcador de texto 3">
            <a:extLst>
              <a:ext uri="{FF2B5EF4-FFF2-40B4-BE49-F238E27FC236}">
                <a16:creationId xmlns:a16="http://schemas.microsoft.com/office/drawing/2014/main" xmlns="" id="{CC563F5E-29AC-342B-4EFD-3BA25C962CCF}"/>
              </a:ext>
            </a:extLst>
          </p:cNvPr>
          <p:cNvSpPr>
            <a:spLocks noGrp="1"/>
          </p:cNvSpPr>
          <p:nvPr>
            <p:ph type="body" sz="half" idx="2"/>
          </p:nvPr>
        </p:nvSpPr>
        <p:spPr>
          <a:xfrm>
            <a:off x="6979922" y="2695094"/>
            <a:ext cx="3855720" cy="3011056"/>
          </a:xfrm>
        </p:spPr>
        <p:txBody>
          <a:bodyPr/>
          <a:lstStyle/>
          <a:p>
            <a:r>
              <a:rPr lang="es-MX" dirty="0" smtClean="0"/>
              <a:t>•secreción </a:t>
            </a:r>
            <a:r>
              <a:rPr lang="es-MX" dirty="0"/>
              <a:t>del pene;</a:t>
            </a:r>
          </a:p>
          <a:p>
            <a:r>
              <a:rPr lang="es-MX" dirty="0" smtClean="0"/>
              <a:t>•sensación </a:t>
            </a:r>
            <a:r>
              <a:rPr lang="es-MX" dirty="0"/>
              <a:t>de ardor al orinar;</a:t>
            </a:r>
          </a:p>
          <a:p>
            <a:r>
              <a:rPr lang="es-MX" dirty="0" smtClean="0"/>
              <a:t>•dolor </a:t>
            </a:r>
            <a:r>
              <a:rPr lang="es-MX" dirty="0"/>
              <a:t>e inflamación de uno o ambos testículos (aunque esto es menos común).</a:t>
            </a:r>
          </a:p>
          <a:p>
            <a:endParaRPr lang="es-AR" dirty="0"/>
          </a:p>
        </p:txBody>
      </p:sp>
      <p:pic>
        <p:nvPicPr>
          <p:cNvPr id="8" name="Imagen 7">
            <a:extLst>
              <a:ext uri="{FF2B5EF4-FFF2-40B4-BE49-F238E27FC236}">
                <a16:creationId xmlns:a16="http://schemas.microsoft.com/office/drawing/2014/main" xmlns="" id="{590F2A6C-EF82-6E58-EBBA-4EBCC98D7BC3}"/>
              </a:ext>
            </a:extLst>
          </p:cNvPr>
          <p:cNvPicPr>
            <a:picLocks noChangeAspect="1"/>
          </p:cNvPicPr>
          <p:nvPr/>
        </p:nvPicPr>
        <p:blipFill rotWithShape="1">
          <a:blip r:embed="rId3">
            <a:extLst>
              <a:ext uri="{28A0092B-C50C-407E-A947-70E740481C1C}">
                <a14:useLocalDpi xmlns:a14="http://schemas.microsoft.com/office/drawing/2010/main" val="0"/>
              </a:ext>
            </a:extLst>
          </a:blip>
          <a:srcRect l="53336"/>
          <a:stretch/>
        </p:blipFill>
        <p:spPr>
          <a:xfrm>
            <a:off x="231494" y="965353"/>
            <a:ext cx="1533447" cy="1906906"/>
          </a:xfrm>
          <a:prstGeom prst="rect">
            <a:avLst/>
          </a:prstGeom>
        </p:spPr>
      </p:pic>
      <p:pic>
        <p:nvPicPr>
          <p:cNvPr id="10" name="Imagen 9">
            <a:extLst>
              <a:ext uri="{FF2B5EF4-FFF2-40B4-BE49-F238E27FC236}">
                <a16:creationId xmlns:a16="http://schemas.microsoft.com/office/drawing/2014/main" xmlns="" id="{B7B89DC2-8560-3684-D28D-95E1F619D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217" y="3329084"/>
            <a:ext cx="2619375" cy="1743075"/>
          </a:xfrm>
          <a:prstGeom prst="rect">
            <a:avLst/>
          </a:prstGeom>
        </p:spPr>
      </p:pic>
    </p:spTree>
    <p:extLst>
      <p:ext uri="{BB962C8B-B14F-4D97-AF65-F5344CB8AC3E}">
        <p14:creationId xmlns:p14="http://schemas.microsoft.com/office/powerpoint/2010/main" val="1460895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BE2387-AF3A-39E7-5FB5-B2EBAAF7043B}"/>
              </a:ext>
            </a:extLst>
          </p:cNvPr>
          <p:cNvSpPr>
            <a:spLocks noGrp="1"/>
          </p:cNvSpPr>
          <p:nvPr>
            <p:ph type="title"/>
          </p:nvPr>
        </p:nvSpPr>
        <p:spPr/>
        <p:txBody>
          <a:bodyPr>
            <a:normAutofit fontScale="90000"/>
          </a:bodyPr>
          <a:lstStyle/>
          <a:p>
            <a:r>
              <a:rPr lang="es-MX" dirty="0"/>
              <a:t>¿Cómo puedo evitar contraer la infección por clamidia?</a:t>
            </a:r>
            <a:endParaRPr lang="es-AR" dirty="0"/>
          </a:p>
        </p:txBody>
      </p:sp>
      <p:pic>
        <p:nvPicPr>
          <p:cNvPr id="5" name="Marcador de contenido 4">
            <a:extLst>
              <a:ext uri="{FF2B5EF4-FFF2-40B4-BE49-F238E27FC236}">
                <a16:creationId xmlns:a16="http://schemas.microsoft.com/office/drawing/2014/main" xmlns="" id="{114CD7E4-DAFA-F1CD-E73A-184FDCDB0C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5735" y="336071"/>
            <a:ext cx="3885741" cy="3163904"/>
          </a:xfrm>
        </p:spPr>
      </p:pic>
      <p:sp>
        <p:nvSpPr>
          <p:cNvPr id="10" name="Marcador de texto 9">
            <a:extLst>
              <a:ext uri="{FF2B5EF4-FFF2-40B4-BE49-F238E27FC236}">
                <a16:creationId xmlns:a16="http://schemas.microsoft.com/office/drawing/2014/main" xmlns="" id="{CCE58F1B-94E1-7C5C-D6C5-A83BA3703EBC}"/>
              </a:ext>
            </a:extLst>
          </p:cNvPr>
          <p:cNvSpPr>
            <a:spLocks noGrp="1"/>
          </p:cNvSpPr>
          <p:nvPr>
            <p:ph type="body" sz="half" idx="2"/>
          </p:nvPr>
        </p:nvSpPr>
        <p:spPr/>
        <p:txBody>
          <a:bodyPr>
            <a:normAutofit fontScale="92500" lnSpcReduction="20000"/>
          </a:bodyPr>
          <a:lstStyle/>
          <a:p>
            <a:r>
              <a:rPr lang="es-MX" dirty="0"/>
              <a:t>Puedo protegerme de contraer la infección por </a:t>
            </a:r>
            <a:r>
              <a:rPr lang="es-MX" dirty="0" smtClean="0"/>
              <a:t>clamidia?:</a:t>
            </a:r>
            <a:endParaRPr lang="es-MX" dirty="0"/>
          </a:p>
          <a:p>
            <a:r>
              <a:rPr lang="es-MX" dirty="0" smtClean="0"/>
              <a:t>•no </a:t>
            </a:r>
            <a:r>
              <a:rPr lang="es-MX" dirty="0"/>
              <a:t>tener relaciones sexuales;</a:t>
            </a:r>
          </a:p>
          <a:p>
            <a:r>
              <a:rPr lang="es-MX" dirty="0" smtClean="0"/>
              <a:t>•tiene </a:t>
            </a:r>
            <a:r>
              <a:rPr lang="es-MX" dirty="0"/>
              <a:t>una relación mutuamente monógama a largo plazo con una pareja a quien se le hayan realizado pruebas y haya tenido resultados negativos para las ETS;</a:t>
            </a:r>
          </a:p>
          <a:p>
            <a:r>
              <a:rPr lang="es-MX" dirty="0" smtClean="0"/>
              <a:t>•usar </a:t>
            </a:r>
            <a:r>
              <a:rPr lang="es-MX" dirty="0"/>
              <a:t>condones de látex y diques dentales en forma correcta cada vez que tiene relaciones sexuales.</a:t>
            </a:r>
          </a:p>
          <a:p>
            <a:endParaRPr lang="es-AR" dirty="0"/>
          </a:p>
        </p:txBody>
      </p:sp>
      <p:pic>
        <p:nvPicPr>
          <p:cNvPr id="9" name="Marcador de contenido 8">
            <a:extLst>
              <a:ext uri="{FF2B5EF4-FFF2-40B4-BE49-F238E27FC236}">
                <a16:creationId xmlns:a16="http://schemas.microsoft.com/office/drawing/2014/main" xmlns="" id="{738EC5FD-DFD8-9936-73CA-817D526F3105}"/>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375735" y="3631798"/>
            <a:ext cx="3553933" cy="2877132"/>
          </a:xfrm>
          <a:prstGeom prst="rect">
            <a:avLst/>
          </a:prstGeom>
        </p:spPr>
      </p:pic>
    </p:spTree>
    <p:extLst>
      <p:ext uri="{BB962C8B-B14F-4D97-AF65-F5344CB8AC3E}">
        <p14:creationId xmlns:p14="http://schemas.microsoft.com/office/powerpoint/2010/main" val="2707308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3CDDF89-DD63-1BFD-A509-060D398882E3}"/>
              </a:ext>
            </a:extLst>
          </p:cNvPr>
          <p:cNvSpPr>
            <a:spLocks noGrp="1"/>
          </p:cNvSpPr>
          <p:nvPr>
            <p:ph type="ctrTitle"/>
          </p:nvPr>
        </p:nvSpPr>
        <p:spPr>
          <a:xfrm>
            <a:off x="1560798" y="1463040"/>
            <a:ext cx="8361229" cy="892020"/>
          </a:xfrm>
        </p:spPr>
        <p:txBody>
          <a:bodyPr>
            <a:normAutofit/>
          </a:bodyPr>
          <a:lstStyle/>
          <a:p>
            <a:r>
              <a:rPr lang="es-ES" sz="5400" dirty="0"/>
              <a:t>¿Se puede curar?</a:t>
            </a:r>
            <a:endParaRPr lang="es-AR" sz="5400" dirty="0"/>
          </a:p>
        </p:txBody>
      </p:sp>
      <p:sp>
        <p:nvSpPr>
          <p:cNvPr id="3" name="Subtítulo 2">
            <a:extLst>
              <a:ext uri="{FF2B5EF4-FFF2-40B4-BE49-F238E27FC236}">
                <a16:creationId xmlns:a16="http://schemas.microsoft.com/office/drawing/2014/main" xmlns="" id="{0352F38A-53FF-7013-E5E2-61489671AA4B}"/>
              </a:ext>
            </a:extLst>
          </p:cNvPr>
          <p:cNvSpPr>
            <a:spLocks noGrp="1"/>
          </p:cNvSpPr>
          <p:nvPr>
            <p:ph type="subTitle" idx="1"/>
          </p:nvPr>
        </p:nvSpPr>
        <p:spPr>
          <a:xfrm>
            <a:off x="2679906" y="2355060"/>
            <a:ext cx="6831673" cy="3039899"/>
          </a:xfrm>
        </p:spPr>
        <p:txBody>
          <a:bodyPr>
            <a:normAutofit/>
          </a:bodyPr>
          <a:lstStyle/>
          <a:p>
            <a:r>
              <a:rPr lang="es-MX" dirty="0"/>
              <a:t>Sí, la infección por clamidia se puede curar con el tratamiento </a:t>
            </a:r>
            <a:r>
              <a:rPr lang="es-MX" dirty="0" smtClean="0"/>
              <a:t>correcto. </a:t>
            </a:r>
            <a:endParaRPr lang="es-AR" dirty="0"/>
          </a:p>
        </p:txBody>
      </p:sp>
      <p:pic>
        <p:nvPicPr>
          <p:cNvPr id="5122" name="Picture 2" descr="https://cdn.discordapp.com/attachments/852377543565901845/976977236852887572/unkn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318" y="3619146"/>
            <a:ext cx="2303836" cy="15001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dn.discordapp.com/attachments/852377543565901845/976977155525341184/unkn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5531" y="3493819"/>
            <a:ext cx="3669483" cy="17064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cdn.discordapp.com/attachments/852377543565901845/976977312010629120/unkn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602" y="3619146"/>
            <a:ext cx="2895600"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976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20023" y="1318040"/>
            <a:ext cx="8689976" cy="1554558"/>
          </a:xfrm>
        </p:spPr>
        <p:txBody>
          <a:bodyPr/>
          <a:lstStyle/>
          <a:p>
            <a:r>
              <a:rPr lang="es-AR" dirty="0" smtClean="0"/>
              <a:t>Herpes   </a:t>
            </a:r>
            <a:endParaRPr lang="es-AR" dirty="0"/>
          </a:p>
        </p:txBody>
      </p:sp>
    </p:spTree>
    <p:extLst>
      <p:ext uri="{BB962C8B-B14F-4D97-AF65-F5344CB8AC3E}">
        <p14:creationId xmlns:p14="http://schemas.microsoft.com/office/powerpoint/2010/main" val="560145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es-AR" sz="4000" dirty="0" err="1" smtClean="0"/>
              <a:t>Sintomas</a:t>
            </a:r>
            <a:r>
              <a:rPr lang="es-AR" sz="4000" dirty="0" smtClean="0"/>
              <a:t> de herpes </a:t>
            </a:r>
            <a:endParaRPr lang="es-AR" sz="4000" dirty="0"/>
          </a:p>
        </p:txBody>
      </p:sp>
      <p:sp>
        <p:nvSpPr>
          <p:cNvPr id="5" name="Marcador de contenido 4"/>
          <p:cNvSpPr>
            <a:spLocks noGrp="1"/>
          </p:cNvSpPr>
          <p:nvPr>
            <p:ph idx="1"/>
          </p:nvPr>
        </p:nvSpPr>
        <p:spPr>
          <a:xfrm>
            <a:off x="1371600" y="2001328"/>
            <a:ext cx="4960189" cy="4528868"/>
          </a:xfrm>
        </p:spPr>
        <p:txBody>
          <a:bodyPr/>
          <a:lstStyle/>
          <a:p>
            <a:r>
              <a:rPr lang="es-AR" dirty="0" smtClean="0"/>
              <a:t>Síntomas de las mujeres:</a:t>
            </a:r>
          </a:p>
          <a:p>
            <a:endParaRPr lang="es-AR" dirty="0"/>
          </a:p>
          <a:p>
            <a:endParaRPr lang="es-AR" dirty="0"/>
          </a:p>
        </p:txBody>
      </p:sp>
      <p:sp>
        <p:nvSpPr>
          <p:cNvPr id="9" name="CuadroTexto 8"/>
          <p:cNvSpPr txBox="1"/>
          <p:nvPr/>
        </p:nvSpPr>
        <p:spPr>
          <a:xfrm>
            <a:off x="7418717" y="2001328"/>
            <a:ext cx="3554083" cy="923330"/>
          </a:xfrm>
          <a:prstGeom prst="rect">
            <a:avLst/>
          </a:prstGeom>
          <a:noFill/>
        </p:spPr>
        <p:txBody>
          <a:bodyPr wrap="square" rtlCol="0">
            <a:spAutoFit/>
          </a:bodyPr>
          <a:lstStyle/>
          <a:p>
            <a:r>
              <a:rPr lang="es-AR" dirty="0" err="1" smtClean="0"/>
              <a:t>Sintomas</a:t>
            </a:r>
            <a:r>
              <a:rPr lang="es-AR" dirty="0" smtClean="0"/>
              <a:t> de los hombres  </a:t>
            </a:r>
          </a:p>
          <a:p>
            <a:endParaRPr lang="es-AR" dirty="0"/>
          </a:p>
          <a:p>
            <a:endParaRPr lang="es-AR" dirty="0" smtClean="0"/>
          </a:p>
        </p:txBody>
      </p:sp>
      <p:pic>
        <p:nvPicPr>
          <p:cNvPr id="2052" name="Picture 4" descr="Spanish HIE Multimedia - Embarazo y el herpes"/>
          <p:cNvPicPr>
            <a:picLocks noChangeAspect="1" noChangeArrowheads="1"/>
          </p:cNvPicPr>
          <p:nvPr/>
        </p:nvPicPr>
        <p:blipFill rotWithShape="1">
          <a:blip r:embed="rId2">
            <a:extLst>
              <a:ext uri="{28A0092B-C50C-407E-A947-70E740481C1C}">
                <a14:useLocalDpi xmlns:a14="http://schemas.microsoft.com/office/drawing/2010/main" val="0"/>
              </a:ext>
            </a:extLst>
          </a:blip>
          <a:srcRect l="5200" t="27217" r="57441" b="9953"/>
          <a:stretch/>
        </p:blipFill>
        <p:spPr bwMode="auto">
          <a:xfrm>
            <a:off x="1775401" y="2545096"/>
            <a:ext cx="2641324" cy="35537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 brote de herpes genital también triunfa en Coachel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5590" y="2668579"/>
            <a:ext cx="4093075" cy="3306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5087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216</TotalTime>
  <Words>789</Words>
  <Application>Microsoft Office PowerPoint</Application>
  <PresentationFormat>Panorámica</PresentationFormat>
  <Paragraphs>101</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Franklin Gothic Book</vt:lpstr>
      <vt:lpstr>Helvetica</vt:lpstr>
      <vt:lpstr>Segoe UI</vt:lpstr>
      <vt:lpstr>Times New Roman</vt:lpstr>
      <vt:lpstr>Crop</vt:lpstr>
      <vt:lpstr>Clamidia  </vt:lpstr>
      <vt:lpstr>¿Cuál es la noxa de la clamidia?</vt:lpstr>
      <vt:lpstr>¿Cómo Afecta a los jóvenes?</vt:lpstr>
      <vt:lpstr>Los síntomas en las mujeres  </vt:lpstr>
      <vt:lpstr>Los síntomas en los hombres pueden ser los siguientes:</vt:lpstr>
      <vt:lpstr>¿Cómo puedo evitar contraer la infección por clamidia?</vt:lpstr>
      <vt:lpstr>¿Se puede curar?</vt:lpstr>
      <vt:lpstr>Herpes   </vt:lpstr>
      <vt:lpstr>Sintomas de herpes </vt:lpstr>
      <vt:lpstr>Noxa del herpes</vt:lpstr>
      <vt:lpstr>¿Existe una cura para el herpes genital?</vt:lpstr>
      <vt:lpstr>La tricomoniasis </vt:lpstr>
      <vt:lpstr>Sintomas de la tricomoniasis</vt:lpstr>
      <vt:lpstr>Noxa de la tricomoniasis</vt:lpstr>
      <vt:lpstr>Como se puede prevenir </vt:lpstr>
      <vt:lpstr>Tratamientos </vt:lpstr>
      <vt:lpstr>Métodos anticonceptivos </vt:lpstr>
      <vt:lpstr>Parche anticonceptivo </vt:lpstr>
      <vt:lpstr>Metodo de uso</vt:lpstr>
      <vt:lpstr>Ventajas y desventajas </vt:lpstr>
      <vt:lpstr>chip</vt:lpstr>
      <vt:lpstr>Como funciona?</vt:lpstr>
      <vt:lpstr>Ventajas y desventajas </vt:lpstr>
      <vt:lpstr>Pastilla anticonceptiva </vt:lpstr>
      <vt:lpstr>Adquisición y modo de uso</vt:lpstr>
      <vt:lpstr>Ventajas y desventajas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Clamidia ¿Qué es? ¿Qué daños causa?</dc:title>
  <dc:creator>Usuario</dc:creator>
  <cp:lastModifiedBy>David</cp:lastModifiedBy>
  <cp:revision>21</cp:revision>
  <dcterms:created xsi:type="dcterms:W3CDTF">2022-05-11T21:59:02Z</dcterms:created>
  <dcterms:modified xsi:type="dcterms:W3CDTF">2022-05-19T22:59:20Z</dcterms:modified>
</cp:coreProperties>
</file>