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79"/>
  </p:notesMasterIdLst>
  <p:sldIdLst>
    <p:sldId id="256" r:id="rId2"/>
    <p:sldId id="393" r:id="rId3"/>
    <p:sldId id="324" r:id="rId4"/>
    <p:sldId id="394" r:id="rId5"/>
    <p:sldId id="395" r:id="rId6"/>
    <p:sldId id="396" r:id="rId7"/>
    <p:sldId id="397" r:id="rId8"/>
    <p:sldId id="329" r:id="rId9"/>
    <p:sldId id="398" r:id="rId10"/>
    <p:sldId id="399" r:id="rId11"/>
    <p:sldId id="400" r:id="rId12"/>
    <p:sldId id="401" r:id="rId13"/>
    <p:sldId id="402" r:id="rId14"/>
    <p:sldId id="406" r:id="rId15"/>
    <p:sldId id="323" r:id="rId16"/>
    <p:sldId id="326" r:id="rId17"/>
    <p:sldId id="327" r:id="rId18"/>
    <p:sldId id="325" r:id="rId19"/>
    <p:sldId id="331" r:id="rId20"/>
    <p:sldId id="407" r:id="rId21"/>
    <p:sldId id="408" r:id="rId22"/>
    <p:sldId id="409" r:id="rId23"/>
    <p:sldId id="332" r:id="rId24"/>
    <p:sldId id="333" r:id="rId25"/>
    <p:sldId id="410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411" r:id="rId34"/>
    <p:sldId id="413" r:id="rId35"/>
    <p:sldId id="412" r:id="rId36"/>
    <p:sldId id="356" r:id="rId37"/>
    <p:sldId id="357" r:id="rId38"/>
    <p:sldId id="350" r:id="rId39"/>
    <p:sldId id="351" r:id="rId40"/>
    <p:sldId id="352" r:id="rId41"/>
    <p:sldId id="353" r:id="rId42"/>
    <p:sldId id="355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91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92" r:id="rId71"/>
    <p:sldId id="384" r:id="rId72"/>
    <p:sldId id="385" r:id="rId73"/>
    <p:sldId id="386" r:id="rId74"/>
    <p:sldId id="387" r:id="rId75"/>
    <p:sldId id="388" r:id="rId76"/>
    <p:sldId id="389" r:id="rId77"/>
    <p:sldId id="390" r:id="rId78"/>
  </p:sldIdLst>
  <p:sldSz cx="9144000" cy="5143500" type="screen16x9"/>
  <p:notesSz cx="6858000" cy="9144000"/>
  <p:embeddedFontLst>
    <p:embeddedFont>
      <p:font typeface="Walter Turncoat" charset="0"/>
      <p:regular r:id="rId80"/>
    </p:embeddedFont>
    <p:embeddedFont>
      <p:font typeface="Berlin Sans FB Demi" pitchFamily="34" charset="0"/>
      <p:bold r:id="rId81"/>
    </p:embeddedFont>
    <p:embeddedFont>
      <p:font typeface="Cambria" pitchFamily="18" charset="0"/>
      <p:regular r:id="rId82"/>
      <p:bold r:id="rId83"/>
      <p:italic r:id="rId84"/>
      <p:boldItalic r:id="rId85"/>
    </p:embeddedFont>
    <p:embeddedFont>
      <p:font typeface="Sniglet" charset="0"/>
      <p:regular r:id="rId86"/>
    </p:embeddedFont>
    <p:embeddedFont>
      <p:font typeface="TRENDY" pitchFamily="2" charset="2"/>
      <p:regular r:id="rId87"/>
    </p:embeddedFont>
    <p:embeddedFont>
      <p:font typeface="Candy Round BTN" pitchFamily="34" charset="0"/>
      <p:regular r:id="rId88"/>
      <p:bold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F18532-E75D-4193-B41A-7E7E70D7C104}">
  <a:tblStyle styleId="{C1F18532-E75D-4193-B41A-7E7E70D7C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8" autoAdjust="0"/>
    <p:restoredTop sz="94660"/>
  </p:normalViewPr>
  <p:slideViewPr>
    <p:cSldViewPr>
      <p:cViewPr>
        <p:scale>
          <a:sx n="68" d="100"/>
          <a:sy n="68" d="100"/>
        </p:scale>
        <p:origin x="-264" y="-1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87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6F88B-EA06-4ED4-83F4-F7DDDA0C4C2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F2FC0B54-CD0D-4040-97DC-AFC6F245AA1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2400" b="1" dirty="0" smtClean="0"/>
            <a:t>ENTRADA</a:t>
          </a:r>
          <a:endParaRPr lang="es-ES" sz="2400" b="1" dirty="0"/>
        </a:p>
      </dgm:t>
    </dgm:pt>
    <dgm:pt modelId="{BA5F2847-3111-4419-A0E7-3E123C8FECB7}" type="parTrans" cxnId="{5469DA59-8C00-4DAA-A8DE-09A06C698D1D}">
      <dgm:prSet/>
      <dgm:spPr/>
      <dgm:t>
        <a:bodyPr/>
        <a:lstStyle/>
        <a:p>
          <a:endParaRPr lang="es-ES"/>
        </a:p>
      </dgm:t>
    </dgm:pt>
    <dgm:pt modelId="{319A606E-8FEE-48CB-9472-0ABDE59356E9}" type="sibTrans" cxnId="{5469DA59-8C00-4DAA-A8DE-09A06C698D1D}">
      <dgm:prSet/>
      <dgm:spPr/>
      <dgm:t>
        <a:bodyPr/>
        <a:lstStyle/>
        <a:p>
          <a:endParaRPr lang="es-ES"/>
        </a:p>
      </dgm:t>
    </dgm:pt>
    <dgm:pt modelId="{C7CB908C-CAF0-4D30-8783-FEB080FEB59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2400" b="1" dirty="0" smtClean="0"/>
            <a:t>PROCESO  </a:t>
          </a:r>
          <a:endParaRPr lang="es-ES" sz="2000" b="1" dirty="0" smtClean="0"/>
        </a:p>
      </dgm:t>
    </dgm:pt>
    <dgm:pt modelId="{8B96E832-030C-443B-9705-FB96C06D71A9}" type="parTrans" cxnId="{2CA11EF4-D0ED-41A5-B91B-BF112189273A}">
      <dgm:prSet/>
      <dgm:spPr/>
      <dgm:t>
        <a:bodyPr/>
        <a:lstStyle/>
        <a:p>
          <a:endParaRPr lang="es-ES"/>
        </a:p>
      </dgm:t>
    </dgm:pt>
    <dgm:pt modelId="{96A8FCBA-741B-4838-80AA-D670923F3A5A}" type="sibTrans" cxnId="{2CA11EF4-D0ED-41A5-B91B-BF112189273A}">
      <dgm:prSet/>
      <dgm:spPr/>
      <dgm:t>
        <a:bodyPr/>
        <a:lstStyle/>
        <a:p>
          <a:endParaRPr lang="es-ES"/>
        </a:p>
      </dgm:t>
    </dgm:pt>
    <dgm:pt modelId="{47CD9B19-45E7-4E19-8FF4-20C33EFDD460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2400" b="1" dirty="0" smtClean="0"/>
            <a:t>SALIDA</a:t>
          </a:r>
          <a:endParaRPr lang="es-ES" sz="2400" b="1" dirty="0" smtClean="0"/>
        </a:p>
      </dgm:t>
    </dgm:pt>
    <dgm:pt modelId="{1A60D37F-2CDF-4488-9614-0E111E171AC1}" type="parTrans" cxnId="{E0D21108-2910-4A1B-B541-B35AF5C5A35C}">
      <dgm:prSet/>
      <dgm:spPr/>
      <dgm:t>
        <a:bodyPr/>
        <a:lstStyle/>
        <a:p>
          <a:endParaRPr lang="es-ES"/>
        </a:p>
      </dgm:t>
    </dgm:pt>
    <dgm:pt modelId="{69D2396A-15E4-4E32-9CC5-8D711E9911F1}" type="sibTrans" cxnId="{E0D21108-2910-4A1B-B541-B35AF5C5A35C}">
      <dgm:prSet/>
      <dgm:spPr/>
      <dgm:t>
        <a:bodyPr/>
        <a:lstStyle/>
        <a:p>
          <a:endParaRPr lang="es-ES"/>
        </a:p>
      </dgm:t>
    </dgm:pt>
    <dgm:pt modelId="{9B4F58E9-4098-4126-8C67-19EA8164332E}" type="pres">
      <dgm:prSet presAssocID="{5256F88B-EA06-4ED4-83F4-F7DDDA0C4C21}" presName="CompostProcess" presStyleCnt="0">
        <dgm:presLayoutVars>
          <dgm:dir/>
          <dgm:resizeHandles val="exact"/>
        </dgm:presLayoutVars>
      </dgm:prSet>
      <dgm:spPr/>
    </dgm:pt>
    <dgm:pt modelId="{A643367A-BFD4-4AD6-9A97-DC3481A2B6A3}" type="pres">
      <dgm:prSet presAssocID="{5256F88B-EA06-4ED4-83F4-F7DDDA0C4C21}" presName="arrow" presStyleLbl="bgShp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A701ADB7-9A0D-4EE0-A18E-C6632497C5DA}" type="pres">
      <dgm:prSet presAssocID="{5256F88B-EA06-4ED4-83F4-F7DDDA0C4C21}" presName="linearProcess" presStyleCnt="0"/>
      <dgm:spPr/>
    </dgm:pt>
    <dgm:pt modelId="{D0746263-2B6E-4876-882B-553651A94996}" type="pres">
      <dgm:prSet presAssocID="{F2FC0B54-CD0D-4040-97DC-AFC6F245AA1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971D2A-DCE0-44B6-81A5-C0D47877380F}" type="pres">
      <dgm:prSet presAssocID="{319A606E-8FEE-48CB-9472-0ABDE59356E9}" presName="sibTrans" presStyleCnt="0"/>
      <dgm:spPr/>
    </dgm:pt>
    <dgm:pt modelId="{0CA9A9C6-CDFC-4BB3-957D-ADD805083154}" type="pres">
      <dgm:prSet presAssocID="{C7CB908C-CAF0-4D30-8783-FEB080FEB596}" presName="textNode" presStyleLbl="node1" presStyleIdx="1" presStyleCnt="3" custScaleX="99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C260D-55DB-428B-B499-5CD21A3C49D8}" type="pres">
      <dgm:prSet presAssocID="{96A8FCBA-741B-4838-80AA-D670923F3A5A}" presName="sibTrans" presStyleCnt="0"/>
      <dgm:spPr/>
    </dgm:pt>
    <dgm:pt modelId="{8A3DB7C4-2B47-4395-ADE4-73CD375DD226}" type="pres">
      <dgm:prSet presAssocID="{47CD9B19-45E7-4E19-8FF4-20C33EFDD46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69DA59-8C00-4DAA-A8DE-09A06C698D1D}" srcId="{5256F88B-EA06-4ED4-83F4-F7DDDA0C4C21}" destId="{F2FC0B54-CD0D-4040-97DC-AFC6F245AA1D}" srcOrd="0" destOrd="0" parTransId="{BA5F2847-3111-4419-A0E7-3E123C8FECB7}" sibTransId="{319A606E-8FEE-48CB-9472-0ABDE59356E9}"/>
    <dgm:cxn modelId="{2CA11EF4-D0ED-41A5-B91B-BF112189273A}" srcId="{5256F88B-EA06-4ED4-83F4-F7DDDA0C4C21}" destId="{C7CB908C-CAF0-4D30-8783-FEB080FEB596}" srcOrd="1" destOrd="0" parTransId="{8B96E832-030C-443B-9705-FB96C06D71A9}" sibTransId="{96A8FCBA-741B-4838-80AA-D670923F3A5A}"/>
    <dgm:cxn modelId="{CE1AE159-ED7B-4611-A181-14EFECCFE45A}" type="presOf" srcId="{C7CB908C-CAF0-4D30-8783-FEB080FEB596}" destId="{0CA9A9C6-CDFC-4BB3-957D-ADD805083154}" srcOrd="0" destOrd="0" presId="urn:microsoft.com/office/officeart/2005/8/layout/hProcess9"/>
    <dgm:cxn modelId="{C2F751D7-B7D5-4816-A234-97DEBFFBF2AC}" type="presOf" srcId="{47CD9B19-45E7-4E19-8FF4-20C33EFDD460}" destId="{8A3DB7C4-2B47-4395-ADE4-73CD375DD226}" srcOrd="0" destOrd="0" presId="urn:microsoft.com/office/officeart/2005/8/layout/hProcess9"/>
    <dgm:cxn modelId="{464C6B40-129B-46FC-B9F8-291261040CDE}" type="presOf" srcId="{5256F88B-EA06-4ED4-83F4-F7DDDA0C4C21}" destId="{9B4F58E9-4098-4126-8C67-19EA8164332E}" srcOrd="0" destOrd="0" presId="urn:microsoft.com/office/officeart/2005/8/layout/hProcess9"/>
    <dgm:cxn modelId="{E0D21108-2910-4A1B-B541-B35AF5C5A35C}" srcId="{5256F88B-EA06-4ED4-83F4-F7DDDA0C4C21}" destId="{47CD9B19-45E7-4E19-8FF4-20C33EFDD460}" srcOrd="2" destOrd="0" parTransId="{1A60D37F-2CDF-4488-9614-0E111E171AC1}" sibTransId="{69D2396A-15E4-4E32-9CC5-8D711E9911F1}"/>
    <dgm:cxn modelId="{93CB3192-5D00-48FE-B5C1-3E651A98CC97}" type="presOf" srcId="{F2FC0B54-CD0D-4040-97DC-AFC6F245AA1D}" destId="{D0746263-2B6E-4876-882B-553651A94996}" srcOrd="0" destOrd="0" presId="urn:microsoft.com/office/officeart/2005/8/layout/hProcess9"/>
    <dgm:cxn modelId="{12A38229-15FF-4D35-AF2A-4112978A5039}" type="presParOf" srcId="{9B4F58E9-4098-4126-8C67-19EA8164332E}" destId="{A643367A-BFD4-4AD6-9A97-DC3481A2B6A3}" srcOrd="0" destOrd="0" presId="urn:microsoft.com/office/officeart/2005/8/layout/hProcess9"/>
    <dgm:cxn modelId="{2242874F-2CA0-461B-8846-4D7E7B1C844D}" type="presParOf" srcId="{9B4F58E9-4098-4126-8C67-19EA8164332E}" destId="{A701ADB7-9A0D-4EE0-A18E-C6632497C5DA}" srcOrd="1" destOrd="0" presId="urn:microsoft.com/office/officeart/2005/8/layout/hProcess9"/>
    <dgm:cxn modelId="{90F8B62F-E684-42D7-9678-DAD9AA91DCD4}" type="presParOf" srcId="{A701ADB7-9A0D-4EE0-A18E-C6632497C5DA}" destId="{D0746263-2B6E-4876-882B-553651A94996}" srcOrd="0" destOrd="0" presId="urn:microsoft.com/office/officeart/2005/8/layout/hProcess9"/>
    <dgm:cxn modelId="{4BC04A3D-1D52-4459-A2FB-FD0F38A72EAF}" type="presParOf" srcId="{A701ADB7-9A0D-4EE0-A18E-C6632497C5DA}" destId="{15971D2A-DCE0-44B6-81A5-C0D47877380F}" srcOrd="1" destOrd="0" presId="urn:microsoft.com/office/officeart/2005/8/layout/hProcess9"/>
    <dgm:cxn modelId="{00A872C5-E244-4352-AE8D-60131997FD44}" type="presParOf" srcId="{A701ADB7-9A0D-4EE0-A18E-C6632497C5DA}" destId="{0CA9A9C6-CDFC-4BB3-957D-ADD805083154}" srcOrd="2" destOrd="0" presId="urn:microsoft.com/office/officeart/2005/8/layout/hProcess9"/>
    <dgm:cxn modelId="{CA473BFF-5FE4-470B-B05B-62D91D227B0A}" type="presParOf" srcId="{A701ADB7-9A0D-4EE0-A18E-C6632497C5DA}" destId="{404C260D-55DB-428B-B499-5CD21A3C49D8}" srcOrd="3" destOrd="0" presId="urn:microsoft.com/office/officeart/2005/8/layout/hProcess9"/>
    <dgm:cxn modelId="{893C9DAF-0874-46C7-8D50-A232AF54D3F1}" type="presParOf" srcId="{A701ADB7-9A0D-4EE0-A18E-C6632497C5DA}" destId="{8A3DB7C4-2B47-4395-ADE4-73CD375DD226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3367A-BFD4-4AD6-9A97-DC3481A2B6A3}">
      <dsp:nvSpPr>
        <dsp:cNvPr id="0" name=""/>
        <dsp:cNvSpPr/>
      </dsp:nvSpPr>
      <dsp:spPr>
        <a:xfrm>
          <a:off x="551858" y="0"/>
          <a:ext cx="6254396" cy="2786063"/>
        </a:xfrm>
        <a:prstGeom prst="rightArrow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D0746263-2B6E-4876-882B-553651A94996}">
      <dsp:nvSpPr>
        <dsp:cNvPr id="0" name=""/>
        <dsp:cNvSpPr/>
      </dsp:nvSpPr>
      <dsp:spPr>
        <a:xfrm>
          <a:off x="5099" y="835819"/>
          <a:ext cx="2207434" cy="1114425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ENTRADA</a:t>
          </a:r>
          <a:endParaRPr lang="es-ES" sz="2400" b="1" kern="1200" dirty="0"/>
        </a:p>
      </dsp:txBody>
      <dsp:txXfrm>
        <a:off x="59501" y="890221"/>
        <a:ext cx="2098630" cy="1005621"/>
      </dsp:txXfrm>
    </dsp:sp>
    <dsp:sp modelId="{0CA9A9C6-CDFC-4BB3-957D-ADD805083154}">
      <dsp:nvSpPr>
        <dsp:cNvPr id="0" name=""/>
        <dsp:cNvSpPr/>
      </dsp:nvSpPr>
      <dsp:spPr>
        <a:xfrm>
          <a:off x="2580439" y="835819"/>
          <a:ext cx="2197235" cy="111442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PROCESO  </a:t>
          </a:r>
          <a:endParaRPr lang="es-ES" sz="2000" b="1" kern="1200" dirty="0" smtClean="0"/>
        </a:p>
      </dsp:txBody>
      <dsp:txXfrm>
        <a:off x="2634841" y="890221"/>
        <a:ext cx="2088431" cy="1005621"/>
      </dsp:txXfrm>
    </dsp:sp>
    <dsp:sp modelId="{8A3DB7C4-2B47-4395-ADE4-73CD375DD226}">
      <dsp:nvSpPr>
        <dsp:cNvPr id="0" name=""/>
        <dsp:cNvSpPr/>
      </dsp:nvSpPr>
      <dsp:spPr>
        <a:xfrm>
          <a:off x="5145580" y="835819"/>
          <a:ext cx="2207434" cy="111442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SALIDA</a:t>
          </a:r>
          <a:endParaRPr lang="es-ES" sz="2400" b="1" kern="1200" dirty="0" smtClean="0"/>
        </a:p>
      </dsp:txBody>
      <dsp:txXfrm>
        <a:off x="5199982" y="890221"/>
        <a:ext cx="2098630" cy="1005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52467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3050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184F974-FAD6-401E-8843-C386FAC7EAA6}" type="datetimeFigureOut">
              <a:rPr lang="es-ES" smtClean="0"/>
              <a:pPr/>
              <a:t>06/06/2022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9A528E2-9824-4840-B95C-4E1DDAAA8E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424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59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rof.ceciliamarcuzzi@gmail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Bh2165KjE&amp;feature=youtu.b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htbot.lu/" TargetMode="External"/><Relationship Id="rId2" Type="http://schemas.openxmlformats.org/officeDocument/2006/relationships/hyperlink" Target="https://pilasbloques.program.ar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.co/doodle/2xnezh?ds=c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s://g.co/doodle/2xnezh?ds=c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rbki4HR41-4&amp;ab_channel=FANUCEurop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atch.mit.ed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A2chU57nGK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QL11uWWcI&amp;ab_channel=AutoExpres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sZ_-yb-TN9M&amp;ab_channel=MADLAB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gpS1_Bz5fRs" TargetMode="External"/><Relationship Id="rId4" Type="http://schemas.openxmlformats.org/officeDocument/2006/relationships/hyperlink" Target="https://youtu.be/xuySYMz4Jag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invZkKsTLP7niEjV7" TargetMode="Externa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00958" y="3643320"/>
            <a:ext cx="1351435" cy="1297671"/>
          </a:xfrm>
          <a:prstGeom prst="rect">
            <a:avLst/>
          </a:prstGeom>
          <a:noFill/>
        </p:spPr>
      </p:pic>
      <p:pic>
        <p:nvPicPr>
          <p:cNvPr id="1030" name="Picture 6" descr="G:\ROBOTICA\imagenes_plantillas\robo.jpg_7123837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83" y="915566"/>
            <a:ext cx="8063016" cy="245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857224" y="1357304"/>
            <a:ext cx="8286776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Mecanización      </a:t>
            </a:r>
            <a:r>
              <a:rPr lang="en" sz="4000" dirty="0" smtClean="0">
                <a:solidFill>
                  <a:srgbClr val="00B050"/>
                </a:solidFill>
              </a:rPr>
              <a:t>Mecánico</a:t>
            </a: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 smtClean="0"/>
              <a:t>Automatización   </a:t>
            </a:r>
            <a:r>
              <a:rPr lang="en" sz="4000" dirty="0" smtClean="0">
                <a:solidFill>
                  <a:srgbClr val="00B050"/>
                </a:solidFill>
              </a:rPr>
              <a:t>Automático</a:t>
            </a:r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 smtClean="0"/>
              <a:t>Robotización       </a:t>
            </a:r>
            <a:r>
              <a:rPr lang="en" sz="4000" dirty="0" smtClean="0">
                <a:solidFill>
                  <a:srgbClr val="00B050"/>
                </a:solidFill>
              </a:rPr>
              <a:t>Robótico</a:t>
            </a:r>
            <a:endParaRPr sz="4800">
              <a:solidFill>
                <a:srgbClr val="00B050"/>
              </a:solidFill>
            </a:endParaRPr>
          </a:p>
        </p:txBody>
      </p:sp>
      <p:sp>
        <p:nvSpPr>
          <p:cNvPr id="6" name="Shape 334"/>
          <p:cNvSpPr/>
          <p:nvPr/>
        </p:nvSpPr>
        <p:spPr>
          <a:xfrm>
            <a:off x="357158" y="1714494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334"/>
          <p:cNvSpPr/>
          <p:nvPr/>
        </p:nvSpPr>
        <p:spPr>
          <a:xfrm>
            <a:off x="357158" y="2357436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334"/>
          <p:cNvSpPr/>
          <p:nvPr/>
        </p:nvSpPr>
        <p:spPr>
          <a:xfrm>
            <a:off x="357158" y="3071816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8 Flecha derecha"/>
          <p:cNvSpPr/>
          <p:nvPr/>
        </p:nvSpPr>
        <p:spPr>
          <a:xfrm>
            <a:off x="5286380" y="1643056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5572132" y="2428874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5143504" y="3214692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hape 62"/>
          <p:cNvSpPr txBox="1">
            <a:spLocks/>
          </p:cNvSpPr>
          <p:nvPr/>
        </p:nvSpPr>
        <p:spPr>
          <a:xfrm>
            <a:off x="67315" y="71420"/>
            <a:ext cx="578647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4800" u="sng" dirty="0" smtClean="0"/>
              <a:t>Tipos de sistemas:</a:t>
            </a:r>
            <a:br>
              <a:rPr lang="es-ES" sz="4800" u="sng" dirty="0" smtClean="0"/>
            </a:br>
            <a:endParaRPr lang="es-ES" sz="48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58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1142976" y="71420"/>
            <a:ext cx="578647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Mecanización      </a:t>
            </a:r>
            <a:br>
              <a:rPr lang="en" sz="4800" dirty="0" smtClean="0"/>
            </a:br>
            <a:endParaRPr sz="4800">
              <a:solidFill>
                <a:srgbClr val="00B050"/>
              </a:solidFill>
            </a:endParaRPr>
          </a:p>
        </p:txBody>
      </p:sp>
      <p:sp>
        <p:nvSpPr>
          <p:cNvPr id="12" name="Shape 72"/>
          <p:cNvSpPr/>
          <p:nvPr/>
        </p:nvSpPr>
        <p:spPr>
          <a:xfrm>
            <a:off x="357158" y="214296"/>
            <a:ext cx="753123" cy="70214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12 CuadroTexto"/>
          <p:cNvSpPr txBox="1"/>
          <p:nvPr/>
        </p:nvSpPr>
        <p:spPr>
          <a:xfrm>
            <a:off x="571472" y="21429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</a:t>
            </a:r>
            <a:endParaRPr lang="es-ES" sz="40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2910" y="1071552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El usuario pasa de hacer un trabajo a limitarse a controlar o programar una </a:t>
            </a:r>
            <a:r>
              <a:rPr lang="es-AR" sz="20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máquina</a:t>
            </a: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que lo hace.</a:t>
            </a:r>
          </a:p>
          <a:p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036" y="2357436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MÁQUINAS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lang="es-ES" sz="2400" dirty="0"/>
          </a:p>
        </p:txBody>
      </p:sp>
      <p:sp>
        <p:nvSpPr>
          <p:cNvPr id="16" name="15 Rectángulo"/>
          <p:cNvSpPr/>
          <p:nvPr/>
        </p:nvSpPr>
        <p:spPr>
          <a:xfrm>
            <a:off x="2571736" y="1857370"/>
            <a:ext cx="6643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herramientas que facilitan la obtención de piezas con mayor precisión, en menor tiempo y con menor costo</a:t>
            </a:r>
          </a:p>
          <a:p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reducen el trabajo manual y el número de usuarios ocupados en la tarea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1714480" y="2143122"/>
            <a:ext cx="857256" cy="4286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714480" y="2659707"/>
            <a:ext cx="857256" cy="2692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ROBOTICA\imagenes_plantillas\8fe3e0f34d3083cba6fe73d62a783d7f_X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643320"/>
            <a:ext cx="4000498" cy="1395729"/>
          </a:xfrm>
          <a:prstGeom prst="rect">
            <a:avLst/>
          </a:prstGeom>
          <a:noFill/>
        </p:spPr>
      </p:pic>
      <p:pic>
        <p:nvPicPr>
          <p:cNvPr id="3075" name="Picture 3" descr="G:\ROBOTICA\imagenes_plantillas\pareja-feliz-ascensor_23-214789806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5D7BB"/>
              </a:clrFrom>
              <a:clrTo>
                <a:srgbClr val="E5D7BB">
                  <a:alpha val="0"/>
                </a:srgbClr>
              </a:clrTo>
            </a:clrChange>
          </a:blip>
          <a:srcRect l="16306" t="5075" r="16306" b="15058"/>
          <a:stretch>
            <a:fillRect/>
          </a:stretch>
        </p:blipFill>
        <p:spPr bwMode="auto">
          <a:xfrm>
            <a:off x="6489664" y="3214692"/>
            <a:ext cx="1511368" cy="1791243"/>
          </a:xfrm>
          <a:prstGeom prst="rect">
            <a:avLst/>
          </a:prstGeom>
          <a:noFill/>
        </p:spPr>
      </p:pic>
      <p:grpSp>
        <p:nvGrpSpPr>
          <p:cNvPr id="24" name="Shape 389"/>
          <p:cNvGrpSpPr/>
          <p:nvPr/>
        </p:nvGrpSpPr>
        <p:grpSpPr>
          <a:xfrm rot="8255859" flipH="1">
            <a:off x="4354961" y="3751610"/>
            <a:ext cx="1509559" cy="1424983"/>
            <a:chOff x="1113100" y="2199475"/>
            <a:chExt cx="801900" cy="709925"/>
          </a:xfrm>
        </p:grpSpPr>
        <p:sp>
          <p:nvSpPr>
            <p:cNvPr id="25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96297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1142976" y="71420"/>
            <a:ext cx="578647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Automatización      </a:t>
            </a:r>
            <a:br>
              <a:rPr lang="en" sz="4800" dirty="0" smtClean="0"/>
            </a:br>
            <a:endParaRPr sz="4800" dirty="0">
              <a:solidFill>
                <a:srgbClr val="00B050"/>
              </a:solidFill>
            </a:endParaRPr>
          </a:p>
        </p:txBody>
      </p:sp>
      <p:sp>
        <p:nvSpPr>
          <p:cNvPr id="12" name="Shape 72"/>
          <p:cNvSpPr/>
          <p:nvPr/>
        </p:nvSpPr>
        <p:spPr>
          <a:xfrm>
            <a:off x="357158" y="214296"/>
            <a:ext cx="753123" cy="70214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12 CuadroTexto"/>
          <p:cNvSpPr txBox="1"/>
          <p:nvPr/>
        </p:nvSpPr>
        <p:spPr>
          <a:xfrm>
            <a:off x="500034" y="21429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</a:t>
            </a:r>
            <a:endParaRPr lang="es-ES" sz="40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0034" y="1214429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 máquina puede trabajar sin necesidad de un control permanente por parte del usuario una vez que se ha puesto en marcha.</a:t>
            </a: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7158" y="2467275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AUTÓMATA</a:t>
            </a:r>
            <a:endParaRPr lang="es-ES" sz="2400" dirty="0"/>
          </a:p>
        </p:txBody>
      </p:sp>
      <p:sp>
        <p:nvSpPr>
          <p:cNvPr id="16" name="15 Rectángulo"/>
          <p:cNvSpPr/>
          <p:nvPr/>
        </p:nvSpPr>
        <p:spPr>
          <a:xfrm>
            <a:off x="3214678" y="2000246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 mueve por el mismo</a:t>
            </a:r>
          </a:p>
          <a:p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Permite obtener productos sin la necesidad de intervención humana en el proceso</a:t>
            </a:r>
          </a:p>
        </p:txBody>
      </p:sp>
      <p:pic>
        <p:nvPicPr>
          <p:cNvPr id="3075" name="Picture 3" descr="G:\ROBOTICA\imagenes_plantillas\pareja-feliz-ascensor_23-214789806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D7BB"/>
              </a:clrFrom>
              <a:clrTo>
                <a:srgbClr val="E5D7BB">
                  <a:alpha val="0"/>
                </a:srgbClr>
              </a:clrTo>
            </a:clrChange>
          </a:blip>
          <a:srcRect l="16306" t="5075" r="16306" b="15058"/>
          <a:stretch>
            <a:fillRect/>
          </a:stretch>
        </p:blipFill>
        <p:spPr bwMode="auto">
          <a:xfrm>
            <a:off x="1764488" y="3143254"/>
            <a:ext cx="1511368" cy="1791243"/>
          </a:xfrm>
          <a:prstGeom prst="rect">
            <a:avLst/>
          </a:prstGeom>
          <a:noFill/>
        </p:spPr>
      </p:pic>
      <p:grpSp>
        <p:nvGrpSpPr>
          <p:cNvPr id="2" name="Shape 389"/>
          <p:cNvGrpSpPr/>
          <p:nvPr/>
        </p:nvGrpSpPr>
        <p:grpSpPr>
          <a:xfrm rot="8255859" flipH="1">
            <a:off x="3879373" y="3187549"/>
            <a:ext cx="1810153" cy="1725653"/>
            <a:chOff x="1113100" y="2199475"/>
            <a:chExt cx="801900" cy="709925"/>
          </a:xfrm>
        </p:grpSpPr>
        <p:sp>
          <p:nvSpPr>
            <p:cNvPr id="25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18 Conector recto de flecha"/>
          <p:cNvCxnSpPr/>
          <p:nvPr/>
        </p:nvCxnSpPr>
        <p:spPr>
          <a:xfrm flipV="1">
            <a:off x="2143108" y="2214560"/>
            <a:ext cx="857256" cy="4286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143108" y="2731145"/>
            <a:ext cx="857256" cy="2692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ROBOTICA\imagenes_plantillas\diseno-icono-viaje_25030-1642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8"/>
            <a:ext cx="2648215" cy="2271711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51014" y="3381184"/>
            <a:ext cx="1555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Al ascensor hay que indicarle en que piso deseo bajar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324543" y="3939902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A la escalera mecánica no se le debe indicar nada</a:t>
            </a:r>
            <a:endParaRPr lang="es-E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1142976" y="71420"/>
            <a:ext cx="578647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Robotización      </a:t>
            </a:r>
            <a:br>
              <a:rPr lang="en" sz="4800" dirty="0" smtClean="0"/>
            </a:br>
            <a:endParaRPr sz="4800">
              <a:solidFill>
                <a:srgbClr val="00B050"/>
              </a:solidFill>
            </a:endParaRPr>
          </a:p>
        </p:txBody>
      </p:sp>
      <p:sp>
        <p:nvSpPr>
          <p:cNvPr id="12" name="Shape 72"/>
          <p:cNvSpPr/>
          <p:nvPr/>
        </p:nvSpPr>
        <p:spPr>
          <a:xfrm>
            <a:off x="357158" y="214296"/>
            <a:ext cx="753123" cy="70214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12 CuadroTexto"/>
          <p:cNvSpPr txBox="1"/>
          <p:nvPr/>
        </p:nvSpPr>
        <p:spPr>
          <a:xfrm>
            <a:off x="500034" y="21429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</a:t>
            </a:r>
            <a:endParaRPr lang="es-ES" sz="40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7158" y="1000114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Sustituye no solo el trabajo manual del hombre  sino también el intelectual mediante una </a:t>
            </a:r>
            <a:r>
              <a:rPr lang="es-AR" sz="20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máquina inteligente </a:t>
            </a: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que  sabe tomar decisiones.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42910" y="2428874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ROBOT</a:t>
            </a:r>
            <a:endParaRPr lang="es-ES" sz="2400" dirty="0"/>
          </a:p>
        </p:txBody>
      </p:sp>
      <p:sp>
        <p:nvSpPr>
          <p:cNvPr id="16" name="15 Rectángulo"/>
          <p:cNvSpPr/>
          <p:nvPr/>
        </p:nvSpPr>
        <p:spPr>
          <a:xfrm>
            <a:off x="3000364" y="2000246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Máquina electrónica programable (inteligente)</a:t>
            </a:r>
          </a:p>
          <a:p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capaz de manipular objetos y realizar operaciones antes reservadas solo a las personas.</a:t>
            </a:r>
          </a:p>
        </p:txBody>
      </p:sp>
      <p:grpSp>
        <p:nvGrpSpPr>
          <p:cNvPr id="2" name="Shape 389"/>
          <p:cNvGrpSpPr/>
          <p:nvPr/>
        </p:nvGrpSpPr>
        <p:grpSpPr>
          <a:xfrm rot="8255859" flipH="1">
            <a:off x="3548080" y="3182675"/>
            <a:ext cx="1810153" cy="1725653"/>
            <a:chOff x="1113100" y="2199475"/>
            <a:chExt cx="801900" cy="709925"/>
          </a:xfrm>
        </p:grpSpPr>
        <p:sp>
          <p:nvSpPr>
            <p:cNvPr id="25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18 Conector recto de flecha"/>
          <p:cNvCxnSpPr/>
          <p:nvPr/>
        </p:nvCxnSpPr>
        <p:spPr>
          <a:xfrm flipV="1">
            <a:off x="2071670" y="2176159"/>
            <a:ext cx="857256" cy="4286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071670" y="2692744"/>
            <a:ext cx="857256" cy="2692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ROBOTICA\imagenes_plantillas\diseno-icono-viaje_25030-164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57541"/>
            <a:ext cx="2315104" cy="1985959"/>
          </a:xfrm>
          <a:prstGeom prst="rect">
            <a:avLst/>
          </a:prstGeom>
          <a:noFill/>
        </p:spPr>
      </p:pic>
      <p:pic>
        <p:nvPicPr>
          <p:cNvPr id="6146" name="Picture 2" descr="Resultado de imagen para escalera mecanica automatica con sensor de movimiento  dibu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00444"/>
            <a:ext cx="2611039" cy="1457324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2866296" y="4148375"/>
            <a:ext cx="3145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Sensor  que acelera la escalera mecánica si suben personas</a:t>
            </a:r>
            <a:endParaRPr lang="es-E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13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3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4620" y="1290415"/>
            <a:ext cx="8235812" cy="1338818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Explique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la diferencia entre un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Robot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, una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Máquina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y un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Autómata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. </a:t>
            </a:r>
            <a:r>
              <a:rPr lang="es-ES" sz="18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Dá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1800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ejemplos de cada uno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(Diferentes a los de la presentación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) </a:t>
            </a:r>
          </a:p>
          <a:p>
            <a:pPr>
              <a:lnSpc>
                <a:spcPct val="150000"/>
              </a:lnSpc>
            </a:pP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6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179512" y="34006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C000"/>
                </a:solidFill>
              </a:rPr>
              <a:t>Guía 3:</a:t>
            </a:r>
            <a:endParaRPr lang="es-ES" sz="6000" u="sng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06884" y="1779662"/>
            <a:ext cx="7308304" cy="1569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esta </a:t>
            </a: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nueva guía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 vamos a centrarnos en el concepto de </a:t>
            </a:r>
            <a:r>
              <a:rPr lang="es-AR" sz="2400" b="1" dirty="0" smtClean="0">
                <a:solidFill>
                  <a:srgbClr val="FF0000"/>
                </a:solidFill>
                <a:latin typeface="Candy Round BTN" pitchFamily="34" charset="0"/>
              </a:rPr>
              <a:t>Programación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.</a:t>
            </a: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8305" y="339502"/>
            <a:ext cx="82673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Los </a:t>
            </a:r>
            <a:r>
              <a:rPr lang="es-AR" sz="2000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Robots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está directamente relacionados con el concepto de </a:t>
            </a:r>
            <a:r>
              <a:rPr lang="es-AR" sz="20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programación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.</a:t>
            </a:r>
          </a:p>
          <a:p>
            <a:pPr algn="just"/>
            <a:endParaRPr lang="es-AR" sz="2000" b="1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just"/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Debemos indicarle al robot que debe hacer para que funcione como realmente  queremos.</a:t>
            </a:r>
            <a:endParaRPr lang="es-ES" sz="2400" b="1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" name="3 Llamada de flecha a la derecha"/>
          <p:cNvSpPr/>
          <p:nvPr/>
        </p:nvSpPr>
        <p:spPr>
          <a:xfrm>
            <a:off x="1183188" y="2505758"/>
            <a:ext cx="3384376" cy="1368152"/>
          </a:xfrm>
          <a:prstGeom prst="rightArrowCallout">
            <a:avLst>
              <a:gd name="adj1" fmla="val 14718"/>
              <a:gd name="adj2" fmla="val 25000"/>
              <a:gd name="adj3" fmla="val 25000"/>
              <a:gd name="adj4" fmla="val 763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1- Avanzar 5 pasos hacia adelante</a:t>
            </a:r>
          </a:p>
          <a:p>
            <a:r>
              <a:rPr lang="es-ES" dirty="0" smtClean="0"/>
              <a:t>2- Detenerse</a:t>
            </a:r>
          </a:p>
          <a:p>
            <a:r>
              <a:rPr lang="es-ES" dirty="0" smtClean="0"/>
              <a:t>3- Girar a la izquierda</a:t>
            </a:r>
          </a:p>
          <a:p>
            <a:r>
              <a:rPr lang="es-ES" dirty="0" smtClean="0"/>
              <a:t>4- Avanzar 10 pasos</a:t>
            </a:r>
            <a:endParaRPr lang="es-ES" dirty="0"/>
          </a:p>
        </p:txBody>
      </p:sp>
      <p:pic>
        <p:nvPicPr>
          <p:cNvPr id="3074" name="Picture 2" descr="Lindo Dibujos Animados Robot - Imagen gratis en Pixaba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11" t="15363" r="27564" b="14454"/>
          <a:stretch/>
        </p:blipFill>
        <p:spPr bwMode="auto">
          <a:xfrm>
            <a:off x="4716016" y="1641662"/>
            <a:ext cx="1960241" cy="2731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8532" y="4614435"/>
            <a:ext cx="8726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Observa el siguiente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video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para  saber de que se trata la </a:t>
            </a:r>
            <a:r>
              <a:rPr lang="es-AR" sz="20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Programación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…</a:t>
            </a:r>
            <a:endParaRPr lang="es-ES" sz="2400" b="1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6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-6025" y="1142846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</a:t>
            </a:r>
            <a:r>
              <a:rPr lang="en" dirty="0" smtClean="0"/>
              <a:t>odo el mundo debería saber programar</a:t>
            </a: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929475" y="2160150"/>
            <a:ext cx="4200300" cy="20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 smtClean="0"/>
              <a:t>“Todo el mundo debería aprender a programar una computadora porque enseña a pensar.”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		Steve Jobs</a:t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714348" y="2000246"/>
            <a:ext cx="2924749" cy="2286016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346"/>
          <p:cNvSpPr/>
          <p:nvPr/>
        </p:nvSpPr>
        <p:spPr>
          <a:xfrm>
            <a:off x="4286248" y="505891"/>
            <a:ext cx="419616" cy="422785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G:\ROBOTICA\imagenes_plantillas\IMAGEN-16503095-2.png"/>
          <p:cNvPicPr>
            <a:picLocks noChangeAspect="1" noChangeArrowheads="1"/>
          </p:cNvPicPr>
          <p:nvPr/>
        </p:nvPicPr>
        <p:blipFill>
          <a:blip r:embed="rId3"/>
          <a:srcRect l="15625" r="15178"/>
          <a:stretch>
            <a:fillRect/>
          </a:stretch>
        </p:blipFill>
        <p:spPr bwMode="auto">
          <a:xfrm>
            <a:off x="928662" y="2186004"/>
            <a:ext cx="2610044" cy="188594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000100" y="4572014"/>
            <a:ext cx="70009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https://www.youtube.com/watch?v=X5Wkp1gsNik </a:t>
            </a:r>
          </a:p>
        </p:txBody>
      </p:sp>
    </p:spTree>
    <p:extLst>
      <p:ext uri="{BB962C8B-B14F-4D97-AF65-F5344CB8AC3E}">
        <p14:creationId xmlns="" xmlns:p14="http://schemas.microsoft.com/office/powerpoint/2010/main" val="230566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4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0792" y="1275606"/>
            <a:ext cx="7963656" cy="310853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800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Luego de ver el </a:t>
            </a:r>
            <a:r>
              <a:rPr lang="es-ES" sz="1800" b="1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video</a:t>
            </a:r>
            <a:r>
              <a:rPr lang="es-ES" sz="1800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de la </a:t>
            </a:r>
            <a:r>
              <a:rPr lang="es-ES" sz="1800" b="1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diapositiva </a:t>
            </a:r>
            <a:r>
              <a:rPr lang="es-ES" sz="1800" b="1" u="sng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10</a:t>
            </a:r>
            <a:r>
              <a:rPr lang="es-ES" sz="1800" u="sng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, responde </a:t>
            </a:r>
            <a:endParaRPr lang="es-ES" sz="1800" u="sng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a) Qué es Programar?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b) Crees que es posible aprender a programar desde cero?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c)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Cuáles </a:t>
            </a:r>
            <a:r>
              <a:rPr lang="es-ES" sz="18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app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,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cuyos Creadores aparecen en el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video, utilizas? 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d) Qué </a:t>
            </a:r>
            <a:r>
              <a:rPr lang="es-E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app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o programa se te ocurre que sería bueno desarrollar/crear?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e) Según el video es mejor desarrollar solos o en equipo? Por qué?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f) Con qué cosas cuentan las oficinas de desarrollo que aparece en el video?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g) «Las computadoras están en todas partes». Cuáles tecnologías se ven el video?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h) Al final del video comparan el saber programar con qué cosas? </a:t>
            </a:r>
          </a:p>
        </p:txBody>
      </p:sp>
    </p:spTree>
    <p:extLst>
      <p:ext uri="{BB962C8B-B14F-4D97-AF65-F5344CB8AC3E}">
        <p14:creationId xmlns="" xmlns:p14="http://schemas.microsoft.com/office/powerpoint/2010/main" val="6102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142844" y="197504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¿Qué es un </a:t>
            </a:r>
            <a:r>
              <a:rPr lang="en" sz="6000" dirty="0" smtClean="0">
                <a:solidFill>
                  <a:srgbClr val="FF0000"/>
                </a:solidFill>
              </a:rPr>
              <a:t>Programa</a:t>
            </a:r>
            <a:r>
              <a:rPr lang="en" sz="6000" dirty="0" smtClean="0"/>
              <a:t>?</a:t>
            </a:r>
            <a:endParaRPr sz="6000" dirty="0"/>
          </a:p>
        </p:txBody>
      </p:sp>
      <p:pic>
        <p:nvPicPr>
          <p:cNvPr id="2050" name="Picture 2" descr="G:\ROBOTICA\imagenes_plantillas\pngtree-hand-painted-robot-doubt-png-clipart_25705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8"/>
            <a:ext cx="2524999" cy="2528884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2357422" y="1707654"/>
            <a:ext cx="6286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Serie de pasos o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instrucciones</a:t>
            </a: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 que le dicen al robot lo que tiene que hacer en cada momento. </a:t>
            </a:r>
          </a:p>
          <a:p>
            <a:pPr algn="just"/>
            <a:endParaRPr lang="es-AR" sz="2400" dirty="0">
              <a:solidFill>
                <a:srgbClr val="92D05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/>
            <a:r>
              <a:rPr lang="es-AR" sz="2400" u="sng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Por ejemplo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: pasos o instrucciones para atarse  los cordones de las zapatillas</a:t>
            </a:r>
          </a:p>
          <a:p>
            <a:pPr algn="just"/>
            <a:endParaRPr lang="es-AR" sz="24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5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714348" y="267494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ES" sz="5400" dirty="0" smtClean="0"/>
              <a:t>TALLER DE ROBÓTICA</a:t>
            </a:r>
          </a:p>
          <a:p>
            <a:endParaRPr lang="es-ES" sz="2400" dirty="0"/>
          </a:p>
          <a:p>
            <a:r>
              <a:rPr lang="es-ES" sz="4400" dirty="0" smtClean="0">
                <a:solidFill>
                  <a:srgbClr val="FF0000"/>
                </a:solidFill>
              </a:rPr>
              <a:t>3º «A»</a:t>
            </a:r>
          </a:p>
          <a:p>
            <a:endParaRPr lang="es-ES" sz="1100" dirty="0" smtClean="0">
              <a:solidFill>
                <a:srgbClr val="FF0000"/>
              </a:solidFill>
            </a:endParaRPr>
          </a:p>
          <a:p>
            <a:pPr algn="l"/>
            <a:r>
              <a:rPr lang="es-ES" sz="3200" u="sng" dirty="0" smtClean="0"/>
              <a:t>Prof</a:t>
            </a:r>
            <a:r>
              <a:rPr lang="es-ES" sz="3200" dirty="0" smtClean="0"/>
              <a:t>.: Cecilia Marcuzzi</a:t>
            </a:r>
          </a:p>
          <a:p>
            <a:pPr algn="l"/>
            <a:r>
              <a:rPr lang="es-ES" sz="3200" u="sng" dirty="0" smtClean="0"/>
              <a:t>Correo</a:t>
            </a:r>
            <a:r>
              <a:rPr lang="es-ES" sz="3200" dirty="0" smtClean="0"/>
              <a:t>: </a:t>
            </a:r>
            <a:r>
              <a:rPr lang="es-ES" sz="2000" dirty="0" smtClean="0">
                <a:hlinkClick r:id="rId2"/>
              </a:rPr>
              <a:t>prof.ceciliamarcuzzi@gmail.com</a:t>
            </a:r>
            <a:endParaRPr lang="es-ES" sz="2000" dirty="0" smtClean="0"/>
          </a:p>
          <a:p>
            <a:pPr algn="l"/>
            <a:r>
              <a:rPr lang="es-ES" sz="2800" u="sng" dirty="0" smtClean="0"/>
              <a:t>Horarios: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9862"/>
            <a:ext cx="1972764" cy="13332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40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0" y="197504"/>
            <a:ext cx="889248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4400" u="sng" dirty="0" smtClean="0">
                <a:solidFill>
                  <a:srgbClr val="FFC000"/>
                </a:solidFill>
                <a:sym typeface="Arial"/>
              </a:rPr>
              <a:t>Instrucciones</a:t>
            </a:r>
            <a:endParaRPr lang="es-ES" sz="240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487465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Son una serie de pasos u </a:t>
            </a:r>
            <a:r>
              <a:rPr lang="es-AR" sz="280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órdenes </a:t>
            </a:r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que son ingresadas a un dispositivo (por ejemplo una computadora) o robot.</a:t>
            </a:r>
          </a:p>
          <a:p>
            <a:pPr algn="just"/>
            <a:endParaRPr lang="es-AR" sz="28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/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Estas instrucciones son  </a:t>
            </a:r>
            <a:r>
              <a:rPr lang="es-AR" sz="2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interpretadas</a:t>
            </a:r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y </a:t>
            </a:r>
            <a:r>
              <a:rPr lang="es-AR" sz="2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ejecutadas</a:t>
            </a:r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por el robot.</a:t>
            </a:r>
          </a:p>
        </p:txBody>
      </p:sp>
      <p:pic>
        <p:nvPicPr>
          <p:cNvPr id="4" name="Picture 4" descr="G:\ROBOTICA\pagina-para-colorear-de-robot-con-y-dibujos-pinta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 rot="823924">
            <a:off x="5474852" y="3823276"/>
            <a:ext cx="963789" cy="104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84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38" y="1446207"/>
            <a:ext cx="3247863" cy="36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42878" y="285734"/>
            <a:ext cx="8501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robot puede ser diseñado para realizar siempre la </a:t>
            </a:r>
            <a:r>
              <a:rPr lang="es-AR" sz="22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misma tarea</a:t>
            </a:r>
            <a:endParaRPr lang="es-ES" sz="2200" b="1" dirty="0" smtClean="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" name="Shape 334"/>
          <p:cNvSpPr/>
          <p:nvPr/>
        </p:nvSpPr>
        <p:spPr>
          <a:xfrm>
            <a:off x="214282" y="285734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828" name="Picture 4" descr="Resultado de imagen para aspiradora de pi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1296642"/>
            <a:ext cx="2405046" cy="2405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3780767" y="874539"/>
            <a:ext cx="389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Por ejemplo, un </a:t>
            </a:r>
            <a:r>
              <a:rPr lang="es-ES" sz="2000" b="1" dirty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Robot Aspiradora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99530" y="3975047"/>
            <a:ext cx="449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La aspiradora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avanza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, si llega a una pared u obstáculo se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detiene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y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gira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. Sino,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continúa avanzando</a:t>
            </a:r>
            <a:endParaRPr lang="es-ES" sz="2000" b="1" dirty="0">
              <a:solidFill>
                <a:srgbClr val="00B0F0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9" name="Shape 389"/>
          <p:cNvGrpSpPr/>
          <p:nvPr/>
        </p:nvGrpSpPr>
        <p:grpSpPr>
          <a:xfrm rot="3852394">
            <a:off x="3081484" y="3495694"/>
            <a:ext cx="1166343" cy="1305376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0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827584" y="1173981"/>
            <a:ext cx="232814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INSTRUCCIONES</a:t>
            </a:r>
            <a:endParaRPr lang="es-ES" sz="2400" b="1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9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068" y="506542"/>
            <a:ext cx="821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robot </a:t>
            </a:r>
            <a:r>
              <a:rPr lang="es-AR" sz="20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programable</a:t>
            </a: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permite cambiar su programa para que su funcionamiento se </a:t>
            </a:r>
            <a:r>
              <a:rPr lang="es-AR" sz="20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Sniglet"/>
              </a:rPr>
              <a:t>adapte a diferentes tareas</a:t>
            </a:r>
            <a:endParaRPr lang="es-ES" sz="2000" b="1" dirty="0" smtClean="0">
              <a:solidFill>
                <a:srgbClr val="FFC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" name="Shape 334"/>
          <p:cNvSpPr/>
          <p:nvPr/>
        </p:nvSpPr>
        <p:spPr>
          <a:xfrm>
            <a:off x="407673" y="558652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970" name="Picture 2" descr="Resultado de imagen para computador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70"/>
            <a:ext cx="2952739" cy="2113540"/>
          </a:xfrm>
          <a:prstGeom prst="rect">
            <a:avLst/>
          </a:prstGeom>
          <a:noFill/>
        </p:spPr>
      </p:pic>
      <p:pic>
        <p:nvPicPr>
          <p:cNvPr id="83972" name="Picture 4" descr="Resultado de imagen para robo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643056"/>
            <a:ext cx="4429124" cy="2952749"/>
          </a:xfrm>
          <a:prstGeom prst="rect">
            <a:avLst/>
          </a:prstGeom>
          <a:noFill/>
        </p:spPr>
      </p:pic>
      <p:grpSp>
        <p:nvGrpSpPr>
          <p:cNvPr id="6" name="Shape 389"/>
          <p:cNvGrpSpPr/>
          <p:nvPr/>
        </p:nvGrpSpPr>
        <p:grpSpPr>
          <a:xfrm rot="8255859" flipH="1">
            <a:off x="4417021" y="1527621"/>
            <a:ext cx="1810153" cy="1725653"/>
            <a:chOff x="1113100" y="2199475"/>
            <a:chExt cx="801900" cy="709925"/>
          </a:xfrm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0728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975" y="17255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Los </a:t>
            </a:r>
            <a:r>
              <a:rPr lang="es-AR" sz="2400" dirty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pasos</a:t>
            </a:r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deben 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ser:</a:t>
            </a:r>
          </a:p>
          <a:p>
            <a:pPr marL="342900" indent="-342900">
              <a:buFont typeface="Wingdings" pitchFamily="2" charset="2"/>
              <a:buChar char="ü"/>
            </a:pPr>
            <a:endParaRPr lang="es-AR" sz="24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342900" lvl="8" indent="-342900"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simples</a:t>
            </a:r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, </a:t>
            </a:r>
            <a:endParaRPr lang="es-AR" sz="24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342900" lvl="8" indent="-342900"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bien </a:t>
            </a:r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claros y </a:t>
            </a:r>
            <a:endParaRPr lang="es-AR" sz="24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342900" lvl="8" indent="-342900">
              <a:buFont typeface="Wingdings" pitchFamily="2" charset="2"/>
              <a:buChar char="ü"/>
            </a:pP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no </a:t>
            </a:r>
            <a:r>
              <a:rPr lang="es-AR" sz="2400" dirty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asumir que el robot ya sabe ciertos </a:t>
            </a: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términos</a:t>
            </a:r>
          </a:p>
          <a:p>
            <a:pPr marL="342900" lvl="8" indent="-342900">
              <a:buFont typeface="Wingdings" pitchFamily="2" charset="2"/>
              <a:buChar char="ü"/>
            </a:pPr>
            <a:endParaRPr lang="es-AR" sz="2400" dirty="0">
              <a:solidFill>
                <a:srgbClr val="92D05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8" algn="just"/>
            <a:r>
              <a:rPr lang="es-AR" sz="2400" u="sng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Por ejemplo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:  En las </a:t>
            </a:r>
            <a:r>
              <a:rPr lang="es-AR" sz="24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Sniglet"/>
              </a:rPr>
              <a:t>instrucciones de atarse los cordones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, puede que el robot no tenga programado el significado de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Orejas de Conejo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, por lo que la instrucción «</a:t>
            </a:r>
            <a:r>
              <a:rPr lang="es-AR" sz="24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Sniglet"/>
              </a:rPr>
              <a:t>Hacer 2 orejitas  como de conejo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» no logre entenderla.</a:t>
            </a:r>
            <a:endParaRPr lang="es-AR" sz="24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" name="AutoShape 2" descr="Emoticon Emoji De Etiqueta Engomada Emoción Hmm, Duda, Pensan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Emoticon Emoji De Etiqueta Engomada Emoción Hmm, Duda, Pensando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Vectores de stock de Hmm, ilustraciones de Hmm sin royalties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67B9C5"/>
              </a:clrFrom>
              <a:clrTo>
                <a:srgbClr val="67B9C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05" t="11753" r="18691" b="15596"/>
          <a:stretch/>
        </p:blipFill>
        <p:spPr bwMode="auto">
          <a:xfrm>
            <a:off x="7067204" y="3568737"/>
            <a:ext cx="1305667" cy="1580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9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5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5936" y="1563638"/>
            <a:ext cx="8674536" cy="255453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Ver el siguiente video (también está adjunto al mail):</a:t>
            </a:r>
          </a:p>
          <a:p>
            <a:pPr algn="ctr"/>
            <a:r>
              <a:rPr lang="es-ES" sz="1800" b="1" dirty="0">
                <a:hlinkClick r:id="rId2"/>
              </a:rPr>
              <a:t>https://www.youtube.com/watch?v=HrBh2165KjE&amp;feature=youtu.be</a:t>
            </a:r>
            <a:endParaRPr lang="es-ES" sz="1800" b="1" u="sng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endParaRPr lang="es-ES" sz="1800" b="1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Responde </a:t>
            </a:r>
            <a:endParaRPr lang="es-ES" sz="1800" b="1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) Con cuál de las opiniones de los famosos te sientes identificado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? Por qué? 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b) Por qué crees que es importante aprender a programar?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c)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Estás de acuerdo con que  «Programar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ayuda a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pensar»? Justifica tu respuesta </a:t>
            </a:r>
          </a:p>
          <a:p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) Según el video, Programar permite llevar a cabo qué cosas? </a:t>
            </a:r>
          </a:p>
        </p:txBody>
      </p:sp>
    </p:spTree>
    <p:extLst>
      <p:ext uri="{BB962C8B-B14F-4D97-AF65-F5344CB8AC3E}">
        <p14:creationId xmlns="" xmlns:p14="http://schemas.microsoft.com/office/powerpoint/2010/main" val="7962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6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191713"/>
            <a:ext cx="8674536" cy="366253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endParaRPr lang="es-E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Selecciona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una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máquina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robot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y una 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aplicación o programa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que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conozcas o desees investigar y luego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marL="342900" lvl="6" indent="-342900">
              <a:lnSpc>
                <a:spcPct val="150000"/>
              </a:lnSpc>
              <a:buAutoNum type="alphaLcParenR"/>
            </a:pP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Describe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las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instrucciones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o pasos que realiza para cumplir su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objetivo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. </a:t>
            </a:r>
            <a:r>
              <a:rPr lang="es-ES" sz="1800" u="sng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Por ejemplo </a:t>
            </a:r>
            <a:r>
              <a:rPr lang="es-ES" sz="1800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en la </a:t>
            </a:r>
            <a:r>
              <a:rPr lang="es-ES" sz="1800" b="1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diapositiva </a:t>
            </a:r>
            <a:r>
              <a:rPr lang="es-ES" sz="1800" b="1" dirty="0" smtClean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22</a:t>
            </a:r>
            <a:r>
              <a:rPr lang="es-ES" sz="1800" dirty="0" smtClean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1800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se detallan los pasos que cumple una aspiradora, cuyo </a:t>
            </a:r>
            <a:r>
              <a:rPr lang="es-ES" sz="1800" u="sng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objetivo</a:t>
            </a:r>
            <a:r>
              <a:rPr lang="es-ES" sz="1800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 es limpiar el </a:t>
            </a:r>
            <a:r>
              <a:rPr lang="es-ES" sz="1800" dirty="0" smtClean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piso</a:t>
            </a:r>
          </a:p>
          <a:p>
            <a:pPr marL="342900" lvl="6" indent="-342900">
              <a:lnSpc>
                <a:spcPct val="150000"/>
              </a:lnSpc>
              <a:buAutoNum type="alphaLcParenR"/>
            </a:pPr>
            <a:endParaRPr lang="es-ES" sz="1800" dirty="0">
              <a:solidFill>
                <a:srgbClr val="002060"/>
              </a:solidFill>
              <a:latin typeface="Sniglet"/>
              <a:ea typeface="Sniglet"/>
              <a:cs typeface="Sniglet"/>
            </a:endParaRPr>
          </a:p>
          <a:p>
            <a:pPr lvl="6">
              <a:lnSpc>
                <a:spcPct val="150000"/>
              </a:lnSpc>
            </a:pP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b) Enumera cada una de  las instrucciones y especifica el objetivo que cumple </a:t>
            </a:r>
          </a:p>
        </p:txBody>
      </p:sp>
    </p:spTree>
    <p:extLst>
      <p:ext uri="{BB962C8B-B14F-4D97-AF65-F5344CB8AC3E}">
        <p14:creationId xmlns="" xmlns:p14="http://schemas.microsoft.com/office/powerpoint/2010/main" val="30123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195486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Guía 4:</a:t>
            </a:r>
            <a:endParaRPr lang="es-ES" sz="60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499869"/>
            <a:ext cx="8064896" cy="2677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En esta guía veremos los siguientes conceptos</a:t>
            </a:r>
          </a:p>
          <a:p>
            <a:pPr algn="just">
              <a:defRPr/>
            </a:pPr>
            <a:endParaRPr lang="es-AR" sz="24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marL="342900" lvl="8" indent="-342900" algn="just">
              <a:buFont typeface="Arial" pitchFamily="34" charset="0"/>
              <a:buChar char="•"/>
              <a:defRPr/>
            </a:pP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Lenguaje de Programación</a:t>
            </a:r>
          </a:p>
          <a:p>
            <a:pPr marL="342900" lvl="8" indent="-342900" algn="just">
              <a:buFont typeface="Arial" pitchFamily="34" charset="0"/>
              <a:buChar char="•"/>
              <a:defRPr/>
            </a:pP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Algoritmo</a:t>
            </a:r>
          </a:p>
          <a:p>
            <a:pPr marL="342900" lvl="8" indent="-342900" algn="just">
              <a:buFont typeface="Arial" pitchFamily="34" charset="0"/>
              <a:buChar char="•"/>
              <a:defRPr/>
            </a:pP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Diagrama de Flujo</a:t>
            </a:r>
          </a:p>
          <a:p>
            <a:pPr marL="342900" lvl="8" indent="-342900" algn="just">
              <a:buFont typeface="Arial" pitchFamily="34" charset="0"/>
              <a:buChar char="•"/>
              <a:defRPr/>
            </a:pP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Pseudocódigo</a:t>
            </a:r>
            <a:endParaRPr lang="es-AR" sz="2400" b="1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9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14296"/>
            <a:ext cx="7452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solidFill>
                  <a:srgbClr val="00B0F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Lenguaje de programación</a:t>
            </a:r>
            <a:endParaRPr lang="es-ES" sz="4400" dirty="0">
              <a:solidFill>
                <a:srgbClr val="00B0F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7224" y="1071552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Permite escribir las instrucciones para dar órdenes a la computadora o robot</a:t>
            </a:r>
            <a:endParaRPr lang="es-ES" sz="2000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  <a:p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67586" name="Picture 2" descr="Resultado de imagen para codigo fu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00246"/>
            <a:ext cx="4452933" cy="273834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85786" y="2000246"/>
            <a:ext cx="250033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Conjunto de símbolos, reglas y sentencias.       También llamado: </a:t>
            </a:r>
            <a:r>
              <a:rPr lang="es-ES" sz="20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Código Fuente</a:t>
            </a:r>
            <a:endParaRPr lang="es-ES" sz="2000" b="1" dirty="0" smtClean="0">
              <a:solidFill>
                <a:sysClr val="windowText" lastClr="000000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7" name="Shape 389"/>
          <p:cNvGrpSpPr/>
          <p:nvPr/>
        </p:nvGrpSpPr>
        <p:grpSpPr>
          <a:xfrm rot="3852394">
            <a:off x="2629382" y="3430417"/>
            <a:ext cx="1057805" cy="936479"/>
            <a:chOff x="1113100" y="2199475"/>
            <a:chExt cx="801900" cy="709925"/>
          </a:xfrm>
        </p:grpSpPr>
        <p:sp>
          <p:nvSpPr>
            <p:cNvPr id="8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46664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928940"/>
            <a:ext cx="142872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Tipos de Algoritmos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57422" y="2214560"/>
            <a:ext cx="4374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u="sng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Gráficos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: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Es la representación gráfica de las operaciones que realiza un algoritmo (</a:t>
            </a:r>
            <a:r>
              <a:rPr lang="es-AR" sz="2000" b="1" dirty="0" smtClean="0">
                <a:solidFill>
                  <a:srgbClr val="FFFF00"/>
                </a:solidFill>
                <a:latin typeface="Sniglet"/>
                <a:ea typeface="Sniglet"/>
                <a:cs typeface="Sniglet"/>
              </a:rPr>
              <a:t>diagrama de flujo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). </a:t>
            </a:r>
          </a:p>
          <a:p>
            <a:pPr algn="just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just"/>
            <a:r>
              <a:rPr lang="es-AR" sz="2000" b="1" u="sng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No Gráficos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: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Representa en forma descriptiva las operaciones que debe realizar un algoritmo.  También se denomina </a:t>
            </a:r>
            <a:r>
              <a:rPr lang="es-AR" sz="2000" b="1" dirty="0" smtClean="0">
                <a:solidFill>
                  <a:srgbClr val="FFFF00"/>
                </a:solidFill>
                <a:latin typeface="Sniglet"/>
                <a:ea typeface="Sniglet"/>
                <a:cs typeface="Sniglet"/>
              </a:rPr>
              <a:t>Pseudocódigo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/>
            </a:r>
            <a:b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</a:b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082" y="2071684"/>
            <a:ext cx="10701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14282" y="114299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Serie de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pasos organizados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que describe el proceso que se debe seguir, para dar solución a un </a:t>
            </a:r>
            <a:r>
              <a:rPr lang="es-AR" sz="2000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problema específico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.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214282" y="214296"/>
            <a:ext cx="3357586" cy="85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Algoritmo</a:t>
            </a:r>
            <a:endParaRPr sz="4800" dirty="0">
              <a:solidFill>
                <a:srgbClr val="00B050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5400000" flipH="1" flipV="1">
            <a:off x="1643042" y="2571750"/>
            <a:ext cx="642942" cy="6429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643042" y="3357568"/>
            <a:ext cx="714380" cy="2857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Resultado de imagen para ejemplos de  pseudocodi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050" y="3571890"/>
            <a:ext cx="2116668" cy="1428752"/>
          </a:xfrm>
          <a:prstGeom prst="rect">
            <a:avLst/>
          </a:prstGeom>
          <a:noFill/>
        </p:spPr>
      </p:pic>
      <p:cxnSp>
        <p:nvCxnSpPr>
          <p:cNvPr id="10" name="9 Conector recto de flecha"/>
          <p:cNvCxnSpPr/>
          <p:nvPr/>
        </p:nvCxnSpPr>
        <p:spPr>
          <a:xfrm>
            <a:off x="3707904" y="4515966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79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sultado de imagen para ejemplos de  pseudocodi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618" y="877084"/>
            <a:ext cx="3500398" cy="26252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86196"/>
            <a:ext cx="6889832" cy="115252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14282" y="28573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Ejemplos de Pseudocódigo:</a:t>
            </a:r>
            <a:endParaRPr lang="es-ES" sz="2400" b="1" u="sng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36" y="1110244"/>
            <a:ext cx="328313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hape 389"/>
          <p:cNvGrpSpPr/>
          <p:nvPr/>
        </p:nvGrpSpPr>
        <p:grpSpPr>
          <a:xfrm rot="3852394">
            <a:off x="4335110" y="1721493"/>
            <a:ext cx="1057805" cy="936479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382414" y="2546184"/>
            <a:ext cx="143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Resultado</a:t>
            </a:r>
            <a:endParaRPr lang="es-ES" sz="2000" b="1" dirty="0">
              <a:solidFill>
                <a:srgbClr val="00B0F0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028" name="Picture 4" descr="Una caricatura de la ilustración de un hombre en ejecución del ..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72" r="6874" b="10553"/>
          <a:stretch/>
        </p:blipFill>
        <p:spPr bwMode="auto">
          <a:xfrm>
            <a:off x="7668344" y="3131892"/>
            <a:ext cx="1389858" cy="1806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57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 txBox="1">
            <a:spLocks/>
          </p:cNvSpPr>
          <p:nvPr/>
        </p:nvSpPr>
        <p:spPr>
          <a:xfrm>
            <a:off x="179512" y="34006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92D050"/>
                </a:solidFill>
              </a:rPr>
              <a:t>Guía 1:</a:t>
            </a:r>
            <a:endParaRPr lang="es-ES" sz="6000" u="sng" dirty="0">
              <a:solidFill>
                <a:srgbClr val="92D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1640" y="1563638"/>
            <a:ext cx="6620272" cy="17850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AR" sz="2800" b="1" dirty="0" smtClean="0">
                <a:solidFill>
                  <a:schemeClr val="tx1"/>
                </a:solidFill>
                <a:latin typeface="Berlin Sans FB Demi" pitchFamily="34" charset="0"/>
              </a:rPr>
              <a:t>Bienvenidos al Taller de Robótica!!!</a:t>
            </a:r>
          </a:p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defRPr/>
            </a:pPr>
            <a:r>
              <a:rPr lang="es-AR" sz="20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En esta primer guía los invito a ver 3 videos para comenzar a ver de qué se trata este taller..</a:t>
            </a:r>
            <a:r>
              <a:rPr lang="es-AR" sz="1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s-AR" sz="18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endParaRPr lang="es-AR" sz="18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5" name="Picture 7" descr="La Robótica, La Robótica Educativa, Robot imagen png - imagen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59" t="9862" r="7341" b="10549"/>
          <a:stretch/>
        </p:blipFill>
        <p:spPr bwMode="auto">
          <a:xfrm>
            <a:off x="6660232" y="2787774"/>
            <a:ext cx="1763688" cy="2193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1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19548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Ejemplos de  Diagrama de Flujo  y Pseudocódigo:</a:t>
            </a:r>
            <a:endParaRPr lang="es-ES" sz="2400" b="1" u="sng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234" y="968325"/>
            <a:ext cx="3247863" cy="36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3751626" y="660198"/>
            <a:ext cx="323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Robot </a:t>
            </a:r>
            <a:r>
              <a:rPr lang="es-ES" sz="2400" b="1" dirty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Aspiradora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44008" y="1262010"/>
            <a:ext cx="439248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Si &lt;</a:t>
            </a:r>
            <a:r>
              <a:rPr lang="es-ES" sz="18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aspiradora  choca con pared </a:t>
            </a:r>
            <a:r>
              <a:rPr lang="es-ES" sz="1800" b="1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u obstáculo </a:t>
            </a:r>
            <a:r>
              <a:rPr lang="es-ES" sz="18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&gt;</a:t>
            </a:r>
            <a:endParaRPr lang="es-ES" sz="1800" b="1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lvl="1"/>
            <a:r>
              <a:rPr lang="es-ES" sz="1800" b="1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	Entonces </a:t>
            </a:r>
          </a:p>
          <a:p>
            <a:r>
              <a:rPr lang="es-ES" sz="1800" b="1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		&lt;</a:t>
            </a:r>
            <a:r>
              <a:rPr lang="es-ES" sz="1800" b="1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se </a:t>
            </a:r>
            <a:r>
              <a:rPr lang="es-ES" sz="1800" b="1" dirty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detiene y </a:t>
            </a:r>
            <a:r>
              <a:rPr lang="es-ES" sz="1800" b="1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gira</a:t>
            </a:r>
            <a:r>
              <a:rPr lang="es-ES" sz="1800" b="1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&gt;</a:t>
            </a:r>
            <a:endParaRPr lang="es-ES" sz="1800" b="1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b="1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	Sino</a:t>
            </a:r>
          </a:p>
          <a:p>
            <a:r>
              <a:rPr lang="es-ES" sz="1800" b="1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		&lt;</a:t>
            </a:r>
            <a:r>
              <a:rPr lang="es-ES" sz="18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continúa  avanzando</a:t>
            </a:r>
            <a:r>
              <a:rPr lang="es-ES" sz="1800" b="1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&gt;</a:t>
            </a:r>
            <a:endParaRPr lang="es-ES" sz="1800" b="1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6" name="Shape 389"/>
          <p:cNvGrpSpPr/>
          <p:nvPr/>
        </p:nvGrpSpPr>
        <p:grpSpPr>
          <a:xfrm rot="3852394">
            <a:off x="3970191" y="2078033"/>
            <a:ext cx="1057805" cy="1426404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644008" y="3129997"/>
            <a:ext cx="201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Pseudocódigo</a:t>
            </a:r>
            <a:endParaRPr lang="es-ES" sz="2000" b="1" dirty="0">
              <a:solidFill>
                <a:srgbClr val="00B0F0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8231" y="2088676"/>
            <a:ext cx="7308304" cy="2308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Si piensas por un momento te darás cuenta que todas las acciones que realizamos se pueden definir en diferentes </a:t>
            </a: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pasos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 (o instrucciones), diferentes </a:t>
            </a: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elecciones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, y obtener diferentes </a:t>
            </a: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resultados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,,,,,</a:t>
            </a: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pic>
        <p:nvPicPr>
          <p:cNvPr id="2052" name="Picture 4" descr="Crishan Negro (chabo1187) en Pintere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36" y="-308570"/>
            <a:ext cx="2441848" cy="2441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0618" y="267494"/>
            <a:ext cx="6815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4800" dirty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Pensemos un poco…..</a:t>
            </a:r>
          </a:p>
        </p:txBody>
      </p:sp>
    </p:spTree>
    <p:extLst>
      <p:ext uri="{BB962C8B-B14F-4D97-AF65-F5344CB8AC3E}">
        <p14:creationId xmlns="" xmlns:p14="http://schemas.microsoft.com/office/powerpoint/2010/main" val="3506700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7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1059582"/>
            <a:ext cx="7901781" cy="341631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El 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desafío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en esta nueva guía es que selecciones una 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problemática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, puede ser cualquier cosa (un tema de alguna materia, matemáticas, física, algún deporte, algo relacionado al ámbito social, algún juego, </a:t>
            </a:r>
            <a:r>
              <a:rPr lang="es-ES" sz="18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etc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) y realices el 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Diagrama de Flujo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y el 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Pseudocódigo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correspondientes. </a:t>
            </a:r>
            <a:endParaRPr lang="es-ES" sz="1800" b="1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S" sz="18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algn="ctr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18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No vale buscar en internet….Trata de hacerlo solo…</a:t>
            </a:r>
          </a:p>
          <a:p>
            <a:pPr algn="ctr">
              <a:lnSpc>
                <a:spcPct val="150000"/>
              </a:lnSpc>
            </a:pPr>
            <a:r>
              <a:rPr lang="es-ES" sz="18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la Programación te ayuda a pensar y dividir en pasos</a:t>
            </a:r>
          </a:p>
          <a:p>
            <a:pPr algn="ctr">
              <a:lnSpc>
                <a:spcPct val="150000"/>
              </a:lnSpc>
            </a:pPr>
            <a:r>
              <a:rPr lang="es-ES" sz="18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 (o instrucciones) todo lo que haces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4098" name="Picture 2" descr="smiley - Recherche Google | Grappige gezichten, Grappige plaatj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91" y="3363838"/>
            <a:ext cx="1304102" cy="120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8362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33CC"/>
                </a:solidFill>
              </a:rPr>
              <a:t>Guía 5:</a:t>
            </a:r>
            <a:endParaRPr lang="es-ES" sz="6000" u="sng" dirty="0">
              <a:solidFill>
                <a:srgbClr val="FF33CC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1957650"/>
            <a:ext cx="8352928" cy="1754316"/>
          </a:xfrm>
          <a:prstGeom prst="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r>
              <a:rPr lang="es-AR" sz="2800" dirty="0">
                <a:solidFill>
                  <a:schemeClr val="tx1"/>
                </a:solidFill>
                <a:latin typeface="Candy Round BTN" pitchFamily="34" charset="0"/>
              </a:rPr>
              <a:t>En esta guía </a:t>
            </a:r>
            <a:r>
              <a:rPr lang="es-AR" sz="2800" dirty="0" smtClean="0">
                <a:solidFill>
                  <a:schemeClr val="tx1"/>
                </a:solidFill>
                <a:latin typeface="Candy Round BTN" pitchFamily="34" charset="0"/>
              </a:rPr>
              <a:t>vamos </a:t>
            </a:r>
            <a:r>
              <a:rPr lang="es-AR" sz="2800" dirty="0">
                <a:solidFill>
                  <a:schemeClr val="tx1"/>
                </a:solidFill>
                <a:latin typeface="Candy Round BTN" pitchFamily="34" charset="0"/>
              </a:rPr>
              <a:t>a </a:t>
            </a:r>
            <a:r>
              <a:rPr lang="es-AR" sz="2800" dirty="0" smtClean="0">
                <a:solidFill>
                  <a:schemeClr val="tx1"/>
                </a:solidFill>
                <a:latin typeface="Candy Round BTN" pitchFamily="34" charset="0"/>
              </a:rPr>
              <a:t>realizar desafíos en las plataformas </a:t>
            </a:r>
            <a:r>
              <a:rPr lang="es-AR" sz="2800" b="1" dirty="0" smtClean="0">
                <a:solidFill>
                  <a:schemeClr val="tx1"/>
                </a:solidFill>
                <a:latin typeface="Candy Round BTN" pitchFamily="34" charset="0"/>
              </a:rPr>
              <a:t>Pilas Bloques y </a:t>
            </a:r>
            <a:r>
              <a:rPr lang="es-ES" sz="2800" b="1" dirty="0" err="1" smtClean="0">
                <a:solidFill>
                  <a:schemeClr val="tx1"/>
                </a:solidFill>
                <a:latin typeface="Candy Round BTN" pitchFamily="34" charset="0"/>
              </a:rPr>
              <a:t>LightBot</a:t>
            </a:r>
            <a:endParaRPr lang="es-AR" sz="2800" b="1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28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1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dirty="0" smtClean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011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142844" y="197504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Vamos a programar jugando</a:t>
            </a:r>
            <a:endParaRPr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80"/>
            <a:ext cx="3315243" cy="17668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Lightbot: Videojuego para habilidades de lógica y programación - Fundación  Luminis"/>
          <p:cNvPicPr>
            <a:picLocks noChangeAspect="1" noChangeArrowheads="1"/>
          </p:cNvPicPr>
          <p:nvPr/>
        </p:nvPicPr>
        <p:blipFill>
          <a:blip r:embed="rId4"/>
          <a:srcRect t="-1050" r="-787"/>
          <a:stretch>
            <a:fillRect/>
          </a:stretch>
        </p:blipFill>
        <p:spPr bwMode="auto">
          <a:xfrm>
            <a:off x="5000628" y="2000246"/>
            <a:ext cx="3372832" cy="25362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465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8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1071552"/>
            <a:ext cx="7901781" cy="3831808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Ingresar a la plataforma Pilas Bloques </a:t>
            </a: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2"/>
              </a:rPr>
              <a:t>https://pilasbloques.program.ar</a:t>
            </a:r>
            <a:endParaRPr lang="es-MX" sz="18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Realizar los siguientes </a:t>
            </a:r>
            <a:r>
              <a:rPr lang="es-MX" sz="18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desafios</a:t>
            </a: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del </a:t>
            </a:r>
            <a:r>
              <a:rPr lang="es-MX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2do ciclo</a:t>
            </a: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: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El </a:t>
            </a:r>
            <a:r>
              <a:rPr lang="es-MX" sz="18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Alien</a:t>
            </a: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toca el botón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El gato en la calle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El marciano en el desierto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s-MX" sz="18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Ingresa a la plataforma </a:t>
            </a: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3"/>
              </a:rPr>
              <a:t>https://www.lightbot.lu/</a:t>
            </a:r>
            <a:endParaRPr lang="es-MX" sz="18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Realiza diferentes niveles de programación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2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1603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4400" dirty="0" smtClean="0">
                <a:solidFill>
                  <a:schemeClr val="bg1"/>
                </a:solidFill>
              </a:rPr>
              <a:t>Además . . .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4686" y="1188905"/>
            <a:ext cx="8496446" cy="37548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AR" sz="2800" dirty="0" smtClean="0">
                <a:solidFill>
                  <a:schemeClr val="tx1"/>
                </a:solidFill>
                <a:latin typeface="Candy Round BTN" pitchFamily="34" charset="0"/>
              </a:rPr>
              <a:t>Vamos a llevar a cabo un </a:t>
            </a:r>
            <a:r>
              <a:rPr lang="es-AR" sz="2800" b="1" dirty="0" smtClean="0">
                <a:solidFill>
                  <a:schemeClr val="tx1"/>
                </a:solidFill>
                <a:latin typeface="Candy Round BTN" pitchFamily="34" charset="0"/>
              </a:rPr>
              <a:t>desafío de Programación</a:t>
            </a:r>
            <a:r>
              <a:rPr lang="es-AR" sz="2800" dirty="0" smtClean="0">
                <a:solidFill>
                  <a:schemeClr val="tx1"/>
                </a:solidFill>
                <a:latin typeface="Candy Round BTN" pitchFamily="34" charset="0"/>
              </a:rPr>
              <a:t>……. a través de un juego!!</a:t>
            </a:r>
          </a:p>
          <a:p>
            <a:pPr algn="just">
              <a:lnSpc>
                <a:spcPct val="150000"/>
              </a:lnSpc>
              <a:defRPr/>
            </a:pPr>
            <a:endParaRPr lang="es-AR" sz="28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lnSpc>
                <a:spcPct val="200000"/>
              </a:lnSpc>
              <a:defRPr/>
            </a:pPr>
            <a:endParaRPr lang="es-AR" sz="28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28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2800" dirty="0" smtClean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 descr="EMOTICONES EN STEEMIT — Stee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5" y="160338"/>
            <a:ext cx="1200780" cy="1200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0375" y="2732403"/>
            <a:ext cx="84807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AR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Ingresa al link del juego de Google:  </a:t>
            </a:r>
            <a:r>
              <a:rPr lang="es-ES" sz="2000" dirty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3"/>
              </a:rPr>
              <a:t>https://g.co/doodle/2xnezh?ds=cl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AR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Juega los 6 niveles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AR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Cuál fue el nivel que más te costó y mas repetiste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AR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Lograste superar todos los niveles?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s-AR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Lograste realizar la programación de forma más eficiente?                    (en el menor número de pasos)</a:t>
            </a:r>
          </a:p>
          <a:p>
            <a:pPr algn="ctr"/>
            <a:r>
              <a:rPr lang="es-AR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				         (</a:t>
            </a:r>
            <a:r>
              <a:rPr lang="es-AR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Explicación del juego)</a:t>
            </a:r>
            <a:endParaRPr lang="es-AR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7955222" y="4539228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415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60" t="26724" r="35902" b="21983"/>
          <a:stretch/>
        </p:blipFill>
        <p:spPr bwMode="auto">
          <a:xfrm>
            <a:off x="6732240" y="2931790"/>
            <a:ext cx="2125810" cy="212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0513"/>
            <a:ext cx="43066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47896" y="180513"/>
            <a:ext cx="4310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Google 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celebró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el 50 aniversario de </a:t>
            </a:r>
            <a:r>
              <a:rPr lang="es-ES" sz="2000" dirty="0" err="1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Kids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000" dirty="0" err="1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Coding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con un divertido juego a través de su </a:t>
            </a:r>
            <a:r>
              <a:rPr lang="es-ES" sz="2000" dirty="0" err="1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doodle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464379" y="1404649"/>
            <a:ext cx="360707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1800" dirty="0">
                <a:solidFill>
                  <a:srgbClr val="FFFFFF"/>
                </a:solidFill>
                <a:latin typeface="Sniglet"/>
                <a:ea typeface="Sniglet"/>
                <a:cs typeface="Sniglet"/>
                <a:hlinkClick r:id="rId4"/>
              </a:rPr>
              <a:t>https://g.co/doodle/2xnezh?ds=cl</a:t>
            </a:r>
            <a:endParaRPr lang="es-ES" sz="18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4100" name="Picture 4" descr="👉 Dorso De Mano Con índice A La Derecha Emoji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23" t="15191" r="25018" b="17434"/>
          <a:stretch/>
        </p:blipFill>
        <p:spPr bwMode="auto">
          <a:xfrm>
            <a:off x="4647895" y="1283846"/>
            <a:ext cx="816484" cy="592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9" y="2931790"/>
            <a:ext cx="2180669" cy="21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71" y="2931790"/>
            <a:ext cx="2147448" cy="21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hape 389"/>
          <p:cNvGrpSpPr/>
          <p:nvPr/>
        </p:nvGrpSpPr>
        <p:grpSpPr>
          <a:xfrm rot="17562155" flipV="1">
            <a:off x="2581026" y="3271944"/>
            <a:ext cx="827850" cy="1336221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0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Shape 389"/>
          <p:cNvGrpSpPr/>
          <p:nvPr/>
        </p:nvGrpSpPr>
        <p:grpSpPr>
          <a:xfrm rot="17562155" flipV="1">
            <a:off x="5870279" y="3269989"/>
            <a:ext cx="827850" cy="1336221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3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5508104" y="1876163"/>
            <a:ext cx="3541677" cy="92333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s-ES" sz="18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Objetivo</a:t>
            </a:r>
            <a:r>
              <a:rPr lang="es-ES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 El conejo debe comer todas las zanahorias en el menor número de pasos posible</a:t>
            </a:r>
            <a:endParaRPr lang="es-ES" sz="18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0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FF00"/>
                </a:solidFill>
              </a:rPr>
              <a:t>Guía 6:</a:t>
            </a:r>
            <a:endParaRPr lang="es-ES" sz="6000" u="sng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491630"/>
            <a:ext cx="8352928" cy="2462202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r>
              <a:rPr lang="es-AR" sz="2800" dirty="0" smtClean="0">
                <a:solidFill>
                  <a:schemeClr val="tx1"/>
                </a:solidFill>
                <a:latin typeface="Candy Round BTN" pitchFamily="34" charset="0"/>
              </a:rPr>
              <a:t>En esta guía veremos los diferentes </a:t>
            </a:r>
            <a:r>
              <a:rPr lang="es-AR" sz="2800" b="1" dirty="0" smtClean="0">
                <a:solidFill>
                  <a:srgbClr val="7030A0"/>
                </a:solidFill>
                <a:latin typeface="Candy Round BTN" pitchFamily="34" charset="0"/>
              </a:rPr>
              <a:t>Tipos de Instrucciones</a:t>
            </a:r>
            <a:r>
              <a:rPr lang="es-AR" sz="2800" dirty="0" smtClean="0">
                <a:solidFill>
                  <a:schemeClr val="tx1"/>
                </a:solidFill>
                <a:latin typeface="Candy Round BTN" pitchFamily="34" charset="0"/>
              </a:rPr>
              <a:t>:</a:t>
            </a:r>
          </a:p>
          <a:p>
            <a:pPr algn="just">
              <a:defRPr/>
            </a:pPr>
            <a:endParaRPr lang="es-AR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marL="342900" lvl="7" indent="-342900" algn="ctr">
              <a:buFont typeface="Wingdings" pitchFamily="2" charset="2"/>
              <a:buChar char="ü"/>
              <a:defRPr/>
            </a:pPr>
            <a:r>
              <a:rPr lang="es-AR" sz="2800" b="1" dirty="0">
                <a:solidFill>
                  <a:schemeClr val="tx1"/>
                </a:solidFill>
                <a:latin typeface="Candy Round BTN" pitchFamily="34" charset="0"/>
              </a:rPr>
              <a:t>Simples</a:t>
            </a:r>
          </a:p>
          <a:p>
            <a:pPr marL="342900" lvl="6" indent="-342900" algn="ctr">
              <a:buFont typeface="Wingdings" pitchFamily="2" charset="2"/>
              <a:buChar char="ü"/>
              <a:defRPr/>
            </a:pPr>
            <a:r>
              <a:rPr lang="es-AR" sz="2800" b="1" dirty="0">
                <a:solidFill>
                  <a:schemeClr val="tx1"/>
                </a:solidFill>
                <a:latin typeface="Candy Round BTN" pitchFamily="34" charset="0"/>
              </a:rPr>
              <a:t>Condicionales</a:t>
            </a:r>
          </a:p>
          <a:p>
            <a:pPr marL="342900" lvl="6" indent="-342900" algn="ctr">
              <a:buFont typeface="Wingdings" pitchFamily="2" charset="2"/>
              <a:buChar char="ü"/>
              <a:defRPr/>
            </a:pPr>
            <a:r>
              <a:rPr lang="es-AR" sz="2800" b="1" dirty="0">
                <a:solidFill>
                  <a:schemeClr val="tx1"/>
                </a:solidFill>
                <a:latin typeface="Candy Round BTN" pitchFamily="34" charset="0"/>
              </a:rPr>
              <a:t>Repetitivas</a:t>
            </a:r>
          </a:p>
          <a:p>
            <a:pPr lvl="1" algn="just">
              <a:defRPr/>
            </a:pPr>
            <a:endParaRPr lang="es-AR" sz="2800" dirty="0" smtClean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99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4"/>
          <p:cNvSpPr/>
          <p:nvPr/>
        </p:nvSpPr>
        <p:spPr>
          <a:xfrm>
            <a:off x="214282" y="1123662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334"/>
          <p:cNvSpPr/>
          <p:nvPr/>
        </p:nvSpPr>
        <p:spPr>
          <a:xfrm>
            <a:off x="214282" y="2719186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642910" y="1071552"/>
            <a:ext cx="2042547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Simples</a:t>
            </a: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48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12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Condicionales</a:t>
            </a: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ES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142844" y="-18"/>
            <a:ext cx="6643734" cy="85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 dirty="0" smtClean="0"/>
              <a:t>Tipos de Instrucciones</a:t>
            </a:r>
            <a:endParaRPr sz="4400" u="sng">
              <a:solidFill>
                <a:srgbClr val="00B05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86116" y="2717507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Una  o más instrucciones que se pueden ejecutar o no en función del valor de una condición (</a:t>
            </a:r>
            <a:r>
              <a:rPr lang="es-AR" sz="1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Tomar Decisiones</a:t>
            </a:r>
            <a:r>
              <a:rPr lang="es-A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</a:t>
            </a:r>
            <a:endParaRPr lang="es-ES" sz="1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71802" y="1071552"/>
            <a:ext cx="521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Instrucciones  únicas, no contienen a otras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2214546" y="1142990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2786050" y="2790624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Resultado de imagen para ejemplos de  pseudocodigo"/>
          <p:cNvPicPr>
            <a:picLocks noChangeAspect="1" noChangeArrowheads="1"/>
          </p:cNvPicPr>
          <p:nvPr/>
        </p:nvPicPr>
        <p:blipFill>
          <a:blip r:embed="rId3"/>
          <a:srcRect b="55000"/>
          <a:stretch>
            <a:fillRect/>
          </a:stretch>
        </p:blipFill>
        <p:spPr bwMode="auto">
          <a:xfrm>
            <a:off x="899592" y="1551720"/>
            <a:ext cx="2816594" cy="855546"/>
          </a:xfrm>
          <a:prstGeom prst="rect">
            <a:avLst/>
          </a:prstGeom>
          <a:noFill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3435846"/>
            <a:ext cx="49580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4172572" y="1471662"/>
            <a:ext cx="3955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AR" sz="20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Dar 10 pasos hacia adelante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AR" sz="20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Decir la Edad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0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Sumar dos números</a:t>
            </a:r>
          </a:p>
        </p:txBody>
      </p:sp>
    </p:spTree>
    <p:extLst>
      <p:ext uri="{BB962C8B-B14F-4D97-AF65-F5344CB8AC3E}">
        <p14:creationId xmlns="" xmlns:p14="http://schemas.microsoft.com/office/powerpoint/2010/main" val="7346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4371" y="51470"/>
            <a:ext cx="410614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90"/>
          <p:cNvSpPr txBox="1">
            <a:spLocks/>
          </p:cNvSpPr>
          <p:nvPr/>
        </p:nvSpPr>
        <p:spPr>
          <a:xfrm>
            <a:off x="176064" y="267494"/>
            <a:ext cx="61926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3200" dirty="0" smtClean="0">
                <a:solidFill>
                  <a:schemeClr val="bg1"/>
                </a:solidFill>
              </a:rPr>
              <a:t>¿Sabías que…</a:t>
            </a:r>
          </a:p>
          <a:p>
            <a:pPr algn="l"/>
            <a:endParaRPr lang="es-ES" sz="32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El</a:t>
            </a:r>
            <a:r>
              <a:rPr lang="es-ES" sz="2800" dirty="0">
                <a:solidFill>
                  <a:schemeClr val="bg1"/>
                </a:solidFill>
              </a:rPr>
              <a:t> país con la mayor densidad de robots es </a:t>
            </a:r>
            <a:r>
              <a:rPr lang="es-ES" sz="2800" u="sng" dirty="0">
                <a:solidFill>
                  <a:schemeClr val="bg1"/>
                </a:solidFill>
              </a:rPr>
              <a:t>Singapur</a:t>
            </a:r>
            <a:r>
              <a:rPr lang="es-ES" sz="2800" dirty="0">
                <a:solidFill>
                  <a:schemeClr val="bg1"/>
                </a:solidFill>
              </a:rPr>
              <a:t> con 918 unidades por cada </a:t>
            </a:r>
            <a:r>
              <a:rPr lang="es-ES" sz="2800" dirty="0" smtClean="0">
                <a:solidFill>
                  <a:schemeClr val="bg1"/>
                </a:solidFill>
              </a:rPr>
              <a:t>10,000 empleados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1181" y="3867894"/>
            <a:ext cx="7948166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Observa el video:</a:t>
            </a:r>
          </a:p>
          <a:p>
            <a:r>
              <a:rPr lang="es-AR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4"/>
              </a:rPr>
              <a:t>https</a:t>
            </a:r>
            <a:r>
              <a:rPr lang="es-AR" sz="1800" dirty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4"/>
              </a:rPr>
              <a:t>://</a:t>
            </a:r>
            <a:r>
              <a:rPr lang="es-AR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4"/>
              </a:rPr>
              <a:t>www.youtube.com/watch?v=rbki4HR41-4&amp;ab_channel=FANUCEurope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60422" name="Picture 6" descr="Resultado de imagen para robot industri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96552" y="2787774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67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4"/>
          <p:cNvSpPr/>
          <p:nvPr/>
        </p:nvSpPr>
        <p:spPr>
          <a:xfrm>
            <a:off x="214282" y="2737077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2 Rectángulo"/>
          <p:cNvSpPr/>
          <p:nvPr/>
        </p:nvSpPr>
        <p:spPr>
          <a:xfrm>
            <a:off x="3428992" y="2669436"/>
            <a:ext cx="5715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Instrucciones que se ejecutan cero o más veces.</a:t>
            </a:r>
          </a:p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- Pueden repetirse hasta cumplir una </a:t>
            </a:r>
            <a:r>
              <a:rPr lang="es-AR" sz="2000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condición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.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786050" y="2756405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42910" y="2684967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Repeticiones</a:t>
            </a:r>
            <a:endParaRPr lang="es-E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42" y="3655469"/>
            <a:ext cx="3088184" cy="92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G:\ROBOTICA\pagina-para-colorear-de-robot-con-y-dibujos-pint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644882" y="3723878"/>
            <a:ext cx="1187260" cy="1292545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55931" y="339502"/>
            <a:ext cx="3955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Si </a:t>
            </a:r>
            <a:r>
              <a:rPr lang="es-ES" sz="1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llueve</a:t>
            </a:r>
          </a:p>
          <a:p>
            <a:r>
              <a:rPr lang="es-ES" sz="1800" dirty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	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Entonces 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 </a:t>
            </a:r>
            <a:r>
              <a:rPr lang="es-ES" sz="18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llevo paraguas</a:t>
            </a:r>
          </a:p>
          <a:p>
            <a:r>
              <a:rPr lang="es-ES" sz="1800" dirty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	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Sino, </a:t>
            </a:r>
            <a:r>
              <a:rPr lang="es-ES" sz="18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llevo la sombrilla</a:t>
            </a:r>
            <a:endParaRPr lang="es-ES" sz="1800" dirty="0" smtClean="0">
              <a:solidFill>
                <a:srgbClr val="FFC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817" y="3618917"/>
            <a:ext cx="3955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Mover el brazo derecho 6 veces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Avanzar hacia adelante hasta encontrar un obstáculo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38117" y="1492085"/>
            <a:ext cx="712438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Si la </a:t>
            </a:r>
            <a:r>
              <a:rPr lang="es-AR" sz="1800" b="1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Condición</a:t>
            </a:r>
            <a:r>
              <a:rPr lang="es-AR" sz="18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 se cumple, se lleva a cabo la </a:t>
            </a:r>
            <a:r>
              <a:rPr lang="es-AR" sz="1800" u="sng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1er acción</a:t>
            </a:r>
            <a:r>
              <a:rPr lang="es-AR" sz="18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 («</a:t>
            </a:r>
            <a:r>
              <a:rPr lang="es-AR" sz="1800" b="1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Entonces</a:t>
            </a:r>
            <a:r>
              <a:rPr lang="es-AR" sz="18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»). De lo contrario, se ejecuta la </a:t>
            </a:r>
            <a:r>
              <a:rPr lang="es-AR" sz="1800" u="sng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2da opción</a:t>
            </a:r>
            <a:r>
              <a:rPr lang="es-AR" sz="18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 («</a:t>
            </a:r>
            <a:r>
              <a:rPr lang="es-AR" sz="1800" b="1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Sino</a:t>
            </a:r>
            <a:r>
              <a:rPr lang="es-AR" sz="18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»)</a:t>
            </a:r>
            <a:endParaRPr lang="es-ES" sz="1800" dirty="0" smtClean="0">
              <a:solidFill>
                <a:sysClr val="windowText" lastClr="00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24400" y="339502"/>
            <a:ext cx="3955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Si </a:t>
            </a:r>
            <a:r>
              <a:rPr lang="es-ES" sz="1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Promedio &gt; =  6</a:t>
            </a:r>
          </a:p>
          <a:p>
            <a:r>
              <a:rPr lang="es-ES" sz="1800" dirty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	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Entonces 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 «</a:t>
            </a:r>
            <a:r>
              <a:rPr lang="es-ES" sz="18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Aprobado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»</a:t>
            </a:r>
          </a:p>
          <a:p>
            <a:r>
              <a:rPr lang="es-ES" sz="1800" dirty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	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Sino, «</a:t>
            </a:r>
            <a:r>
              <a:rPr lang="es-ES" sz="18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Rinde PRT</a:t>
            </a:r>
            <a:r>
              <a:rPr lang="es-ES" sz="1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»</a:t>
            </a:r>
            <a:endParaRPr lang="es-ES" sz="1800" dirty="0" smtClean="0">
              <a:solidFill>
                <a:srgbClr val="92D050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9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9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2919" y="1347614"/>
            <a:ext cx="8267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AR" sz="20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Dar </a:t>
            </a:r>
            <a:r>
              <a:rPr lang="es-AR" sz="2000" b="1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3 ejemplos </a:t>
            </a:r>
            <a:r>
              <a:rPr lang="es-AR" sz="20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 cada uno de los Tipos de Instrucciones: Simples, Repetitivas y Condicionales</a:t>
            </a:r>
          </a:p>
          <a:p>
            <a:pPr marL="457200" indent="-457200" algn="just">
              <a:buFont typeface="+mj-lt"/>
              <a:buAutoNum type="arabicPeriod"/>
            </a:pPr>
            <a:endParaRPr lang="es-AR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Clasifica las instrucciones de la </a:t>
            </a:r>
            <a:r>
              <a:rPr lang="es-AR" sz="2000" b="1" u="sng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Actividad 6</a:t>
            </a:r>
            <a:r>
              <a:rPr lang="es-AR" sz="2000" b="1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según los diferentes tipos </a:t>
            </a:r>
          </a:p>
          <a:p>
            <a:pPr marL="457200" indent="-457200" algn="just">
              <a:buFont typeface="+mj-lt"/>
              <a:buAutoNum type="arabicPeriod"/>
            </a:pPr>
            <a:endParaRPr lang="es-AR" sz="2000" b="1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Escribe </a:t>
            </a:r>
            <a:r>
              <a:rPr lang="es-AR" sz="20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8 instrucciones </a:t>
            </a: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que puedan llevarse a cabo dentro del curso</a:t>
            </a:r>
          </a:p>
        </p:txBody>
      </p:sp>
    </p:spTree>
    <p:extLst>
      <p:ext uri="{BB962C8B-B14F-4D97-AF65-F5344CB8AC3E}">
        <p14:creationId xmlns="" xmlns:p14="http://schemas.microsoft.com/office/powerpoint/2010/main" val="19564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0936" y="405522"/>
            <a:ext cx="82673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Practica con tu robot los diferentes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tipos de instrucciones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. Por ejemplo:</a:t>
            </a:r>
          </a:p>
          <a:p>
            <a:pPr lvl="5"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	- Dar 5 pasos y girar a la derecha (Simple)</a:t>
            </a:r>
          </a:p>
          <a:p>
            <a:pPr lvl="3"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	- Saltar como sapo 5 veces (Repetitiva)</a:t>
            </a:r>
          </a:p>
          <a:p>
            <a:pPr lvl="3"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	- Cantar la misma estrofa de una canción hasta que digas 	«Stop!» (Repetitiva con Condición)</a:t>
            </a:r>
          </a:p>
          <a:p>
            <a:pPr lvl="3"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	- Caminar hacia adelante, si llega hasta la pared (Condicional)</a:t>
            </a:r>
          </a:p>
          <a:p>
            <a:pPr lvl="3"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		Entonces  Retroceder y girar</a:t>
            </a:r>
          </a:p>
          <a:p>
            <a:pPr lvl="8"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		Sino, continuar caminando</a:t>
            </a: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lvl="2" indent="-342900" algn="just">
              <a:buFontTx/>
              <a:buChar char="-"/>
            </a:pP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lvl="2" indent="-342900" algn="just">
              <a:buFontTx/>
              <a:buChar char="-"/>
            </a:pP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lvl="2" indent="-342900" algn="just">
              <a:buFontTx/>
              <a:buChar char="-"/>
            </a:pP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lvl="8" algn="just"/>
            <a:r>
              <a:rPr lang="es-AR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			</a:t>
            </a:r>
            <a:endParaRPr lang="es-ES" sz="2400" b="1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33CC"/>
                </a:solidFill>
              </a:rPr>
              <a:t>Guía 7:</a:t>
            </a:r>
            <a:endParaRPr lang="es-ES" sz="6000" u="sng" dirty="0">
              <a:solidFill>
                <a:srgbClr val="FF33CC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375" y="1957650"/>
            <a:ext cx="8352928" cy="1815872"/>
          </a:xfrm>
          <a:prstGeom prst="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r>
              <a:rPr lang="es-AR" sz="2800" dirty="0">
                <a:solidFill>
                  <a:schemeClr val="tx1"/>
                </a:solidFill>
                <a:latin typeface="Candy Round BTN" pitchFamily="34" charset="0"/>
              </a:rPr>
              <a:t>En esta guía </a:t>
            </a:r>
            <a:r>
              <a:rPr lang="es-AR" sz="2800" dirty="0" smtClean="0">
                <a:solidFill>
                  <a:schemeClr val="tx1"/>
                </a:solidFill>
                <a:latin typeface="Candy Round BTN" pitchFamily="34" charset="0"/>
              </a:rPr>
              <a:t>vamos </a:t>
            </a:r>
            <a:r>
              <a:rPr lang="es-AR" sz="2800" dirty="0">
                <a:solidFill>
                  <a:schemeClr val="tx1"/>
                </a:solidFill>
                <a:latin typeface="Candy Round BTN" pitchFamily="34" charset="0"/>
              </a:rPr>
              <a:t>a ver la introducción al programa </a:t>
            </a:r>
            <a:r>
              <a:rPr lang="es-AR" sz="3200" b="1" dirty="0" err="1">
                <a:solidFill>
                  <a:srgbClr val="0070C0"/>
                </a:solidFill>
                <a:latin typeface="Candy Round BTN" pitchFamily="34" charset="0"/>
              </a:rPr>
              <a:t>Scratch</a:t>
            </a:r>
            <a:r>
              <a:rPr lang="es-AR" sz="3200" dirty="0">
                <a:solidFill>
                  <a:schemeClr val="tx1"/>
                </a:solidFill>
                <a:latin typeface="Candy Round BTN" pitchFamily="34" charset="0"/>
              </a:rPr>
              <a:t>  </a:t>
            </a:r>
            <a:r>
              <a:rPr lang="es-AR" sz="2800" dirty="0">
                <a:solidFill>
                  <a:schemeClr val="tx1"/>
                </a:solidFill>
                <a:latin typeface="Candy Round BTN" pitchFamily="34" charset="0"/>
              </a:rPr>
              <a:t>para comenzar a programar</a:t>
            </a:r>
          </a:p>
          <a:p>
            <a:pPr algn="just">
              <a:defRPr/>
            </a:pPr>
            <a:endParaRPr lang="es-AR" sz="28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1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dirty="0" smtClean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7774"/>
            <a:ext cx="1362348" cy="1362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117104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Plataforma para Programar por medio de un  </a:t>
            </a:r>
            <a:r>
              <a:rPr lang="es-ES" sz="20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lenguaje de programación visual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7096" y="-20538"/>
            <a:ext cx="34932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rgbClr val="92D05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Scratch </a:t>
            </a:r>
          </a:p>
        </p:txBody>
      </p:sp>
      <p:pic>
        <p:nvPicPr>
          <p:cNvPr id="1026" name="Picture 2" descr="Resultado de imagen para que es scr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" y="3119410"/>
            <a:ext cx="1722335" cy="1929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67744" y="1779662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Desarrolla el </a:t>
            </a: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pensamiento crítico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y el </a:t>
            </a: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razonamiento lógico</a:t>
            </a:r>
          </a:p>
          <a:p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Permite crear historias interactivas, juegos y animaciones 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Es un recurso </a:t>
            </a: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gratuito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y de </a:t>
            </a:r>
            <a:r>
              <a:rPr lang="es-ES" sz="20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software </a:t>
            </a: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libre 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que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permite experimentar explorar e incorporar conceptos 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básicos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programación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La </a:t>
            </a:r>
            <a:r>
              <a:rPr lang="es-ES" sz="20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secuencia de instrucciones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se encastran como un 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rompecabezas o lego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8" name="Shape 312"/>
          <p:cNvSpPr/>
          <p:nvPr/>
        </p:nvSpPr>
        <p:spPr>
          <a:xfrm>
            <a:off x="1763688" y="1196693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312"/>
          <p:cNvSpPr/>
          <p:nvPr/>
        </p:nvSpPr>
        <p:spPr>
          <a:xfrm>
            <a:off x="1763918" y="1851670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312"/>
          <p:cNvSpPr/>
          <p:nvPr/>
        </p:nvSpPr>
        <p:spPr>
          <a:xfrm>
            <a:off x="1763918" y="2499742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312"/>
          <p:cNvSpPr/>
          <p:nvPr/>
        </p:nvSpPr>
        <p:spPr>
          <a:xfrm>
            <a:off x="1763688" y="3140909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4 Rectángulo"/>
          <p:cNvSpPr/>
          <p:nvPr/>
        </p:nvSpPr>
        <p:spPr>
          <a:xfrm>
            <a:off x="5782331" y="195486"/>
            <a:ext cx="300114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b="1" dirty="0">
                <a:hlinkClick r:id="rId4"/>
              </a:rPr>
              <a:t>https://scratch.mit.edu/</a:t>
            </a:r>
            <a:endParaRPr lang="es-ES" sz="2000" b="1" dirty="0"/>
          </a:p>
        </p:txBody>
      </p:sp>
      <p:sp>
        <p:nvSpPr>
          <p:cNvPr id="13" name="Shape 312"/>
          <p:cNvSpPr/>
          <p:nvPr/>
        </p:nvSpPr>
        <p:spPr>
          <a:xfrm>
            <a:off x="1830386" y="4293037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Shape 389"/>
          <p:cNvGrpSpPr/>
          <p:nvPr/>
        </p:nvGrpSpPr>
        <p:grpSpPr>
          <a:xfrm rot="3852394">
            <a:off x="4151869" y="-329579"/>
            <a:ext cx="1379136" cy="2011378"/>
            <a:chOff x="1113100" y="2199475"/>
            <a:chExt cx="801900" cy="709925"/>
          </a:xfrm>
          <a:solidFill>
            <a:srgbClr val="00B0F0"/>
          </a:solidFill>
        </p:grpSpPr>
        <p:sp>
          <p:nvSpPr>
            <p:cNvPr id="14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11228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6" r="46938" b="9307"/>
          <a:stretch/>
        </p:blipFill>
        <p:spPr bwMode="auto">
          <a:xfrm>
            <a:off x="1943375" y="1747305"/>
            <a:ext cx="5448714" cy="277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4" y="195486"/>
            <a:ext cx="4903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u="sng" dirty="0" smtClean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Ingreso a </a:t>
            </a:r>
            <a:r>
              <a:rPr lang="es-ES" sz="4000" u="sng" dirty="0" err="1" smtClean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Scratch</a:t>
            </a:r>
            <a:r>
              <a:rPr lang="es-ES" sz="4000" u="sng" dirty="0" smtClean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:</a:t>
            </a:r>
            <a:endParaRPr lang="es-ES" sz="4000" u="sng" dirty="0">
              <a:solidFill>
                <a:schemeClr val="bg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67732" y="1098605"/>
            <a:ext cx="3001143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b="1" dirty="0">
                <a:hlinkClick r:id="rId3"/>
              </a:rPr>
              <a:t>https://scratch.mit.edu/</a:t>
            </a:r>
            <a:endParaRPr lang="es-ES" sz="2000" b="1" dirty="0"/>
          </a:p>
        </p:txBody>
      </p:sp>
      <p:pic>
        <p:nvPicPr>
          <p:cNvPr id="5" name="Picture 4" descr="👉 Dorso De Mano Con índice A La Derecha Emoj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24" t="15192" r="25018" b="17435"/>
          <a:stretch>
            <a:fillRect/>
          </a:stretch>
        </p:blipFill>
        <p:spPr bwMode="auto">
          <a:xfrm>
            <a:off x="3851757" y="903372"/>
            <a:ext cx="815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24870" y="944716"/>
            <a:ext cx="3354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Ingresa al Link o </a:t>
            </a:r>
            <a:r>
              <a:rPr lang="es-AR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Copialo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en el navegador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7" name="Picture 4" descr="👉 Dorso De Mano Con índice A La Derecha Emoj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24" t="15192" r="25018" b="17435"/>
          <a:stretch>
            <a:fillRect/>
          </a:stretch>
        </p:blipFill>
        <p:spPr bwMode="auto">
          <a:xfrm rot="16200000">
            <a:off x="2399060" y="4216747"/>
            <a:ext cx="815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27730" y="4647616"/>
            <a:ext cx="335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Hacé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AR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click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sobre el botón 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086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58770" cy="44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43398" y="101808"/>
            <a:ext cx="2312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acciones y comportamientos</a:t>
            </a:r>
          </a:p>
        </p:txBody>
      </p:sp>
      <p:cxnSp>
        <p:nvCxnSpPr>
          <p:cNvPr id="4" name="3 Conector recto de flecha"/>
          <p:cNvCxnSpPr>
            <a:endCxn id="2" idx="1"/>
          </p:cNvCxnSpPr>
          <p:nvPr/>
        </p:nvCxnSpPr>
        <p:spPr>
          <a:xfrm flipV="1">
            <a:off x="323528" y="455751"/>
            <a:ext cx="3519870" cy="9482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 flipV="1">
            <a:off x="7308304" y="455751"/>
            <a:ext cx="144016" cy="1611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6824838" y="55641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Sprites (objetos)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868144" y="3723878"/>
            <a:ext cx="2808312" cy="13274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8100392" y="454728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59" y="1275606"/>
            <a:ext cx="24955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062959" y="1403962"/>
            <a:ext cx="2516426" cy="16432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870014" y="3075806"/>
            <a:ext cx="0" cy="570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471420" y="3646336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instrucciones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403648" y="3513471"/>
            <a:ext cx="1067772" cy="2852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8758635" y="3361071"/>
            <a:ext cx="144016" cy="13335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7744600" y="3075806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escenarios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7092280" y="3275861"/>
            <a:ext cx="1008112" cy="1418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6156176" y="3047256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objetos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0"/>
            <a:ext cx="358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u="sng" dirty="0" smtClean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Área de trabajo:</a:t>
            </a:r>
            <a:endParaRPr lang="es-ES" sz="3200" u="sng" dirty="0">
              <a:solidFill>
                <a:schemeClr val="bg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" y="1185428"/>
            <a:ext cx="467544" cy="28424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85391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142812" y="123478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Código – Acciones (Instrucciones) </a:t>
            </a:r>
            <a:endParaRPr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74" b="41075"/>
          <a:stretch/>
        </p:blipFill>
        <p:spPr bwMode="auto">
          <a:xfrm>
            <a:off x="294981" y="1203598"/>
            <a:ext cx="996143" cy="35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Flecha derecha"/>
          <p:cNvSpPr/>
          <p:nvPr/>
        </p:nvSpPr>
        <p:spPr>
          <a:xfrm>
            <a:off x="1086249" y="1385489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1086249" y="2139702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1086249" y="2808367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1064481" y="3507854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1086249" y="4265363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607214" y="123360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Permiten que los objetos se muevan</a:t>
            </a: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1619672" y="1958257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Modifican el estado de los objetos (disfraces, escenarios, pensar/decir)</a:t>
            </a:r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1619672" y="270647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Agregan efectos de sonido a los objetos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1619672" y="3363838"/>
            <a:ext cx="488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Permiten que se </a:t>
            </a:r>
            <a:r>
              <a:rPr lang="es-ES" sz="1800" b="1" dirty="0" smtClean="0">
                <a:solidFill>
                  <a:srgbClr val="FF0000"/>
                </a:solidFill>
                <a:latin typeface="Sniglet"/>
                <a:sym typeface="Sniglet"/>
              </a:rPr>
              <a:t>inicien</a:t>
            </a:r>
            <a:r>
              <a:rPr lang="es-ES" sz="1800" dirty="0" smtClean="0">
                <a:solidFill>
                  <a:srgbClr val="FF0000"/>
                </a:solidFill>
                <a:latin typeface="Sniglet"/>
                <a:sym typeface="Sniglet"/>
              </a:rPr>
              <a:t>  </a:t>
            </a:r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las acciones programadas</a:t>
            </a:r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1619672" y="4229675"/>
            <a:ext cx="4888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Indican cuándo o cuantas veces deben realizarse las acciones (Esperar, Repetir,  Detener, Si)</a:t>
            </a:r>
            <a:endParaRPr lang="es-ES" dirty="0"/>
          </a:p>
        </p:txBody>
      </p:sp>
      <p:sp>
        <p:nvSpPr>
          <p:cNvPr id="31" name="30 Flecha derecha"/>
          <p:cNvSpPr/>
          <p:nvPr/>
        </p:nvSpPr>
        <p:spPr>
          <a:xfrm rot="21014498">
            <a:off x="5868144" y="4436866"/>
            <a:ext cx="500066" cy="17859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derecha"/>
          <p:cNvSpPr/>
          <p:nvPr/>
        </p:nvSpPr>
        <p:spPr>
          <a:xfrm rot="1667302">
            <a:off x="5808933" y="4735158"/>
            <a:ext cx="500066" cy="17859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6300192" y="429065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rgbClr val="FFC000"/>
                </a:solidFill>
                <a:latin typeface="Sniglet"/>
                <a:sym typeface="Sniglet"/>
              </a:rPr>
              <a:t>Instrucciones  Repetitivas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156176" y="4731990"/>
            <a:ext cx="308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rgbClr val="FFC000"/>
                </a:solidFill>
                <a:latin typeface="Sniglet"/>
                <a:sym typeface="Sniglet"/>
              </a:rPr>
              <a:t>Instrucciones  Condicionales 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71" t="5591" b="-1"/>
          <a:stretch/>
        </p:blipFill>
        <p:spPr bwMode="auto">
          <a:xfrm>
            <a:off x="5831838" y="2706474"/>
            <a:ext cx="1189598" cy="3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9"/>
          <a:stretch/>
        </p:blipFill>
        <p:spPr bwMode="auto">
          <a:xfrm>
            <a:off x="7524328" y="2607699"/>
            <a:ext cx="665609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36 Flecha derecha"/>
          <p:cNvSpPr/>
          <p:nvPr/>
        </p:nvSpPr>
        <p:spPr>
          <a:xfrm>
            <a:off x="6880246" y="2825203"/>
            <a:ext cx="500066" cy="17859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427984" y="1378176"/>
            <a:ext cx="500066" cy="17859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5011576" y="12901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solidFill>
                  <a:srgbClr val="FFC000"/>
                </a:solidFill>
                <a:latin typeface="Sniglet"/>
                <a:sym typeface="Sniglet"/>
              </a:rPr>
              <a:t>Instrucciones  Simples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26" y="2038499"/>
            <a:ext cx="1181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82" y="1932787"/>
            <a:ext cx="590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Flecha derecha"/>
          <p:cNvSpPr/>
          <p:nvPr/>
        </p:nvSpPr>
        <p:spPr>
          <a:xfrm>
            <a:off x="6685714" y="2139701"/>
            <a:ext cx="500066" cy="17859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26" y="3363838"/>
            <a:ext cx="579828" cy="56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69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399"/>
          <a:stretch/>
        </p:blipFill>
        <p:spPr bwMode="auto">
          <a:xfrm>
            <a:off x="539552" y="1491630"/>
            <a:ext cx="985986" cy="28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Flecha derecha"/>
          <p:cNvSpPr/>
          <p:nvPr/>
        </p:nvSpPr>
        <p:spPr>
          <a:xfrm>
            <a:off x="1335630" y="1617910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1311372" y="2303411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1335630" y="2986062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1335630" y="3706142"/>
            <a:ext cx="500066" cy="178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785481" y="1384041"/>
            <a:ext cx="451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Según la entrada del sensor es la acción que se va a ejecutar.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0040"/>
            <a:ext cx="2608684" cy="48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78" y="2146630"/>
            <a:ext cx="2787818" cy="5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835696" y="2141443"/>
            <a:ext cx="451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Complementan  las instrucciones de </a:t>
            </a:r>
            <a:r>
              <a:rPr lang="es-ES" sz="1800" b="1" dirty="0" smtClean="0">
                <a:solidFill>
                  <a:srgbClr val="FFFFFF"/>
                </a:solidFill>
                <a:latin typeface="Sniglet"/>
                <a:sym typeface="Sniglet"/>
              </a:rPr>
              <a:t>Control</a:t>
            </a:r>
            <a:endParaRPr lang="es-ES" b="1" dirty="0"/>
          </a:p>
        </p:txBody>
      </p:sp>
      <p:sp>
        <p:nvSpPr>
          <p:cNvPr id="29" name="28 Rectángulo"/>
          <p:cNvSpPr/>
          <p:nvPr/>
        </p:nvSpPr>
        <p:spPr>
          <a:xfrm>
            <a:off x="1811438" y="2890693"/>
            <a:ext cx="451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Dato con valor que </a:t>
            </a:r>
            <a:r>
              <a:rPr lang="es-ES" sz="1800" dirty="0">
                <a:solidFill>
                  <a:srgbClr val="FFFFFF"/>
                </a:solidFill>
                <a:latin typeface="Sniglet"/>
                <a:sym typeface="Sniglet"/>
              </a:rPr>
              <a:t>c</a:t>
            </a:r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ambia en el tiempo, a medida que se ejecuta el programa</a:t>
            </a:r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1835696" y="3662473"/>
            <a:ext cx="4514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 smtClean="0">
                <a:solidFill>
                  <a:srgbClr val="FFFFFF"/>
                </a:solidFill>
                <a:latin typeface="Sniglet"/>
                <a:sym typeface="Sniglet"/>
              </a:rPr>
              <a:t>Porciones de código creados por nosotros</a:t>
            </a:r>
            <a:endParaRPr lang="es-ES" dirty="0"/>
          </a:p>
        </p:txBody>
      </p:sp>
      <p:sp>
        <p:nvSpPr>
          <p:cNvPr id="14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142812" y="123478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Código – Acciones (Instrucciones) </a:t>
            </a:r>
            <a:endParaRPr sz="4000" dirty="0"/>
          </a:p>
        </p:txBody>
      </p:sp>
    </p:spTree>
    <p:extLst>
      <p:ext uri="{BB962C8B-B14F-4D97-AF65-F5344CB8AC3E}">
        <p14:creationId xmlns="" xmlns:p14="http://schemas.microsoft.com/office/powerpoint/2010/main" val="8497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3850" y="1283278"/>
            <a:ext cx="5904508" cy="8309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Te explico </a:t>
            </a:r>
            <a:r>
              <a:rPr lang="es-ES" sz="2400" dirty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como ingresar a la 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plataforma </a:t>
            </a:r>
            <a:r>
              <a:rPr lang="es-ES" sz="2400" b="1" dirty="0" err="1">
                <a:solidFill>
                  <a:schemeClr val="tx1"/>
                </a:solidFill>
                <a:latin typeface="Sniglet"/>
                <a:ea typeface="Arial"/>
                <a:cs typeface="Arial"/>
              </a:rPr>
              <a:t>Scratch</a:t>
            </a:r>
            <a:r>
              <a:rPr lang="es-ES" sz="2400" dirty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 y como comenzar a trabajar</a:t>
            </a:r>
          </a:p>
        </p:txBody>
      </p:sp>
      <p:pic>
        <p:nvPicPr>
          <p:cNvPr id="3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851">
            <a:off x="326594" y="2852695"/>
            <a:ext cx="1940650" cy="141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00958" y="3643320"/>
            <a:ext cx="1351435" cy="129767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56337" y="2931790"/>
            <a:ext cx="55595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hlinkClick r:id="rId4"/>
              </a:rPr>
              <a:t>https://</a:t>
            </a:r>
            <a:r>
              <a:rPr lang="es-ES" sz="2800" b="1" dirty="0" smtClean="0">
                <a:hlinkClick r:id="rId4"/>
              </a:rPr>
              <a:t>youtu.be/A2chU57nGKQ</a:t>
            </a:r>
            <a:endParaRPr lang="es-ES" sz="2800" b="1" dirty="0" smtClean="0"/>
          </a:p>
          <a:p>
            <a:endParaRPr lang="es-ES" sz="2800" b="1" dirty="0"/>
          </a:p>
        </p:txBody>
      </p:sp>
      <p:sp>
        <p:nvSpPr>
          <p:cNvPr id="6" name="Shape 90"/>
          <p:cNvSpPr txBox="1">
            <a:spLocks/>
          </p:cNvSpPr>
          <p:nvPr/>
        </p:nvSpPr>
        <p:spPr>
          <a:xfrm>
            <a:off x="142812" y="123478"/>
            <a:ext cx="90011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4000" b="1" u="sng" dirty="0" smtClean="0"/>
              <a:t>Video</a:t>
            </a:r>
            <a:r>
              <a:rPr lang="es-ES" sz="4000" dirty="0" smtClean="0"/>
              <a:t>:</a:t>
            </a:r>
            <a:endParaRPr lang="es-ES" sz="4000" dirty="0"/>
          </a:p>
        </p:txBody>
      </p:sp>
    </p:spTree>
    <p:extLst>
      <p:ext uri="{BB962C8B-B14F-4D97-AF65-F5344CB8AC3E}">
        <p14:creationId xmlns="" xmlns:p14="http://schemas.microsoft.com/office/powerpoint/2010/main" val="38879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robot intelig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47864" cy="195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hape 90"/>
          <p:cNvSpPr txBox="1">
            <a:spLocks/>
          </p:cNvSpPr>
          <p:nvPr/>
        </p:nvSpPr>
        <p:spPr>
          <a:xfrm>
            <a:off x="2771800" y="267494"/>
            <a:ext cx="460851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3200" dirty="0" smtClean="0">
                <a:solidFill>
                  <a:schemeClr val="bg1"/>
                </a:solidFill>
              </a:rPr>
              <a:t>     ¿Sabías que…</a:t>
            </a:r>
          </a:p>
          <a:p>
            <a:pPr algn="l"/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El</a:t>
            </a:r>
            <a:r>
              <a:rPr lang="es-ES" sz="2400" dirty="0">
                <a:solidFill>
                  <a:schemeClr val="bg1"/>
                </a:solidFill>
              </a:rPr>
              <a:t> </a:t>
            </a:r>
            <a:r>
              <a:rPr lang="es-AR" sz="2400" dirty="0" smtClean="0"/>
              <a:t>primer</a:t>
            </a:r>
            <a:r>
              <a:rPr lang="es-AR" sz="2400" dirty="0"/>
              <a:t> </a:t>
            </a:r>
            <a:r>
              <a:rPr lang="es-AR" sz="2400" dirty="0" smtClean="0"/>
              <a:t>robot androide se creó en 1939, se llamó</a:t>
            </a:r>
            <a:r>
              <a:rPr lang="es-AR" sz="2400" dirty="0"/>
              <a:t> </a:t>
            </a:r>
            <a:r>
              <a:rPr lang="es-AR" sz="2400" i="1" u="sng" dirty="0" smtClean="0"/>
              <a:t>ELEKTRO</a:t>
            </a:r>
            <a:r>
              <a:rPr lang="es-AR" sz="2400" i="1" dirty="0" smtClean="0"/>
              <a:t>. </a:t>
            </a:r>
          </a:p>
          <a:p>
            <a:r>
              <a:rPr lang="es-ES" sz="2400" dirty="0"/>
              <a:t>medía dos metros de altura, pesaba 120 kg., </a:t>
            </a:r>
            <a:r>
              <a:rPr lang="es-ES" sz="2400" dirty="0" smtClean="0"/>
              <a:t>podía </a:t>
            </a:r>
            <a:r>
              <a:rPr lang="es-ES" sz="2400" dirty="0"/>
              <a:t>caminar por comando de voz y decir 700 palabras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4011910"/>
            <a:ext cx="7948166" cy="9848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Observa el video:</a:t>
            </a:r>
          </a:p>
          <a:p>
            <a:r>
              <a:rPr lang="es-AR" sz="1800" dirty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3"/>
              </a:rPr>
              <a:t>https://www.youtube.com/watch?v=QdQL11uWWcI&amp;ab_channel=AutoExpress</a:t>
            </a:r>
            <a:endParaRPr lang="es-AR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3074" name="Picture 2" descr="Los robots serán tan comunes como lo son hoy los móviles” – Revista PLÁCET  MAD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88" y="977187"/>
            <a:ext cx="1665620" cy="253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26978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46316" y="2283718"/>
            <a:ext cx="8267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Ingresar a la página web de </a:t>
            </a:r>
            <a:r>
              <a:rPr lang="es-AR" sz="24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SCRATCH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Seleccionar un objeto de la lista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Probar las </a:t>
            </a:r>
            <a:r>
              <a:rPr lang="es-AR" sz="24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funciones básicas </a:t>
            </a:r>
          </a:p>
          <a:p>
            <a:pPr marL="457200" lvl="4" indent="-457200" algn="just">
              <a:buFont typeface="+mj-lt"/>
              <a:buAutoNum type="arabicPeriod" startAt="4"/>
            </a:pPr>
            <a:r>
              <a:rPr lang="es-ES" sz="24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Elegir un personaje – Elegir un escenario – Ver el </a:t>
            </a:r>
            <a:r>
              <a:rPr lang="es-ES" sz="24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1º </a:t>
            </a:r>
            <a:r>
              <a:rPr lang="es-ES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Tutorial</a:t>
            </a:r>
          </a:p>
          <a:p>
            <a:pPr marL="457200" lvl="4" indent="-457200" algn="just">
              <a:buFont typeface="+mj-lt"/>
              <a:buAutoNum type="arabicPeriod" startAt="4"/>
            </a:pPr>
            <a:r>
              <a:rPr lang="es-ES" sz="24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Agregar más personajes y practicar las diferentes instrucciones de la plataforma</a:t>
            </a:r>
            <a:endParaRPr lang="es-AR" sz="24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lvl="4" algn="just"/>
            <a:endParaRPr lang="es-AR" sz="2400" b="1" dirty="0" smtClean="0">
              <a:solidFill>
                <a:srgbClr val="00B0F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4" y="1275606"/>
            <a:ext cx="856895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Ver el Tutorial «</a:t>
            </a:r>
            <a:r>
              <a:rPr lang="es-ES" sz="2400" b="1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Cómo comenzar</a:t>
            </a:r>
            <a:r>
              <a:rPr lang="es-ES" sz="24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» (dentro de la plataforma </a:t>
            </a:r>
            <a:r>
              <a:rPr lang="es-ES" sz="2400" dirty="0" err="1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Scratch</a:t>
            </a:r>
            <a:r>
              <a:rPr lang="es-ES" sz="2400" dirty="0" smtClean="0">
                <a:solidFill>
                  <a:sysClr val="windowText" lastClr="000000"/>
                </a:solidFill>
                <a:latin typeface="Sniglet"/>
                <a:ea typeface="Sniglet"/>
                <a:cs typeface="Sniglet"/>
              </a:rPr>
              <a:t>)</a:t>
            </a:r>
            <a:endParaRPr lang="es-ES" sz="24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6" name="Shape 90"/>
          <p:cNvSpPr txBox="1">
            <a:spLocks/>
          </p:cNvSpPr>
          <p:nvPr/>
        </p:nvSpPr>
        <p:spPr bwMode="auto">
          <a:xfrm>
            <a:off x="131491" y="267494"/>
            <a:ext cx="5297765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10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8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C000"/>
                </a:solidFill>
              </a:rPr>
              <a:t>Guía </a:t>
            </a:r>
            <a:r>
              <a:rPr lang="es-ES" sz="6000" u="sng" dirty="0">
                <a:solidFill>
                  <a:srgbClr val="FFC000"/>
                </a:solidFill>
              </a:rPr>
              <a:t>8</a:t>
            </a:r>
            <a:r>
              <a:rPr lang="es-ES" sz="6000" u="sng" dirty="0" smtClean="0">
                <a:solidFill>
                  <a:srgbClr val="FFC000"/>
                </a:solidFill>
              </a:rPr>
              <a:t>:</a:t>
            </a:r>
            <a:endParaRPr lang="es-ES" sz="6000" u="sng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7571" y="1139262"/>
            <a:ext cx="8352928" cy="3416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la guía anterior vimos la plataforma </a:t>
            </a:r>
            <a:r>
              <a:rPr lang="es-AR" sz="2400" dirty="0" err="1" smtClean="0">
                <a:solidFill>
                  <a:schemeClr val="tx1"/>
                </a:solidFill>
                <a:latin typeface="Candy Round BTN" pitchFamily="34" charset="0"/>
              </a:rPr>
              <a:t>Scratch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 para programar diferentes personajes y objetos.</a:t>
            </a:r>
          </a:p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esta nueva 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guía veremos los diferentes </a:t>
            </a:r>
            <a:r>
              <a:rPr lang="es-AR" sz="2400" b="1" dirty="0">
                <a:solidFill>
                  <a:srgbClr val="7030A0"/>
                </a:solidFill>
                <a:latin typeface="Candy Round BTN" pitchFamily="34" charset="0"/>
              </a:rPr>
              <a:t>Tipos de Instrucciones 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aplicados en </a:t>
            </a:r>
            <a:r>
              <a:rPr lang="es-AR" sz="2400" b="1" dirty="0" err="1">
                <a:solidFill>
                  <a:schemeClr val="tx1"/>
                </a:solidFill>
                <a:latin typeface="Candy Round BTN" pitchFamily="34" charset="0"/>
              </a:rPr>
              <a:t>Scratch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:</a:t>
            </a:r>
          </a:p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ndy Round BTN" pitchFamily="34" charset="0"/>
            </a:endParaRPr>
          </a:p>
          <a:p>
            <a:pPr marL="342900" lvl="8" indent="-342900">
              <a:buFont typeface="Wingdings" pitchFamily="2" charset="2"/>
              <a:buChar char="ü"/>
              <a:defRPr/>
            </a:pPr>
            <a:r>
              <a:rPr lang="es-AR" sz="2400" b="1" dirty="0">
                <a:solidFill>
                  <a:srgbClr val="FF0000"/>
                </a:solidFill>
                <a:latin typeface="Candy Round BTN" pitchFamily="34" charset="0"/>
              </a:rPr>
              <a:t>Simples</a:t>
            </a:r>
          </a:p>
          <a:p>
            <a:pPr marL="342900" lvl="7" indent="-342900">
              <a:buFont typeface="Wingdings" pitchFamily="2" charset="2"/>
              <a:buChar char="ü"/>
              <a:defRPr/>
            </a:pPr>
            <a:r>
              <a:rPr lang="es-AR" sz="2400" b="1" dirty="0">
                <a:solidFill>
                  <a:srgbClr val="FF0000"/>
                </a:solidFill>
                <a:latin typeface="Candy Round BTN" pitchFamily="34" charset="0"/>
              </a:rPr>
              <a:t>Condicionales</a:t>
            </a:r>
          </a:p>
          <a:p>
            <a:pPr marL="342900" lvl="7" indent="-342900">
              <a:buFont typeface="Wingdings" pitchFamily="2" charset="2"/>
              <a:buChar char="ü"/>
              <a:defRPr/>
            </a:pPr>
            <a:r>
              <a:rPr lang="es-AR" sz="2400" b="1" dirty="0" smtClean="0">
                <a:solidFill>
                  <a:srgbClr val="FF0000"/>
                </a:solidFill>
                <a:latin typeface="Candy Round BTN" pitchFamily="34" charset="0"/>
              </a:rPr>
              <a:t>Repetitivas</a:t>
            </a:r>
          </a:p>
          <a:p>
            <a:pPr marL="342900" lvl="7" indent="-342900">
              <a:buFont typeface="Wingdings" pitchFamily="2" charset="2"/>
              <a:buChar char="ü"/>
              <a:defRPr/>
            </a:pPr>
            <a:endParaRPr lang="es-AR" sz="2400" b="1" dirty="0">
              <a:solidFill>
                <a:srgbClr val="FF0000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108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4"/>
          <p:cNvSpPr/>
          <p:nvPr/>
        </p:nvSpPr>
        <p:spPr>
          <a:xfrm>
            <a:off x="214282" y="1123662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334"/>
          <p:cNvSpPr/>
          <p:nvPr/>
        </p:nvSpPr>
        <p:spPr>
          <a:xfrm>
            <a:off x="214282" y="2568361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642910" y="1071552"/>
            <a:ext cx="204254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Simples</a:t>
            </a: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36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12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Condicionales</a:t>
            </a: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ES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142844" y="-18"/>
            <a:ext cx="8143900" cy="85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 dirty="0" smtClean="0"/>
              <a:t>Instrucciones en Scratch</a:t>
            </a:r>
            <a:endParaRPr sz="4400" u="sng" dirty="0">
              <a:solidFill>
                <a:srgbClr val="00B05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86116" y="2568361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Una  o más instrucciones que se pueden ejecutar o no en función del valor de una condición (</a:t>
            </a:r>
            <a:r>
              <a:rPr lang="es-AR" sz="1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Tomar Decisiones</a:t>
            </a:r>
            <a:r>
              <a:rPr lang="es-A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</a:t>
            </a:r>
            <a:endParaRPr lang="es-ES" sz="1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71802" y="1071552"/>
            <a:ext cx="521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Instrucciones  únicas, no contienen a otras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2214546" y="1142990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2786050" y="2639799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 l="4545" t="9024" r="9091" b="18783"/>
          <a:stretch>
            <a:fillRect/>
          </a:stretch>
        </p:blipFill>
        <p:spPr bwMode="auto">
          <a:xfrm>
            <a:off x="4314978" y="1502277"/>
            <a:ext cx="1966302" cy="8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317917"/>
            <a:ext cx="3478290" cy="162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944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4"/>
          <p:cNvSpPr/>
          <p:nvPr/>
        </p:nvSpPr>
        <p:spPr>
          <a:xfrm>
            <a:off x="214282" y="920743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2 Rectángulo"/>
          <p:cNvSpPr/>
          <p:nvPr/>
        </p:nvSpPr>
        <p:spPr>
          <a:xfrm>
            <a:off x="3428992" y="853102"/>
            <a:ext cx="5715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Instrucciones que se ejecutan cero o más veces.</a:t>
            </a:r>
          </a:p>
          <a:p>
            <a:pPr algn="ctr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Pueden repetirse hasta cumplir una condición.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786050" y="940071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75" y="2011641"/>
            <a:ext cx="2641287" cy="25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642910" y="868633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Repeticiones</a:t>
            </a:r>
            <a:endParaRPr lang="es-ES" dirty="0"/>
          </a:p>
        </p:txBody>
      </p:sp>
      <p:pic>
        <p:nvPicPr>
          <p:cNvPr id="8" name="Picture 4" descr="G:\ROBOTICA\pagina-para-colorear-de-robot-con-y-dibujos-pint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8172400" y="4085738"/>
            <a:ext cx="971600" cy="10577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453145"/>
            <a:ext cx="5201282" cy="16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2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32808"/>
            <a:ext cx="8129590" cy="566734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Ejemplos de PROGRAMACIÓN SCRATCH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COLEGIO\ROBOTICA\Ejemplo Programación Scratch\1.JPG"/>
          <p:cNvPicPr>
            <a:picLocks noChangeAspect="1" noChangeArrowheads="1"/>
          </p:cNvPicPr>
          <p:nvPr/>
        </p:nvPicPr>
        <p:blipFill>
          <a:blip r:embed="rId2"/>
          <a:srcRect l="2821" t="7913" r="84012" b="66588"/>
          <a:stretch>
            <a:fillRect/>
          </a:stretch>
        </p:blipFill>
        <p:spPr bwMode="auto">
          <a:xfrm>
            <a:off x="357158" y="1553758"/>
            <a:ext cx="2276162" cy="1768091"/>
          </a:xfrm>
          <a:prstGeom prst="rect">
            <a:avLst/>
          </a:prstGeom>
          <a:noFill/>
        </p:spPr>
      </p:pic>
      <p:pic>
        <p:nvPicPr>
          <p:cNvPr id="1027" name="Picture 3" descr="G:\COLEGIO\ROBOTICA\Ejemplo Programación Scratch\1.JPG"/>
          <p:cNvPicPr>
            <a:picLocks noChangeAspect="1" noChangeArrowheads="1"/>
          </p:cNvPicPr>
          <p:nvPr/>
        </p:nvPicPr>
        <p:blipFill>
          <a:blip r:embed="rId2"/>
          <a:srcRect l="52901" t="-181"/>
          <a:stretch>
            <a:fillRect/>
          </a:stretch>
        </p:blipFill>
        <p:spPr bwMode="auto">
          <a:xfrm>
            <a:off x="4786314" y="1500181"/>
            <a:ext cx="3947894" cy="3368288"/>
          </a:xfrm>
          <a:prstGeom prst="rect">
            <a:avLst/>
          </a:prstGeom>
          <a:noFill/>
        </p:spPr>
      </p:pic>
      <p:pic>
        <p:nvPicPr>
          <p:cNvPr id="1028" name="Picture 4" descr="G:\COLEGIO\ROBOTICA\Ejemplo Programación Scratch\1.JPG"/>
          <p:cNvPicPr>
            <a:picLocks noChangeAspect="1" noChangeArrowheads="1"/>
          </p:cNvPicPr>
          <p:nvPr/>
        </p:nvPicPr>
        <p:blipFill>
          <a:blip r:embed="rId2"/>
          <a:srcRect l="3578" t="35533" r="69906" b="48644"/>
          <a:stretch>
            <a:fillRect/>
          </a:stretch>
        </p:blipFill>
        <p:spPr bwMode="auto">
          <a:xfrm>
            <a:off x="214282" y="3911212"/>
            <a:ext cx="4252942" cy="1017992"/>
          </a:xfrm>
          <a:prstGeom prst="rect">
            <a:avLst/>
          </a:prstGeom>
          <a:noFill/>
        </p:spPr>
      </p:pic>
      <p:sp>
        <p:nvSpPr>
          <p:cNvPr id="7" name="6 Flecha izquierda"/>
          <p:cNvSpPr/>
          <p:nvPr/>
        </p:nvSpPr>
        <p:spPr>
          <a:xfrm>
            <a:off x="2714612" y="1875230"/>
            <a:ext cx="100013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000364" y="316111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ESCONDER  OBJETO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86182" y="1821651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INICIO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1" name="10 Conector recto de flecha"/>
          <p:cNvCxnSpPr>
            <a:stCxn id="8" idx="0"/>
          </p:cNvCxnSpPr>
          <p:nvPr/>
        </p:nvCxnSpPr>
        <p:spPr>
          <a:xfrm flipH="1" flipV="1">
            <a:off x="1643043" y="2303858"/>
            <a:ext cx="2035982" cy="8572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</p:cNvCxnSpPr>
          <p:nvPr/>
        </p:nvCxnSpPr>
        <p:spPr>
          <a:xfrm flipH="1">
            <a:off x="1643045" y="3745889"/>
            <a:ext cx="2035980" cy="9690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4786314" y="1928808"/>
            <a:ext cx="1143008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214282" y="8036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ESCONDER  </a:t>
            </a:r>
            <a:r>
              <a:rPr lang="es-MX" sz="1800" b="1" u="sng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OBJETO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21994" y="915566"/>
            <a:ext cx="491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solidFill>
                  <a:srgbClr val="66FF33"/>
                </a:solidFill>
                <a:latin typeface="Sniglet"/>
                <a:ea typeface="Sniglet"/>
                <a:cs typeface="Sniglet"/>
              </a:rPr>
              <a:t>Esconder el objeto Gato cuando cambia el escenario</a:t>
            </a:r>
            <a:endParaRPr lang="es-ES" sz="1800" dirty="0">
              <a:solidFill>
                <a:srgbClr val="66FF33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14" name="Shape 389"/>
          <p:cNvGrpSpPr/>
          <p:nvPr/>
        </p:nvGrpSpPr>
        <p:grpSpPr>
          <a:xfrm rot="6579208">
            <a:off x="4522824" y="1238776"/>
            <a:ext cx="632770" cy="875396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6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716212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107139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2-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CAMBIAR </a:t>
            </a:r>
            <a:r>
              <a:rPr lang="es-MX" sz="1800" b="1" u="sng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TAMAÑO DE   OBJETO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5" name="Picture 2" descr="G:\COLEGIO\ROBOTICA\Ejemplo Programación Scratch\4.JPG"/>
          <p:cNvPicPr>
            <a:picLocks noChangeAspect="1" noChangeArrowheads="1"/>
          </p:cNvPicPr>
          <p:nvPr/>
        </p:nvPicPr>
        <p:blipFill>
          <a:blip r:embed="rId2"/>
          <a:srcRect l="21237" t="13936" r="57910"/>
          <a:stretch>
            <a:fillRect/>
          </a:stretch>
        </p:blipFill>
        <p:spPr bwMode="auto">
          <a:xfrm>
            <a:off x="428596" y="499698"/>
            <a:ext cx="2643206" cy="4643802"/>
          </a:xfrm>
          <a:prstGeom prst="rect">
            <a:avLst/>
          </a:prstGeom>
          <a:noFill/>
        </p:spPr>
      </p:pic>
      <p:pic>
        <p:nvPicPr>
          <p:cNvPr id="6" name="Picture 2" descr="G:\COLEGIO\ROBOTICA\Ejemplo Programación Scratch\4.JPG"/>
          <p:cNvPicPr>
            <a:picLocks noChangeAspect="1" noChangeArrowheads="1"/>
          </p:cNvPicPr>
          <p:nvPr/>
        </p:nvPicPr>
        <p:blipFill>
          <a:blip r:embed="rId2"/>
          <a:srcRect l="53595" t="79139" r="22675" b="6925"/>
          <a:stretch>
            <a:fillRect/>
          </a:stretch>
        </p:blipFill>
        <p:spPr bwMode="auto">
          <a:xfrm>
            <a:off x="5643570" y="4339841"/>
            <a:ext cx="3000396" cy="750100"/>
          </a:xfrm>
          <a:prstGeom prst="rect">
            <a:avLst/>
          </a:prstGeom>
          <a:noFill/>
        </p:spPr>
      </p:pic>
      <p:grpSp>
        <p:nvGrpSpPr>
          <p:cNvPr id="21" name="20 Grupo"/>
          <p:cNvGrpSpPr/>
          <p:nvPr/>
        </p:nvGrpSpPr>
        <p:grpSpPr>
          <a:xfrm>
            <a:off x="5715008" y="2487045"/>
            <a:ext cx="2857520" cy="1632869"/>
            <a:chOff x="5786446" y="500043"/>
            <a:chExt cx="2857520" cy="2177158"/>
          </a:xfrm>
        </p:grpSpPr>
        <p:pic>
          <p:nvPicPr>
            <p:cNvPr id="2050" name="Picture 2" descr="G:\COLEGIO\ROBOTICA\Ejemplo Programación Scratch\2.JPG"/>
            <p:cNvPicPr>
              <a:picLocks noChangeAspect="1" noChangeArrowheads="1"/>
            </p:cNvPicPr>
            <p:nvPr/>
          </p:nvPicPr>
          <p:blipFill>
            <a:blip r:embed="rId3"/>
            <a:srcRect l="53578" r="1336" b="38461"/>
            <a:stretch>
              <a:fillRect/>
            </a:stretch>
          </p:blipFill>
          <p:spPr bwMode="auto">
            <a:xfrm>
              <a:off x="5786446" y="500043"/>
              <a:ext cx="2857520" cy="21771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7 Elipse"/>
            <p:cNvSpPr/>
            <p:nvPr/>
          </p:nvSpPr>
          <p:spPr>
            <a:xfrm>
              <a:off x="7500958" y="785794"/>
              <a:ext cx="785818" cy="6429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715008" y="676818"/>
            <a:ext cx="2928958" cy="1578892"/>
            <a:chOff x="5786446" y="3286124"/>
            <a:chExt cx="2928958" cy="2105189"/>
          </a:xfrm>
        </p:grpSpPr>
        <p:pic>
          <p:nvPicPr>
            <p:cNvPr id="7" name="Picture 2" descr="G:\COLEGIO\ROBOTICA\Ejemplo Programación Scratch\4.JPG"/>
            <p:cNvPicPr>
              <a:picLocks noChangeAspect="1" noChangeArrowheads="1"/>
            </p:cNvPicPr>
            <p:nvPr/>
          </p:nvPicPr>
          <p:blipFill>
            <a:blip r:embed="rId2"/>
            <a:srcRect l="53595" t="1858" r="383" b="39865"/>
            <a:stretch>
              <a:fillRect/>
            </a:stretch>
          </p:blipFill>
          <p:spPr bwMode="auto">
            <a:xfrm>
              <a:off x="5786446" y="3286124"/>
              <a:ext cx="2928958" cy="2105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8 Elipse"/>
            <p:cNvSpPr/>
            <p:nvPr/>
          </p:nvSpPr>
          <p:spPr>
            <a:xfrm>
              <a:off x="7286644" y="3286124"/>
              <a:ext cx="1143008" cy="1143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Flecha izquierda"/>
          <p:cNvSpPr/>
          <p:nvPr/>
        </p:nvSpPr>
        <p:spPr>
          <a:xfrm>
            <a:off x="2071670" y="642924"/>
            <a:ext cx="100013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071802" y="569721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INICIO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71868" y="90827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TAMAÑO ORIGINAL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2285984" y="1125131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571868" y="417056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ACHICAR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0800000">
            <a:off x="2428860" y="4339841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439565" y="463452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TAMAÑO PEQUEÑO</a:t>
            </a:r>
            <a:endParaRPr lang="es-ES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10800000">
            <a:off x="2214546" y="4819487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errar llave"/>
          <p:cNvSpPr/>
          <p:nvPr/>
        </p:nvSpPr>
        <p:spPr>
          <a:xfrm>
            <a:off x="2357422" y="2143122"/>
            <a:ext cx="642942" cy="1768091"/>
          </a:xfrm>
          <a:prstGeom prst="rightBrace">
            <a:avLst>
              <a:gd name="adj1" fmla="val 44419"/>
              <a:gd name="adj2" fmla="val 5000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2821769" y="2638457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MOVIMIENTO (CAMBIO DE DISFRAZ</a:t>
            </a:r>
            <a:r>
              <a:rPr lang="es-MX" sz="1100" b="1" dirty="0" smtClean="0"/>
              <a:t>)</a:t>
            </a:r>
            <a:endParaRPr lang="es-ES" sz="11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960383" y="20038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solidFill>
                  <a:srgbClr val="66FF33"/>
                </a:solidFill>
                <a:latin typeface="Sniglet"/>
                <a:ea typeface="Sniglet"/>
                <a:cs typeface="Sniglet"/>
              </a:rPr>
              <a:t>Disminuir tamaño del murciélago</a:t>
            </a:r>
            <a:endParaRPr lang="es-ES" sz="1800" dirty="0">
              <a:solidFill>
                <a:srgbClr val="66FF33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26" name="Shape 389"/>
          <p:cNvGrpSpPr/>
          <p:nvPr/>
        </p:nvGrpSpPr>
        <p:grpSpPr>
          <a:xfrm rot="5710285">
            <a:off x="6699728" y="472366"/>
            <a:ext cx="547783" cy="669917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2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817642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OLEGIO\ROBOTICA\Ejemplo Programación Scratch\3.JPG"/>
          <p:cNvPicPr>
            <a:picLocks noChangeAspect="1" noChangeArrowheads="1"/>
          </p:cNvPicPr>
          <p:nvPr/>
        </p:nvPicPr>
        <p:blipFill>
          <a:blip r:embed="rId2"/>
          <a:srcRect l="3620" t="10695" r="69546" b="28609"/>
          <a:stretch>
            <a:fillRect/>
          </a:stretch>
        </p:blipFill>
        <p:spPr bwMode="auto">
          <a:xfrm>
            <a:off x="142844" y="555526"/>
            <a:ext cx="4374366" cy="401838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2844" y="160718"/>
            <a:ext cx="349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3-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DESLIZAR </a:t>
            </a:r>
            <a:r>
              <a:rPr lang="es-MX" sz="1800" b="1" u="sng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OBJETO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4" name="Picture 2" descr="G:\COLEGIO\ROBOTICA\Ejemplo Programación Scratch\3.JPG"/>
          <p:cNvPicPr>
            <a:picLocks noChangeAspect="1" noChangeArrowheads="1"/>
          </p:cNvPicPr>
          <p:nvPr/>
        </p:nvPicPr>
        <p:blipFill rotWithShape="1">
          <a:blip r:embed="rId2"/>
          <a:srcRect l="53620" t="84760" r="21042" b="2203"/>
          <a:stretch/>
        </p:blipFill>
        <p:spPr bwMode="auto">
          <a:xfrm>
            <a:off x="5171696" y="2498841"/>
            <a:ext cx="3158326" cy="659995"/>
          </a:xfrm>
          <a:prstGeom prst="rect">
            <a:avLst/>
          </a:prstGeom>
          <a:noFill/>
        </p:spPr>
      </p:pic>
      <p:grpSp>
        <p:nvGrpSpPr>
          <p:cNvPr id="11" name="10 Grupo"/>
          <p:cNvGrpSpPr/>
          <p:nvPr/>
        </p:nvGrpSpPr>
        <p:grpSpPr>
          <a:xfrm>
            <a:off x="4857753" y="181320"/>
            <a:ext cx="4004665" cy="2357454"/>
            <a:chOff x="4857752" y="642918"/>
            <a:chExt cx="4004665" cy="3143272"/>
          </a:xfrm>
        </p:grpSpPr>
        <p:pic>
          <p:nvPicPr>
            <p:cNvPr id="5" name="Picture 2" descr="G:\COLEGIO\ROBOTICA\Ejemplo Programación Scratch\3.JPG"/>
            <p:cNvPicPr>
              <a:picLocks noChangeAspect="1" noChangeArrowheads="1"/>
            </p:cNvPicPr>
            <p:nvPr/>
          </p:nvPicPr>
          <p:blipFill>
            <a:blip r:embed="rId2"/>
            <a:srcRect l="53620" t="534" b="35294"/>
            <a:stretch>
              <a:fillRect/>
            </a:stretch>
          </p:blipFill>
          <p:spPr bwMode="auto">
            <a:xfrm>
              <a:off x="4857752" y="642918"/>
              <a:ext cx="4004665" cy="3000396"/>
            </a:xfrm>
            <a:prstGeom prst="rect">
              <a:avLst/>
            </a:prstGeom>
            <a:noFill/>
          </p:spPr>
        </p:pic>
        <p:sp>
          <p:nvSpPr>
            <p:cNvPr id="6" name="5 Elipse"/>
            <p:cNvSpPr/>
            <p:nvPr/>
          </p:nvSpPr>
          <p:spPr>
            <a:xfrm>
              <a:off x="5000628" y="2714620"/>
              <a:ext cx="1143008" cy="10715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6 Flecha izquierda"/>
          <p:cNvSpPr/>
          <p:nvPr/>
        </p:nvSpPr>
        <p:spPr>
          <a:xfrm>
            <a:off x="2214546" y="793019"/>
            <a:ext cx="100013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86116" y="73944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INICIO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286380" y="363268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FINALIZA RECORRIDO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0800000">
            <a:off x="4214810" y="3793415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143504" y="4061308"/>
            <a:ext cx="3071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VUELVE A POSICIÓN INICIAL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ctr"/>
            <a:endParaRPr lang="es-ES" b="1" dirty="0"/>
          </a:p>
        </p:txBody>
      </p:sp>
      <p:cxnSp>
        <p:nvCxnSpPr>
          <p:cNvPr id="14" name="13 Conector recto de flecha"/>
          <p:cNvCxnSpPr/>
          <p:nvPr/>
        </p:nvCxnSpPr>
        <p:spPr>
          <a:xfrm rot="10800000" flipV="1">
            <a:off x="2571736" y="4222043"/>
            <a:ext cx="2786082" cy="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143504" y="325763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AVANZA A LA MITAD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rot="10800000">
            <a:off x="4143372" y="3418366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01308" y="4655210"/>
            <a:ext cx="8031803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ANTES SE DEBE COLOCAR EL OBJETO EN LA POSICIÓN DONDE QUEREMOS QUE SE MUEVA</a:t>
            </a:r>
            <a:endParaRPr lang="es-ES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99992" y="1410330"/>
            <a:ext cx="28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Deslizar escarabajo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18" name="Shape 389"/>
          <p:cNvGrpSpPr/>
          <p:nvPr/>
        </p:nvGrpSpPr>
        <p:grpSpPr>
          <a:xfrm rot="15889715" flipH="1">
            <a:off x="6045076" y="1619378"/>
            <a:ext cx="409601" cy="642389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9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823656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114954"/>
            <a:ext cx="558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4</a:t>
            </a:r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Mover ratón desde flechitas del  teclado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1026" name="Picture 2" descr="C:\Users\admin\Downloads\mover raton con teclad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5" r="5449" b="39665"/>
          <a:stretch/>
        </p:blipFill>
        <p:spPr bwMode="auto">
          <a:xfrm>
            <a:off x="156544" y="501699"/>
            <a:ext cx="3950834" cy="4590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mover raton con teclad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051" r="2555"/>
          <a:stretch/>
        </p:blipFill>
        <p:spPr bwMode="auto">
          <a:xfrm>
            <a:off x="4716017" y="1268898"/>
            <a:ext cx="4071724" cy="3272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39" y="329203"/>
            <a:ext cx="115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hape 389"/>
          <p:cNvGrpSpPr/>
          <p:nvPr/>
        </p:nvGrpSpPr>
        <p:grpSpPr>
          <a:xfrm rot="285535">
            <a:off x="3872903" y="3834828"/>
            <a:ext cx="987937" cy="1183600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139952" y="4753476"/>
            <a:ext cx="162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continúa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029" name="Picture 5" descr="asterisco-rojo - Ma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45" y="4592900"/>
            <a:ext cx="415528" cy="431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asterisco-rojo - Ma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07" y="1052905"/>
            <a:ext cx="415528" cy="431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76" b="11766"/>
          <a:stretch/>
        </p:blipFill>
        <p:spPr bwMode="auto">
          <a:xfrm>
            <a:off x="7164288" y="407056"/>
            <a:ext cx="942227" cy="6214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41" t="54945" r="32224" b="12009"/>
          <a:stretch/>
        </p:blipFill>
        <p:spPr bwMode="auto">
          <a:xfrm>
            <a:off x="4036854" y="2139702"/>
            <a:ext cx="455853" cy="45739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84" t="22276" r="32064" b="44745"/>
          <a:stretch/>
        </p:blipFill>
        <p:spPr bwMode="auto">
          <a:xfrm>
            <a:off x="4039984" y="3613593"/>
            <a:ext cx="449591" cy="43669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71" t="55255" b="11766"/>
          <a:stretch/>
        </p:blipFill>
        <p:spPr bwMode="auto">
          <a:xfrm>
            <a:off x="8734043" y="1272506"/>
            <a:ext cx="409957" cy="42476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7" t="55255" r="65406" b="11766"/>
          <a:stretch/>
        </p:blipFill>
        <p:spPr bwMode="auto">
          <a:xfrm>
            <a:off x="8734043" y="2699039"/>
            <a:ext cx="400035" cy="41231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117263" y="1626935"/>
            <a:ext cx="216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Este bloque encierra los 4 bloques SI</a:t>
            </a:r>
            <a:endParaRPr lang="es-ES" sz="16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1640374" y="1956823"/>
            <a:ext cx="77138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6864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160718"/>
            <a:ext cx="349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5</a:t>
            </a:r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GATO PERSIGUE RATÓN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2049" name="Picture 1" descr="C:\Users\admin\Downloads\gato persigue rat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7"/>
          <a:stretch/>
        </p:blipFill>
        <p:spPr bwMode="auto">
          <a:xfrm>
            <a:off x="4283968" y="44893"/>
            <a:ext cx="3177134" cy="5047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7574"/>
            <a:ext cx="1343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hape 389"/>
          <p:cNvGrpSpPr/>
          <p:nvPr/>
        </p:nvGrpSpPr>
        <p:grpSpPr>
          <a:xfrm rot="4632195">
            <a:off x="3060040" y="1658883"/>
            <a:ext cx="813425" cy="960441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123728" y="2369743"/>
            <a:ext cx="16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Programación del  Gato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9862"/>
            <a:ext cx="115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hape 389"/>
          <p:cNvGrpSpPr/>
          <p:nvPr/>
        </p:nvGrpSpPr>
        <p:grpSpPr>
          <a:xfrm rot="4632195">
            <a:off x="798996" y="3945609"/>
            <a:ext cx="813425" cy="960441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2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1902719" y="3841353"/>
            <a:ext cx="2122411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El ratón se moverá con las </a:t>
            </a:r>
            <a:r>
              <a:rPr lang="es-MX" sz="16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flechas</a:t>
            </a:r>
            <a:r>
              <a:rPr lang="es-MX" sz="16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del teclado…el Gato lo debe perseguir</a:t>
            </a:r>
            <a:endParaRPr lang="es-ES" sz="16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884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/>
          <p:nvPr/>
        </p:nvSpPr>
        <p:spPr>
          <a:xfrm>
            <a:off x="1763688" y="1407684"/>
            <a:ext cx="6120680" cy="367240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2987824" y="1982004"/>
            <a:ext cx="54726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es-MX" sz="2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Crea una Historia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Haz un juego de perseguir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Haz un juego de cliquear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Hazlo Volar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Usar las flechas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800" dirty="0"/>
          </a:p>
        </p:txBody>
      </p:sp>
      <p:sp>
        <p:nvSpPr>
          <p:cNvPr id="4" name="3 Rectángulo"/>
          <p:cNvSpPr/>
          <p:nvPr/>
        </p:nvSpPr>
        <p:spPr>
          <a:xfrm>
            <a:off x="32185" y="113791"/>
            <a:ext cx="8661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Para ver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más ejemplos 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 historias o juego en </a:t>
            </a:r>
            <a:r>
              <a:rPr lang="es-AR" sz="24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Scratch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observa también los </a:t>
            </a: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tutoriales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que se encuentran </a:t>
            </a:r>
            <a:r>
              <a:rPr lang="es-AR" sz="2400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dentro de la plataforma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, como por ejemplo:</a:t>
            </a:r>
            <a:endParaRPr lang="es-ES" sz="24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5" name="Shape 389"/>
          <p:cNvGrpSpPr/>
          <p:nvPr/>
        </p:nvGrpSpPr>
        <p:grpSpPr>
          <a:xfrm rot="5615432">
            <a:off x="1022432" y="1378408"/>
            <a:ext cx="1275323" cy="1180122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6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55" y="1534329"/>
            <a:ext cx="38862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814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 txBox="1">
            <a:spLocks/>
          </p:cNvSpPr>
          <p:nvPr/>
        </p:nvSpPr>
        <p:spPr>
          <a:xfrm>
            <a:off x="1835696" y="126333"/>
            <a:ext cx="61926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3200" dirty="0" smtClean="0">
                <a:solidFill>
                  <a:schemeClr val="bg1"/>
                </a:solidFill>
              </a:rPr>
              <a:t>     ¿Sabías que…</a:t>
            </a:r>
          </a:p>
          <a:p>
            <a:pPr algn="l"/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2400" dirty="0"/>
              <a:t>el robot </a:t>
            </a:r>
            <a:r>
              <a:rPr lang="es-ES" sz="2400" u="sng" dirty="0" err="1"/>
              <a:t>microelectrónico</a:t>
            </a:r>
            <a:r>
              <a:rPr lang="es-ES" sz="2400" dirty="0"/>
              <a:t> más pequeño del </a:t>
            </a:r>
            <a:r>
              <a:rPr lang="es-ES" sz="2400" dirty="0" smtClean="0"/>
              <a:t>mundo está </a:t>
            </a:r>
            <a:r>
              <a:rPr lang="es-ES" sz="2400" dirty="0"/>
              <a:t>fabricado en un material flexible y tiene unas dimensiones de 0,8 mm de largo x 0,8 mm de ancho x 0,14 mm de </a:t>
            </a:r>
            <a:r>
              <a:rPr lang="es-ES" sz="2400" dirty="0" smtClean="0"/>
              <a:t>alto (</a:t>
            </a:r>
            <a:r>
              <a:rPr lang="es-ES" sz="1800" dirty="0"/>
              <a:t>una moneda de un </a:t>
            </a:r>
            <a:r>
              <a:rPr lang="es-ES" sz="1800" dirty="0" smtClean="0"/>
              <a:t>centavo tiene </a:t>
            </a:r>
            <a:r>
              <a:rPr lang="es-ES" sz="1800" dirty="0"/>
              <a:t>un diámetro de unos 16 </a:t>
            </a:r>
            <a:r>
              <a:rPr lang="es-ES" sz="1800" dirty="0" smtClean="0"/>
              <a:t>mm</a:t>
            </a:r>
            <a:r>
              <a:rPr lang="es-ES" sz="2400" dirty="0" smtClean="0"/>
              <a:t>)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9120" y="4014489"/>
            <a:ext cx="6084168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Observa el video:</a:t>
            </a:r>
          </a:p>
          <a:p>
            <a:pPr algn="ctr"/>
            <a:r>
              <a:rPr lang="es-AR" sz="2000" dirty="0">
                <a:solidFill>
                  <a:schemeClr val="tx1"/>
                </a:solidFill>
                <a:latin typeface="Sniglet"/>
                <a:ea typeface="Sniglet"/>
                <a:cs typeface="Sniglet"/>
                <a:hlinkClick r:id="rId2"/>
              </a:rPr>
              <a:t>https://www.youtube.com/watch?v=sZ_-yb-TN9M&amp;ab_channel=MADLAB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2" y="843558"/>
            <a:ext cx="1434738" cy="2021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Imagen relacion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014160"/>
            <a:ext cx="2411760" cy="2127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9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33" y="1563638"/>
            <a:ext cx="7348806" cy="4616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Te explico </a:t>
            </a:r>
            <a:r>
              <a:rPr lang="es-ES" sz="2400" dirty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como 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crear una historia en </a:t>
            </a:r>
            <a:r>
              <a:rPr lang="es-ES" sz="2400" dirty="0" err="1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Scratch</a:t>
            </a:r>
            <a:endParaRPr lang="es-ES" sz="2400" dirty="0">
              <a:solidFill>
                <a:schemeClr val="tx1"/>
              </a:solidFill>
              <a:latin typeface="Sniglet"/>
              <a:ea typeface="Arial"/>
              <a:cs typeface="Arial"/>
            </a:endParaRPr>
          </a:p>
        </p:txBody>
      </p:sp>
      <p:pic>
        <p:nvPicPr>
          <p:cNvPr id="3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851">
            <a:off x="1475939" y="2171136"/>
            <a:ext cx="895532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8414146" y="123478"/>
            <a:ext cx="675718" cy="64883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342319" y="2121699"/>
            <a:ext cx="53799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hlinkClick r:id="rId4"/>
              </a:rPr>
              <a:t>https://youtu.be/xuySYMz4Jag</a:t>
            </a:r>
            <a:endParaRPr lang="es-ES" sz="2800" b="1" dirty="0"/>
          </a:p>
          <a:p>
            <a:endParaRPr lang="es-ES" sz="2800" b="1" dirty="0"/>
          </a:p>
        </p:txBody>
      </p:sp>
      <p:sp>
        <p:nvSpPr>
          <p:cNvPr id="6" name="Shape 90"/>
          <p:cNvSpPr txBox="1">
            <a:spLocks/>
          </p:cNvSpPr>
          <p:nvPr/>
        </p:nvSpPr>
        <p:spPr>
          <a:xfrm>
            <a:off x="142812" y="123478"/>
            <a:ext cx="241296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4000" b="1" u="sng" dirty="0" smtClean="0"/>
              <a:t>Videos</a:t>
            </a:r>
            <a:r>
              <a:rPr lang="es-ES" sz="4000" dirty="0" smtClean="0"/>
              <a:t>:</a:t>
            </a:r>
            <a:endParaRPr lang="es-ES" sz="4000" dirty="0"/>
          </a:p>
        </p:txBody>
      </p:sp>
      <p:sp>
        <p:nvSpPr>
          <p:cNvPr id="8" name="7 Rectángulo"/>
          <p:cNvSpPr/>
          <p:nvPr/>
        </p:nvSpPr>
        <p:spPr>
          <a:xfrm>
            <a:off x="752726" y="3291830"/>
            <a:ext cx="8068439" cy="8309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Te explico </a:t>
            </a:r>
            <a:r>
              <a:rPr lang="es-ES" sz="2400" dirty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como 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obtener el archivo </a:t>
            </a:r>
            <a:r>
              <a:rPr lang="es-ES" sz="2400" b="1" dirty="0" smtClean="0">
                <a:solidFill>
                  <a:srgbClr val="FF0000"/>
                </a:solidFill>
                <a:latin typeface="Sniglet"/>
                <a:ea typeface="Arial"/>
                <a:cs typeface="Arial"/>
              </a:rPr>
              <a:t> .sb3 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(</a:t>
            </a:r>
            <a:r>
              <a:rPr lang="es-ES" sz="2400" b="1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archivo con tu programación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) para descargar a tu pc</a:t>
            </a:r>
            <a:endParaRPr lang="es-ES" sz="2400" dirty="0">
              <a:solidFill>
                <a:schemeClr val="tx1"/>
              </a:solidFill>
              <a:latin typeface="Sniglet"/>
              <a:ea typeface="Arial"/>
              <a:cs typeface="Arial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35411" y="4259663"/>
            <a:ext cx="573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hlinkClick r:id="rId5"/>
              </a:rPr>
              <a:t>https://</a:t>
            </a:r>
            <a:r>
              <a:rPr lang="es-ES" sz="2800" b="1" dirty="0" smtClean="0">
                <a:hlinkClick r:id="rId5"/>
              </a:rPr>
              <a:t>youtu.be/gpS1_Bz5fRs</a:t>
            </a:r>
            <a:endParaRPr lang="es-ES" sz="2800" b="1" dirty="0"/>
          </a:p>
        </p:txBody>
      </p:sp>
      <p:pic>
        <p:nvPicPr>
          <p:cNvPr id="10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851">
            <a:off x="1602691" y="4281512"/>
            <a:ext cx="895532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97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0000"/>
                </a:solidFill>
              </a:rPr>
              <a:t>Guía 9:</a:t>
            </a:r>
            <a:endParaRPr lang="es-ES" sz="6000" u="sng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599" y="1384573"/>
            <a:ext cx="7207969" cy="1938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En esta nueva </a:t>
            </a:r>
            <a:r>
              <a:rPr lang="es-AR" sz="24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guía </a:t>
            </a:r>
            <a:r>
              <a:rPr lang="es-AR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vamos a aprender los elementos que componen el KIT DE ROBÓTICA !!!</a:t>
            </a:r>
          </a:p>
          <a:p>
            <a:pPr algn="just">
              <a:defRPr/>
            </a:pPr>
            <a:endParaRPr lang="es-ES" sz="24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endParaRPr lang="es-ES" sz="24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defRPr/>
            </a:pPr>
            <a:endParaRPr lang="es-AR" sz="12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38"/>
          <a:stretch>
            <a:fillRect/>
          </a:stretch>
        </p:blipFill>
        <p:spPr bwMode="auto">
          <a:xfrm>
            <a:off x="6084168" y="1995684"/>
            <a:ext cx="2253089" cy="3025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78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083437"/>
            <a:ext cx="70567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Kit </a:t>
            </a:r>
            <a:r>
              <a:rPr lang="es-ES" sz="2800" b="1" dirty="0" err="1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RobotGroup</a:t>
            </a:r>
            <a:r>
              <a:rPr lang="es-ES" sz="2800" b="1" dirty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 </a:t>
            </a:r>
            <a:r>
              <a:rPr lang="es-ES" sz="2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28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Placa </a:t>
            </a:r>
            <a:r>
              <a:rPr lang="es-ES" sz="2800" b="1" dirty="0" err="1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Duinobot</a:t>
            </a:r>
            <a:r>
              <a:rPr lang="es-ES" sz="2800" b="1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 V2.3 HID</a:t>
            </a:r>
          </a:p>
          <a:p>
            <a:endParaRPr lang="es-ES" sz="2400" b="1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Piezas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metálicas de distintos tamaños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Piezas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 acrílico de distintos tamaños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Poleas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y correas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Placa controladora (ARDUINO)</a:t>
            </a:r>
            <a:endParaRPr lang="es-ES" sz="20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Cables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y </a:t>
            </a:r>
            <a:r>
              <a:rPr lang="es-ES" sz="2000" dirty="0" err="1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portapilas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Motores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Tornillería </a:t>
            </a:r>
            <a:r>
              <a:rPr lang="es-ES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y ejes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Pilas recargables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Sensores</a:t>
            </a:r>
            <a:endParaRPr lang="es-ES" sz="20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3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43798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00B0F0"/>
                </a:solidFill>
              </a:rPr>
              <a:t>Construcción de Robots</a:t>
            </a:r>
            <a:endParaRPr sz="4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Pablo Chiesa (@chiesa_pablo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283">
            <a:off x="5481351" y="2221640"/>
            <a:ext cx="3346500" cy="2509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305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43798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 dirty="0" smtClean="0">
                <a:solidFill>
                  <a:schemeClr val="bg1"/>
                </a:solidFill>
              </a:rPr>
              <a:t>Arquitectura de Robots</a:t>
            </a:r>
            <a:endParaRPr sz="4400" u="sng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71538" y="1142990"/>
          <a:ext cx="7358114" cy="278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6429388" y="421482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Actuadores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86116" y="414338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Sistema de Control (</a:t>
            </a:r>
            <a:r>
              <a:rPr lang="es-ES" sz="24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  <a:sym typeface="Sniglet"/>
              </a:rPr>
              <a:t>ARDUINO</a:t>
            </a:r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52500" y="4081472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Sensores               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1785918" y="3357568"/>
            <a:ext cx="428628" cy="7143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4429124" y="3357568"/>
            <a:ext cx="428628" cy="7143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7143768" y="3357568"/>
            <a:ext cx="428628" cy="7143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564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0" y="214296"/>
            <a:ext cx="900118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¿Qué es </a:t>
            </a:r>
            <a:r>
              <a:rPr kumimoji="0" lang="es-E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Arduino</a:t>
            </a:r>
            <a:r>
              <a:rPr kumimoji="0" lang="es-E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?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114299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Plataforma de </a:t>
            </a:r>
            <a:r>
              <a:rPr lang="es-ES" sz="2000" dirty="0" smtClean="0">
                <a:solidFill>
                  <a:srgbClr val="00B050"/>
                </a:solidFill>
                <a:latin typeface="Sniglet"/>
                <a:ea typeface="Sniglet"/>
                <a:cs typeface="Sniglet"/>
              </a:rPr>
              <a:t>Hardware Libre  </a:t>
            </a:r>
            <a:r>
              <a:rPr lang="es-ES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</a:t>
            </a:r>
            <a:r>
              <a:rPr lang="es-ES" sz="2000" dirty="0" smtClean="0">
                <a:solidFill>
                  <a:srgbClr val="00B050"/>
                </a:solidFill>
                <a:latin typeface="Sniglet"/>
                <a:ea typeface="Sniglet"/>
                <a:cs typeface="Sniglet"/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hardware de código abierto,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 son de acceso público, ya sea bajo algún tipo de pago, o de forma gratuita.</a:t>
            </a:r>
          </a:p>
          <a:p>
            <a:pPr marL="342900" indent="-342900" algn="just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342900" indent="-342900" algn="just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2380630"/>
            <a:ext cx="3437716" cy="2500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500034" y="2427734"/>
            <a:ext cx="5008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AR" sz="2000" dirty="0" smtClean="0">
                <a:solidFill>
                  <a:srgbClr val="00B050"/>
                </a:solidFill>
                <a:latin typeface="Sniglet"/>
                <a:ea typeface="Sniglet"/>
                <a:cs typeface="Sniglet"/>
              </a:rPr>
              <a:t>Placa base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que incorpora un sencillo </a:t>
            </a:r>
            <a:r>
              <a:rPr lang="es-AR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microcontrolador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y un entorno de desarrollo para crear aplicaciones para dicha placa</a:t>
            </a:r>
          </a:p>
        </p:txBody>
      </p:sp>
    </p:spTree>
    <p:extLst>
      <p:ext uri="{BB962C8B-B14F-4D97-AF65-F5344CB8AC3E}">
        <p14:creationId xmlns="" xmlns:p14="http://schemas.microsoft.com/office/powerpoint/2010/main" val="29960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memoriaidentidad.files.wordpress.com/2013/07/microcontrolador_sensores_01.jpg?w=1000&amp;h="/>
          <p:cNvPicPr>
            <a:picLocks noChangeAspect="1" noChangeArrowheads="1"/>
          </p:cNvPicPr>
          <p:nvPr/>
        </p:nvPicPr>
        <p:blipFill>
          <a:blip r:embed="rId2"/>
          <a:srcRect l="2679" t="10757" r="18305" b="6772"/>
          <a:stretch>
            <a:fillRect/>
          </a:stretch>
        </p:blipFill>
        <p:spPr bwMode="auto">
          <a:xfrm>
            <a:off x="285720" y="1643056"/>
            <a:ext cx="256555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0" y="357172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u="sng" dirty="0" smtClean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  <a:sym typeface="Sniglet"/>
              </a:rPr>
              <a:t>Placa Inteligente o Controladora</a:t>
            </a:r>
            <a:r>
              <a:rPr lang="es-ES" sz="2400" b="1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786050" y="2071684"/>
            <a:ext cx="614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Incluye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pines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de entrada y salida de señales, </a:t>
            </a:r>
          </a:p>
          <a:p>
            <a:pPr marL="342900" indent="-342900" algn="ctr"/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     así como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puertos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para </a:t>
            </a:r>
            <a:r>
              <a:rPr lang="es-ES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comunicarse </a:t>
            </a:r>
          </a:p>
          <a:p>
            <a:pPr marL="342900" indent="-342900" algn="ctr"/>
            <a:r>
              <a:rPr lang="es-ES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     con la computadora</a:t>
            </a:r>
          </a:p>
        </p:txBody>
      </p:sp>
    </p:spTree>
    <p:extLst>
      <p:ext uri="{BB962C8B-B14F-4D97-AF65-F5344CB8AC3E}">
        <p14:creationId xmlns="" xmlns:p14="http://schemas.microsoft.com/office/powerpoint/2010/main" val="1475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 txBox="1">
            <a:spLocks/>
          </p:cNvSpPr>
          <p:nvPr/>
        </p:nvSpPr>
        <p:spPr>
          <a:xfrm>
            <a:off x="0" y="43798"/>
            <a:ext cx="342899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Sensores:</a:t>
            </a:r>
            <a:endParaRPr kumimoji="0" lang="es-ES" sz="44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1000114"/>
            <a:ext cx="857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rgbClr val="FFFFFF"/>
                </a:solidFill>
                <a:latin typeface="Sniglet"/>
              </a:rPr>
              <a:t>T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raducen  la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información que le llega del exterior en un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impulso eléctrico</a:t>
            </a:r>
            <a:endParaRPr lang="es-ES" sz="2000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32"/>
            <a:ext cx="1075026" cy="1804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500034" y="3786196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de Choque               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643188"/>
            <a:ext cx="116950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7010416" y="1724018"/>
            <a:ext cx="1571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</a:t>
            </a:r>
            <a:r>
              <a:rPr lang="es-ES" sz="2400" b="1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Led</a:t>
            </a:r>
            <a:endParaRPr lang="es-ES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" name="13 Llamada de flecha a la izquierda"/>
          <p:cNvSpPr/>
          <p:nvPr/>
        </p:nvSpPr>
        <p:spPr>
          <a:xfrm>
            <a:off x="1785918" y="1928808"/>
            <a:ext cx="2428892" cy="1285884"/>
          </a:xfrm>
          <a:prstGeom prst="leftArrowCallout">
            <a:avLst>
              <a:gd name="adj1" fmla="val 9204"/>
              <a:gd name="adj2" fmla="val 18781"/>
              <a:gd name="adj3" fmla="val 16816"/>
              <a:gd name="adj4" fmla="val 852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Botón que al presionar inicia otra acción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6" name="15 Llamada de flecha a la derecha"/>
          <p:cNvSpPr/>
          <p:nvPr/>
        </p:nvSpPr>
        <p:spPr>
          <a:xfrm>
            <a:off x="4500562" y="3589552"/>
            <a:ext cx="2500330" cy="1214446"/>
          </a:xfrm>
          <a:prstGeom prst="rightArrowCallout">
            <a:avLst>
              <a:gd name="adj1" fmla="val 8783"/>
              <a:gd name="adj2" fmla="val 25000"/>
              <a:gd name="adj3" fmla="val 26158"/>
              <a:gd name="adj4" fmla="val 805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Foco </a:t>
            </a:r>
            <a:r>
              <a:rPr lang="es-MX" sz="20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led</a:t>
            </a:r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que se prende según la programación o acción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8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3151" r="33823"/>
          <a:stretch>
            <a:fillRect/>
          </a:stretch>
        </p:blipFill>
        <p:spPr bwMode="auto">
          <a:xfrm>
            <a:off x="500034" y="1357304"/>
            <a:ext cx="142876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7" descr="Imagen relacionada"/>
          <p:cNvPicPr>
            <a:picLocks noChangeAspect="1" noChangeArrowheads="1"/>
          </p:cNvPicPr>
          <p:nvPr/>
        </p:nvPicPr>
        <p:blipFill>
          <a:blip r:embed="rId3"/>
          <a:srcRect r="59815" b="12878"/>
          <a:stretch>
            <a:fillRect/>
          </a:stretch>
        </p:blipFill>
        <p:spPr bwMode="auto">
          <a:xfrm>
            <a:off x="6786578" y="2082780"/>
            <a:ext cx="1357322" cy="1951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142844" y="3803098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 LDR</a:t>
            </a:r>
            <a:endParaRPr lang="es-ES" sz="20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12160" y="1126471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 Infrarrojo</a:t>
            </a:r>
            <a:endParaRPr lang="es-ES" sz="20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" name="7 Llamada de flecha a la izquierda"/>
          <p:cNvSpPr/>
          <p:nvPr/>
        </p:nvSpPr>
        <p:spPr>
          <a:xfrm>
            <a:off x="2143108" y="928676"/>
            <a:ext cx="2428892" cy="1285884"/>
          </a:xfrm>
          <a:prstGeom prst="leftArrowCallout">
            <a:avLst>
              <a:gd name="adj1" fmla="val 9204"/>
              <a:gd name="adj2" fmla="val 18781"/>
              <a:gd name="adj3" fmla="val 16816"/>
              <a:gd name="adj4" fmla="val 852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(Resistor Dependiente de la Luz) – Percibe un rango de luz</a:t>
            </a:r>
          </a:p>
        </p:txBody>
      </p:sp>
      <p:sp>
        <p:nvSpPr>
          <p:cNvPr id="7" name="6 Llamada de flecha a la derecha"/>
          <p:cNvSpPr/>
          <p:nvPr/>
        </p:nvSpPr>
        <p:spPr>
          <a:xfrm>
            <a:off x="3357554" y="2819484"/>
            <a:ext cx="3429024" cy="1214446"/>
          </a:xfrm>
          <a:prstGeom prst="rightArrowCallout">
            <a:avLst>
              <a:gd name="adj1" fmla="val 8783"/>
              <a:gd name="adj2" fmla="val 25000"/>
              <a:gd name="adj3" fmla="val 26158"/>
              <a:gd name="adj4" fmla="val 805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Permite detectar color negro o blanco (0 o 1 – Apagado/Encendido)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6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00192" y="1058422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 de Sonido</a:t>
            </a:r>
            <a:endParaRPr lang="es-ES" sz="20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l="16975" r="49074" b="50413"/>
          <a:stretch>
            <a:fillRect/>
          </a:stretch>
        </p:blipFill>
        <p:spPr bwMode="auto">
          <a:xfrm>
            <a:off x="7044514" y="2443153"/>
            <a:ext cx="13751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0" y="3714758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 IR 38 KHZ 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(Control Remoto)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8380" r="12011"/>
          <a:stretch>
            <a:fillRect/>
          </a:stretch>
        </p:blipFill>
        <p:spPr bwMode="auto">
          <a:xfrm>
            <a:off x="755576" y="1285866"/>
            <a:ext cx="1357322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Llamada de flecha a la izquierda"/>
          <p:cNvSpPr/>
          <p:nvPr/>
        </p:nvSpPr>
        <p:spPr>
          <a:xfrm>
            <a:off x="2143108" y="928676"/>
            <a:ext cx="2428892" cy="1285884"/>
          </a:xfrm>
          <a:prstGeom prst="leftArrowCallout">
            <a:avLst>
              <a:gd name="adj1" fmla="val 9204"/>
              <a:gd name="adj2" fmla="val 18781"/>
              <a:gd name="adj3" fmla="val 16816"/>
              <a:gd name="adj4" fmla="val 852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Permite dar instrucciones mediante un Control Remoto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7" name="6 Llamada de flecha a la derecha"/>
          <p:cNvSpPr/>
          <p:nvPr/>
        </p:nvSpPr>
        <p:spPr>
          <a:xfrm>
            <a:off x="4211960" y="3003798"/>
            <a:ext cx="2500330" cy="1030132"/>
          </a:xfrm>
          <a:prstGeom prst="rightArrowCallout">
            <a:avLst>
              <a:gd name="adj1" fmla="val 8783"/>
              <a:gd name="adj2" fmla="val 25000"/>
              <a:gd name="adj3" fmla="val 26158"/>
              <a:gd name="adj4" fmla="val 805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Percibe sonidos del ambiente</a:t>
            </a:r>
            <a:endParaRPr lang="es-ES" sz="2000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795" y="1071552"/>
            <a:ext cx="325456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0" y="28573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Placa Controladora:</a:t>
            </a:r>
          </a:p>
        </p:txBody>
      </p:sp>
    </p:spTree>
    <p:extLst>
      <p:ext uri="{BB962C8B-B14F-4D97-AF65-F5344CB8AC3E}">
        <p14:creationId xmlns="" xmlns:p14="http://schemas.microsoft.com/office/powerpoint/2010/main" val="37912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4654" y="1491630"/>
            <a:ext cx="826738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Una vez que hayas visto los videos, responde las preguntas del siguiente Cuestionario:</a:t>
            </a:r>
            <a:endParaRPr lang="es-AR" sz="2000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  <a:p>
            <a:pPr algn="ctr">
              <a:lnSpc>
                <a:spcPct val="200000"/>
              </a:lnSpc>
            </a:pPr>
            <a:r>
              <a:rPr lang="es-AR" sz="2800" dirty="0">
                <a:solidFill>
                  <a:srgbClr val="FFFFFF"/>
                </a:solidFill>
                <a:latin typeface="Sniglet"/>
                <a:ea typeface="Sniglet"/>
                <a:cs typeface="Sniglet"/>
                <a:hlinkClick r:id="rId2"/>
              </a:rPr>
              <a:t>https://</a:t>
            </a:r>
            <a:r>
              <a:rPr lang="es-AR" sz="2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hlinkClick r:id="rId2"/>
              </a:rPr>
              <a:t>forms.gle/invZkKsTLP7niEjV7</a:t>
            </a:r>
            <a:endParaRPr lang="es-AR" sz="2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just">
              <a:lnSpc>
                <a:spcPct val="200000"/>
              </a:lnSpc>
            </a:pPr>
            <a:endParaRPr lang="es-ES" sz="2400" b="1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6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1</a:t>
            </a:r>
            <a:endParaRPr lang="es-E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1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C000"/>
                </a:solidFill>
              </a:rPr>
              <a:t>Guía 10:</a:t>
            </a:r>
            <a:endParaRPr lang="es-ES" sz="6000" u="sng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1567408"/>
            <a:ext cx="7279977" cy="1015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esta nueva 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guía 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estudiaremos el software para programar las instrucciones en la placa controladora </a:t>
            </a:r>
            <a:endParaRPr lang="es-AR" sz="1200" b="1" dirty="0" smtClean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 descr="Algoritmos y Programación Cambian el Universo: Programación y Gifs Animad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12" y="2605466"/>
            <a:ext cx="2667000" cy="2443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94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8992" y="1032733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sultado de imagen para minibloq 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6"/>
            <a:ext cx="928674" cy="928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hape 90"/>
          <p:cNvSpPr txBox="1">
            <a:spLocks/>
          </p:cNvSpPr>
          <p:nvPr/>
        </p:nvSpPr>
        <p:spPr>
          <a:xfrm>
            <a:off x="1331640" y="98733"/>
            <a:ext cx="5659531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4400" b="0" i="0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Programa </a:t>
            </a:r>
            <a:r>
              <a:rPr kumimoji="0" lang="es-ES" sz="4400" b="0" i="0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Minibloq</a:t>
            </a:r>
            <a:endParaRPr kumimoji="0" lang="es-ES" sz="4400" b="0" i="0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28662" y="14287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800" dirty="0" smtClean="0">
                <a:solidFill>
                  <a:srgbClr val="FFFFFF"/>
                </a:solidFill>
                <a:latin typeface="Sniglet"/>
              </a:rPr>
              <a:t>Programa  de código abierto y compatible con </a:t>
            </a:r>
            <a:r>
              <a:rPr lang="es-AR" sz="2800" dirty="0" err="1" smtClean="0">
                <a:solidFill>
                  <a:srgbClr val="FFFFFF"/>
                </a:solidFill>
                <a:latin typeface="Sniglet"/>
              </a:rPr>
              <a:t>Arduino</a:t>
            </a:r>
            <a:endParaRPr lang="es-ES" sz="2800" dirty="0" smtClean="0">
              <a:solidFill>
                <a:srgbClr val="FFFFFF"/>
              </a:solidFill>
              <a:latin typeface="Sniglet"/>
            </a:endParaRPr>
          </a:p>
        </p:txBody>
      </p:sp>
      <p:grpSp>
        <p:nvGrpSpPr>
          <p:cNvPr id="6" name="Shape 389"/>
          <p:cNvGrpSpPr/>
          <p:nvPr/>
        </p:nvGrpSpPr>
        <p:grpSpPr>
          <a:xfrm rot="3852394">
            <a:off x="5295770" y="1711157"/>
            <a:ext cx="1057805" cy="1471603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Rectángulo"/>
          <p:cNvSpPr/>
          <p:nvPr/>
        </p:nvSpPr>
        <p:spPr>
          <a:xfrm>
            <a:off x="3893339" y="275749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00B050"/>
                </a:solidFill>
                <a:latin typeface="Sniglet"/>
              </a:rPr>
              <a:t>Utilizado por</a:t>
            </a:r>
            <a:endParaRPr lang="es-ES" sz="2400" dirty="0" smtClean="0">
              <a:solidFill>
                <a:srgbClr val="00B050"/>
              </a:solidFill>
              <a:latin typeface="Sniglet"/>
            </a:endParaRPr>
          </a:p>
        </p:txBody>
      </p:sp>
      <p:pic>
        <p:nvPicPr>
          <p:cNvPr id="1030" name="Picture 6" descr="redusers-minibloq-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9467" y="3160826"/>
            <a:ext cx="2698351" cy="1872062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714348" y="3500444"/>
            <a:ext cx="435771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FFFFFF"/>
                </a:solidFill>
                <a:latin typeface="Sniglet"/>
              </a:rPr>
              <a:t>Usado hasta por la Universidad de Harvard para enseñar robótica en África</a:t>
            </a:r>
            <a:endParaRPr lang="es-ES" sz="2400" dirty="0" smtClean="0">
              <a:solidFill>
                <a:srgbClr val="FFFFFF"/>
              </a:solidFill>
              <a:latin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3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54" y="214296"/>
            <a:ext cx="7243764" cy="47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0" y="1357304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Duinobot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v2.3HID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rot="10800000" flipV="1">
            <a:off x="1142976" y="857238"/>
            <a:ext cx="500066" cy="476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5500694" y="1000114"/>
            <a:ext cx="1357322" cy="33575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1142976" y="2500312"/>
            <a:ext cx="500066" cy="476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-71438" y="2928940"/>
            <a:ext cx="1785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Placa Controladora (</a:t>
            </a:r>
            <a:r>
              <a:rPr lang="es-ES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pins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y puertos)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43372" y="2357436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Acciones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0800000" flipV="1">
            <a:off x="5000628" y="1928808"/>
            <a:ext cx="500066" cy="476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7286644" y="2071684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Código</a:t>
            </a:r>
            <a:endParaRPr lang="es-ES" sz="20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6200000" flipH="1">
            <a:off x="3321835" y="750081"/>
            <a:ext cx="114300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929058" y="1643056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Ejecutar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3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t="4929"/>
          <a:stretch>
            <a:fillRect/>
          </a:stretch>
        </p:blipFill>
        <p:spPr bwMode="auto">
          <a:xfrm>
            <a:off x="4000496" y="357172"/>
            <a:ext cx="1276350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hape 90"/>
          <p:cNvSpPr txBox="1">
            <a:spLocks/>
          </p:cNvSpPr>
          <p:nvPr/>
        </p:nvSpPr>
        <p:spPr>
          <a:xfrm>
            <a:off x="0" y="0"/>
            <a:ext cx="250029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Acciones</a:t>
            </a:r>
            <a:r>
              <a:rPr kumimoji="0" lang="es-ES" sz="4400" b="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:</a:t>
            </a:r>
            <a:endParaRPr kumimoji="0" lang="es-ES" sz="44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857238"/>
            <a:ext cx="3857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MIENTRAS 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(todos los bloques se repiten hasta que se cumple la condición especificada)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10800000" flipV="1">
            <a:off x="2643174" y="642924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85720" y="2000246"/>
            <a:ext cx="2714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DECISIÓN (SI)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(Toma decisiones según una condición especificada)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2428860" y="1357304"/>
            <a:ext cx="1643074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142844" y="3000378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 Establece el valor de un pin de salida del controlador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0800000" flipV="1">
            <a:off x="2786050" y="2500312"/>
            <a:ext cx="1285884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85720" y="3804832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 Permite emitir sonidos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2714612" y="3286130"/>
            <a:ext cx="1285884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000760" y="642924"/>
            <a:ext cx="2714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DECISIÓN (SI)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(Toma decisiones según una condición especificada)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5214942" y="642924"/>
            <a:ext cx="121444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5357818" y="3861869"/>
            <a:ext cx="32861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MOTORES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(Permite controlar un motor conectado a una de las salidas del controlador)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5143504" y="3429006"/>
            <a:ext cx="121444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6143636" y="3058545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Permite asignar un valor a una variable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rot="16200000" flipH="1">
            <a:off x="5143504" y="2071684"/>
            <a:ext cx="1071570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214942" y="1428742"/>
            <a:ext cx="85725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5786414" y="1740753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Hace que el programa espere  durante un tiempo especificado en milisegundos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317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714612" y="1142990"/>
            <a:ext cx="5457825" cy="2800350"/>
            <a:chOff x="285720" y="500048"/>
            <a:chExt cx="5457825" cy="2800350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/>
            <a:srcRect r="81675" b="84694"/>
            <a:stretch>
              <a:fillRect/>
            </a:stretch>
          </p:blipFill>
          <p:spPr bwMode="auto">
            <a:xfrm>
              <a:off x="285720" y="500048"/>
              <a:ext cx="100013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18325"/>
            <a:stretch>
              <a:fillRect/>
            </a:stretch>
          </p:blipFill>
          <p:spPr bwMode="auto">
            <a:xfrm>
              <a:off x="1285852" y="500048"/>
              <a:ext cx="4457693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4 Rectángulo"/>
          <p:cNvSpPr/>
          <p:nvPr/>
        </p:nvSpPr>
        <p:spPr>
          <a:xfrm>
            <a:off x="214282" y="28573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MIENTRAS  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857502"/>
            <a:ext cx="3214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VERDADERO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(Los bloques siguientes se ejecutarán siempre que sea Verdadero) </a:t>
            </a:r>
            <a:endParaRPr lang="es-ES" sz="28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2571736" y="2428874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1553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214546" y="714362"/>
            <a:ext cx="6048395" cy="4143386"/>
            <a:chOff x="571472" y="1000114"/>
            <a:chExt cx="6048395" cy="41433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r="74138" b="82517"/>
            <a:stretch>
              <a:fillRect/>
            </a:stretch>
          </p:blipFill>
          <p:spPr bwMode="auto">
            <a:xfrm>
              <a:off x="571472" y="1000114"/>
              <a:ext cx="157163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26332"/>
            <a:stretch>
              <a:fillRect/>
            </a:stretch>
          </p:blipFill>
          <p:spPr bwMode="auto">
            <a:xfrm>
              <a:off x="2143108" y="1057275"/>
              <a:ext cx="4476759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4 Rectángulo"/>
          <p:cNvSpPr/>
          <p:nvPr/>
        </p:nvSpPr>
        <p:spPr>
          <a:xfrm>
            <a:off x="0" y="21429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CONDICIÓN (SI):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2857502"/>
            <a:ext cx="3214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SENSORES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(Los bloques se ejecutan siempre que se cumpla la condición del sensor) </a:t>
            </a:r>
            <a:endParaRPr lang="es-ES" sz="28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>
            <a:off x="2771800" y="4018300"/>
            <a:ext cx="135732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43274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8"/>
            <a:ext cx="5072098" cy="384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14282" y="28573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MOTORES: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29356" y="2000246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ENTERO</a:t>
            </a:r>
            <a:endParaRPr lang="es-ES" sz="2800" dirty="0" smtClean="0">
              <a:solidFill>
                <a:srgbClr val="00B0F0"/>
              </a:solidFill>
              <a:latin typeface="Sniglet"/>
              <a:ea typeface="Sniglet"/>
              <a:cs typeface="Sniglet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(Valor entero constante)  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Especifica la </a:t>
            </a:r>
            <a:r>
              <a:rPr lang="es-MX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VELOCIDAD</a:t>
            </a:r>
            <a:endParaRPr lang="es-ES" sz="28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714612" y="2000246"/>
            <a:ext cx="407196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2143108" y="1714494"/>
            <a:ext cx="576064" cy="5754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35433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1165577"/>
            <a:ext cx="77153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DEFINICIÓN DEL PROBLEMA / OBJETIVO / DESAFÍO</a:t>
            </a:r>
          </a:p>
          <a:p>
            <a:endParaRPr lang="es-ES" sz="2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ANÁLISIS DEL PROBLEMA </a:t>
            </a:r>
            <a:b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</a:b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DEFINIR LOS DATOS DE ENTRADA</a:t>
            </a:r>
          </a:p>
          <a:p>
            <a:pPr fontAlgn="base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DEFINIR  LA INFORMACIÓN QUE SE DESEA PRODUCIR (SALIDA)</a:t>
            </a:r>
          </a:p>
          <a:p>
            <a:pPr fontAlgn="base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PENSAR  Y APLICAR LAS INSTRUCCIONES QUE PERMITAN LLEGAR AL OBJETIVO (PROCESAR LOS DATOS)</a:t>
            </a:r>
          </a:p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 </a:t>
            </a:r>
            <a:b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</a:b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214296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¿Cómo </a:t>
            </a:r>
            <a:r>
              <a:rPr lang="en" sz="4800" dirty="0" smtClean="0">
                <a:solidFill>
                  <a:srgbClr val="FF0000"/>
                </a:solidFill>
              </a:rPr>
              <a:t>Programar</a:t>
            </a:r>
            <a:r>
              <a:rPr lang="en" sz="4800" dirty="0" smtClean="0"/>
              <a:t>?</a:t>
            </a:r>
            <a:endParaRPr sz="4800" dirty="0"/>
          </a:p>
        </p:txBody>
      </p:sp>
      <p:sp>
        <p:nvSpPr>
          <p:cNvPr id="5" name="Shape 72"/>
          <p:cNvSpPr/>
          <p:nvPr/>
        </p:nvSpPr>
        <p:spPr>
          <a:xfrm>
            <a:off x="214282" y="1129719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5 CuadroTexto"/>
          <p:cNvSpPr txBox="1"/>
          <p:nvPr/>
        </p:nvSpPr>
        <p:spPr>
          <a:xfrm>
            <a:off x="367036" y="1129719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" name="Shape 72"/>
          <p:cNvSpPr/>
          <p:nvPr/>
        </p:nvSpPr>
        <p:spPr>
          <a:xfrm>
            <a:off x="246977" y="1766167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7 CuadroTexto"/>
          <p:cNvSpPr txBox="1"/>
          <p:nvPr/>
        </p:nvSpPr>
        <p:spPr>
          <a:xfrm>
            <a:off x="399731" y="1766167"/>
            <a:ext cx="34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</a:t>
            </a:r>
            <a:endParaRPr lang="es-ES" sz="28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9" name="Shape 72"/>
          <p:cNvSpPr/>
          <p:nvPr/>
        </p:nvSpPr>
        <p:spPr>
          <a:xfrm>
            <a:off x="246977" y="2487041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9 CuadroTexto"/>
          <p:cNvSpPr txBox="1"/>
          <p:nvPr/>
        </p:nvSpPr>
        <p:spPr>
          <a:xfrm>
            <a:off x="357158" y="2487041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1" name="Shape 72"/>
          <p:cNvSpPr/>
          <p:nvPr/>
        </p:nvSpPr>
        <p:spPr>
          <a:xfrm>
            <a:off x="289345" y="3355127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11 CuadroTexto"/>
          <p:cNvSpPr txBox="1"/>
          <p:nvPr/>
        </p:nvSpPr>
        <p:spPr>
          <a:xfrm>
            <a:off x="399526" y="3355127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4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3" name="Shape 72"/>
          <p:cNvSpPr/>
          <p:nvPr/>
        </p:nvSpPr>
        <p:spPr>
          <a:xfrm>
            <a:off x="289345" y="4083918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13 CuadroTexto"/>
          <p:cNvSpPr txBox="1"/>
          <p:nvPr/>
        </p:nvSpPr>
        <p:spPr>
          <a:xfrm>
            <a:off x="399526" y="4083918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5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5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4" y="1701806"/>
            <a:ext cx="8267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Explica con tus palabras qué es un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Robot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Explica con tus palabras que es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Programar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Elaborar el listado con los pasos para realizar la tarea: </a:t>
            </a:r>
          </a:p>
          <a:p>
            <a:pPr algn="just">
              <a:lnSpc>
                <a:spcPct val="200000"/>
              </a:lnSpc>
            </a:pP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	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</a:t>
            </a: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  </a:t>
            </a:r>
            <a:r>
              <a:rPr lang="es-AR" sz="20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Atarse los cordones de la zapatilla</a:t>
            </a:r>
          </a:p>
          <a:p>
            <a:pPr algn="just">
              <a:lnSpc>
                <a:spcPct val="200000"/>
              </a:lnSpc>
            </a:pP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    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	b</a:t>
            </a:r>
            <a:r>
              <a:rPr lang="es-AR" sz="20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 </a:t>
            </a:r>
            <a:r>
              <a:rPr lang="es-AR" sz="2000" dirty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 Cepillarse los dientes</a:t>
            </a:r>
            <a:endParaRPr lang="es-ES" sz="2400" b="1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s-AR" sz="2000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24572" y="1174066"/>
            <a:ext cx="704712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Escribe lo que se te venga a la mente, no busques en Google!!!</a:t>
            </a:r>
            <a:endParaRPr lang="es-ES" sz="20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6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2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4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179512" y="34006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FF00"/>
                </a:solidFill>
              </a:rPr>
              <a:t>Guía 2:</a:t>
            </a:r>
            <a:endParaRPr lang="es-ES" sz="6000" u="sng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9959" y="1707654"/>
            <a:ext cx="8064896" cy="1569650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esta guía veremos:</a:t>
            </a:r>
          </a:p>
          <a:p>
            <a:pPr algn="just">
              <a:defRPr/>
            </a:pPr>
            <a:endParaRPr lang="es-AR" sz="24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marL="342900" lvl="8" indent="-342900" algn="just">
              <a:buFont typeface="Arial" pitchFamily="34" charset="0"/>
              <a:buChar char="•"/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Los diferentes </a:t>
            </a: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tipos de sistemas </a:t>
            </a:r>
          </a:p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2528</Words>
  <Application>Microsoft Office PowerPoint</Application>
  <PresentationFormat>Presentación en pantalla (16:9)</PresentationFormat>
  <Paragraphs>448</Paragraphs>
  <Slides>77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6" baseType="lpstr">
      <vt:lpstr>Arial</vt:lpstr>
      <vt:lpstr>Walter Turncoat</vt:lpstr>
      <vt:lpstr>Berlin Sans FB Demi</vt:lpstr>
      <vt:lpstr>Cambria</vt:lpstr>
      <vt:lpstr>Sniglet</vt:lpstr>
      <vt:lpstr>TRENDY</vt:lpstr>
      <vt:lpstr>Candy Round BTN</vt:lpstr>
      <vt:lpstr>Wingdings</vt:lpstr>
      <vt:lpstr>Ursula template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Mecanización      Mecánico Automatización   Automático Robotización       Robótico</vt:lpstr>
      <vt:lpstr>Mecanización       </vt:lpstr>
      <vt:lpstr>Automatización       </vt:lpstr>
      <vt:lpstr>Robotización       </vt:lpstr>
      <vt:lpstr>Diapositiva 14</vt:lpstr>
      <vt:lpstr>Diapositiva 15</vt:lpstr>
      <vt:lpstr>Diapositiva 16</vt:lpstr>
      <vt:lpstr>Todo el mundo debería saber programar</vt:lpstr>
      <vt:lpstr>Diapositiva 18</vt:lpstr>
      <vt:lpstr>¿Qué es un Programa?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Algoritmo</vt:lpstr>
      <vt:lpstr>Diapositiva 29</vt:lpstr>
      <vt:lpstr>Diapositiva 30</vt:lpstr>
      <vt:lpstr>Diapositiva 31</vt:lpstr>
      <vt:lpstr>Diapositiva 32</vt:lpstr>
      <vt:lpstr>Diapositiva 33</vt:lpstr>
      <vt:lpstr>Vamos a programar jugando</vt:lpstr>
      <vt:lpstr>Diapositiva 35</vt:lpstr>
      <vt:lpstr>Diapositiva 36</vt:lpstr>
      <vt:lpstr>Diapositiva 37</vt:lpstr>
      <vt:lpstr>Diapositiva 38</vt:lpstr>
      <vt:lpstr>Tipos de Instrucciones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Código – Acciones (Instrucciones) </vt:lpstr>
      <vt:lpstr>Código – Acciones (Instrucciones) </vt:lpstr>
      <vt:lpstr>Diapositiva 49</vt:lpstr>
      <vt:lpstr>Diapositiva 50</vt:lpstr>
      <vt:lpstr>Diapositiva 51</vt:lpstr>
      <vt:lpstr>Instrucciones en Scratch</vt:lpstr>
      <vt:lpstr>Diapositiva 53</vt:lpstr>
      <vt:lpstr>Ejemplos de PROGRAMACIÓN SCRATCH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Construcción de Robots</vt:lpstr>
      <vt:lpstr>Arquitectura de Robots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¿Cómo Programar?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Cecilia Marcuzzi</dc:creator>
  <cp:lastModifiedBy>Cecilia Marcuzzi</cp:lastModifiedBy>
  <cp:revision>268</cp:revision>
  <dcterms:modified xsi:type="dcterms:W3CDTF">2022-06-06T12:18:30Z</dcterms:modified>
</cp:coreProperties>
</file>