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57" r:id="rId5"/>
    <p:sldId id="258" r:id="rId6"/>
    <p:sldId id="259" r:id="rId7"/>
    <p:sldId id="260" r:id="rId8"/>
    <p:sldId id="261" r:id="rId9"/>
    <p:sldId id="262" r:id="rId10"/>
    <p:sldId id="263" r:id="rId11"/>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2" d="100"/>
          <a:sy n="62" d="100"/>
        </p:scale>
        <p:origin x="8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F19D9C-3C27-638D-2313-B1424310384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3AA092D2-8AE3-8EF1-E162-61F956737C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B9C5B8E0-EA7E-3BA8-5F85-CC67560F8099}"/>
              </a:ext>
            </a:extLst>
          </p:cNvPr>
          <p:cNvSpPr>
            <a:spLocks noGrp="1"/>
          </p:cNvSpPr>
          <p:nvPr>
            <p:ph type="dt" sz="half" idx="10"/>
          </p:nvPr>
        </p:nvSpPr>
        <p:spPr/>
        <p:txBody>
          <a:bodyPr/>
          <a:lstStyle/>
          <a:p>
            <a:fld id="{D255CDC5-641E-4009-868D-09CB34E955EF}" type="datetimeFigureOut">
              <a:rPr lang="es-AR" smtClean="0"/>
              <a:t>15/5/2022</a:t>
            </a:fld>
            <a:endParaRPr lang="es-AR"/>
          </a:p>
        </p:txBody>
      </p:sp>
      <p:sp>
        <p:nvSpPr>
          <p:cNvPr id="5" name="Marcador de pie de página 4">
            <a:extLst>
              <a:ext uri="{FF2B5EF4-FFF2-40B4-BE49-F238E27FC236}">
                <a16:creationId xmlns:a16="http://schemas.microsoft.com/office/drawing/2014/main" id="{52B445C8-5489-1BD8-F2A7-DF0C71D41340}"/>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06A1C975-F1D0-B904-0202-5ED54E9F6076}"/>
              </a:ext>
            </a:extLst>
          </p:cNvPr>
          <p:cNvSpPr>
            <a:spLocks noGrp="1"/>
          </p:cNvSpPr>
          <p:nvPr>
            <p:ph type="sldNum" sz="quarter" idx="12"/>
          </p:nvPr>
        </p:nvSpPr>
        <p:spPr/>
        <p:txBody>
          <a:bodyPr/>
          <a:lstStyle/>
          <a:p>
            <a:fld id="{D66144F9-9DA6-4373-B9E7-E8939E9EE8C9}" type="slidenum">
              <a:rPr lang="es-AR" smtClean="0"/>
              <a:t>‹Nº›</a:t>
            </a:fld>
            <a:endParaRPr lang="es-AR"/>
          </a:p>
        </p:txBody>
      </p:sp>
    </p:spTree>
    <p:extLst>
      <p:ext uri="{BB962C8B-B14F-4D97-AF65-F5344CB8AC3E}">
        <p14:creationId xmlns:p14="http://schemas.microsoft.com/office/powerpoint/2010/main" val="3260747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1B649C-969A-7C96-B77B-2ABE441C4E79}"/>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9F1C8B92-1C6B-27D1-09DF-21779974B6C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D9A09CD3-15A1-EC4C-2B54-99498EBB9DA3}"/>
              </a:ext>
            </a:extLst>
          </p:cNvPr>
          <p:cNvSpPr>
            <a:spLocks noGrp="1"/>
          </p:cNvSpPr>
          <p:nvPr>
            <p:ph type="dt" sz="half" idx="10"/>
          </p:nvPr>
        </p:nvSpPr>
        <p:spPr/>
        <p:txBody>
          <a:bodyPr/>
          <a:lstStyle/>
          <a:p>
            <a:fld id="{D255CDC5-641E-4009-868D-09CB34E955EF}" type="datetimeFigureOut">
              <a:rPr lang="es-AR" smtClean="0"/>
              <a:t>15/5/2022</a:t>
            </a:fld>
            <a:endParaRPr lang="es-AR"/>
          </a:p>
        </p:txBody>
      </p:sp>
      <p:sp>
        <p:nvSpPr>
          <p:cNvPr id="5" name="Marcador de pie de página 4">
            <a:extLst>
              <a:ext uri="{FF2B5EF4-FFF2-40B4-BE49-F238E27FC236}">
                <a16:creationId xmlns:a16="http://schemas.microsoft.com/office/drawing/2014/main" id="{D82264B0-F032-FF53-0861-14584353C529}"/>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DED3036C-3BB7-2BBA-1A8A-24D6A5B0064E}"/>
              </a:ext>
            </a:extLst>
          </p:cNvPr>
          <p:cNvSpPr>
            <a:spLocks noGrp="1"/>
          </p:cNvSpPr>
          <p:nvPr>
            <p:ph type="sldNum" sz="quarter" idx="12"/>
          </p:nvPr>
        </p:nvSpPr>
        <p:spPr/>
        <p:txBody>
          <a:bodyPr/>
          <a:lstStyle/>
          <a:p>
            <a:fld id="{D66144F9-9DA6-4373-B9E7-E8939E9EE8C9}" type="slidenum">
              <a:rPr lang="es-AR" smtClean="0"/>
              <a:t>‹Nº›</a:t>
            </a:fld>
            <a:endParaRPr lang="es-AR"/>
          </a:p>
        </p:txBody>
      </p:sp>
    </p:spTree>
    <p:extLst>
      <p:ext uri="{BB962C8B-B14F-4D97-AF65-F5344CB8AC3E}">
        <p14:creationId xmlns:p14="http://schemas.microsoft.com/office/powerpoint/2010/main" val="4162318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AAB9416-36C3-3175-C587-6A3A83AB0F0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D534EE8D-6649-5830-CA0D-78743A5BE77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E38B9943-4190-5A6A-0BA5-98DE2CAA2DCC}"/>
              </a:ext>
            </a:extLst>
          </p:cNvPr>
          <p:cNvSpPr>
            <a:spLocks noGrp="1"/>
          </p:cNvSpPr>
          <p:nvPr>
            <p:ph type="dt" sz="half" idx="10"/>
          </p:nvPr>
        </p:nvSpPr>
        <p:spPr/>
        <p:txBody>
          <a:bodyPr/>
          <a:lstStyle/>
          <a:p>
            <a:fld id="{D255CDC5-641E-4009-868D-09CB34E955EF}" type="datetimeFigureOut">
              <a:rPr lang="es-AR" smtClean="0"/>
              <a:t>15/5/2022</a:t>
            </a:fld>
            <a:endParaRPr lang="es-AR"/>
          </a:p>
        </p:txBody>
      </p:sp>
      <p:sp>
        <p:nvSpPr>
          <p:cNvPr id="5" name="Marcador de pie de página 4">
            <a:extLst>
              <a:ext uri="{FF2B5EF4-FFF2-40B4-BE49-F238E27FC236}">
                <a16:creationId xmlns:a16="http://schemas.microsoft.com/office/drawing/2014/main" id="{5C34B9C2-592F-E18A-C2AE-8FA2DB827A76}"/>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D358BFE8-4DCF-213D-8C4A-D1B4D1443E85}"/>
              </a:ext>
            </a:extLst>
          </p:cNvPr>
          <p:cNvSpPr>
            <a:spLocks noGrp="1"/>
          </p:cNvSpPr>
          <p:nvPr>
            <p:ph type="sldNum" sz="quarter" idx="12"/>
          </p:nvPr>
        </p:nvSpPr>
        <p:spPr/>
        <p:txBody>
          <a:bodyPr/>
          <a:lstStyle/>
          <a:p>
            <a:fld id="{D66144F9-9DA6-4373-B9E7-E8939E9EE8C9}" type="slidenum">
              <a:rPr lang="es-AR" smtClean="0"/>
              <a:t>‹Nº›</a:t>
            </a:fld>
            <a:endParaRPr lang="es-AR"/>
          </a:p>
        </p:txBody>
      </p:sp>
    </p:spTree>
    <p:extLst>
      <p:ext uri="{BB962C8B-B14F-4D97-AF65-F5344CB8AC3E}">
        <p14:creationId xmlns:p14="http://schemas.microsoft.com/office/powerpoint/2010/main" val="853949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078CA6-417D-A83B-D860-F159954BDE19}"/>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3365FEAD-2724-EDCD-F061-C25BA667005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5B26E571-CD3F-CB2E-A97A-7C3E6B612729}"/>
              </a:ext>
            </a:extLst>
          </p:cNvPr>
          <p:cNvSpPr>
            <a:spLocks noGrp="1"/>
          </p:cNvSpPr>
          <p:nvPr>
            <p:ph type="dt" sz="half" idx="10"/>
          </p:nvPr>
        </p:nvSpPr>
        <p:spPr/>
        <p:txBody>
          <a:bodyPr/>
          <a:lstStyle/>
          <a:p>
            <a:fld id="{D255CDC5-641E-4009-868D-09CB34E955EF}" type="datetimeFigureOut">
              <a:rPr lang="es-AR" smtClean="0"/>
              <a:t>15/5/2022</a:t>
            </a:fld>
            <a:endParaRPr lang="es-AR"/>
          </a:p>
        </p:txBody>
      </p:sp>
      <p:sp>
        <p:nvSpPr>
          <p:cNvPr id="5" name="Marcador de pie de página 4">
            <a:extLst>
              <a:ext uri="{FF2B5EF4-FFF2-40B4-BE49-F238E27FC236}">
                <a16:creationId xmlns:a16="http://schemas.microsoft.com/office/drawing/2014/main" id="{E8B3BD79-4CC5-09CA-1AA2-457B66353D57}"/>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552B0354-D135-BDC5-0851-A6417D94DD1E}"/>
              </a:ext>
            </a:extLst>
          </p:cNvPr>
          <p:cNvSpPr>
            <a:spLocks noGrp="1"/>
          </p:cNvSpPr>
          <p:nvPr>
            <p:ph type="sldNum" sz="quarter" idx="12"/>
          </p:nvPr>
        </p:nvSpPr>
        <p:spPr/>
        <p:txBody>
          <a:bodyPr/>
          <a:lstStyle/>
          <a:p>
            <a:fld id="{D66144F9-9DA6-4373-B9E7-E8939E9EE8C9}" type="slidenum">
              <a:rPr lang="es-AR" smtClean="0"/>
              <a:t>‹Nº›</a:t>
            </a:fld>
            <a:endParaRPr lang="es-AR"/>
          </a:p>
        </p:txBody>
      </p:sp>
    </p:spTree>
    <p:extLst>
      <p:ext uri="{BB962C8B-B14F-4D97-AF65-F5344CB8AC3E}">
        <p14:creationId xmlns:p14="http://schemas.microsoft.com/office/powerpoint/2010/main" val="15148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E46173-4892-9069-5093-26D776AF411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05FBE11C-D649-C9AF-4517-C46DDBF58B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1014F76-466F-6A86-F43F-ADBC47917828}"/>
              </a:ext>
            </a:extLst>
          </p:cNvPr>
          <p:cNvSpPr>
            <a:spLocks noGrp="1"/>
          </p:cNvSpPr>
          <p:nvPr>
            <p:ph type="dt" sz="half" idx="10"/>
          </p:nvPr>
        </p:nvSpPr>
        <p:spPr/>
        <p:txBody>
          <a:bodyPr/>
          <a:lstStyle/>
          <a:p>
            <a:fld id="{D255CDC5-641E-4009-868D-09CB34E955EF}" type="datetimeFigureOut">
              <a:rPr lang="es-AR" smtClean="0"/>
              <a:t>15/5/2022</a:t>
            </a:fld>
            <a:endParaRPr lang="es-AR"/>
          </a:p>
        </p:txBody>
      </p:sp>
      <p:sp>
        <p:nvSpPr>
          <p:cNvPr id="5" name="Marcador de pie de página 4">
            <a:extLst>
              <a:ext uri="{FF2B5EF4-FFF2-40B4-BE49-F238E27FC236}">
                <a16:creationId xmlns:a16="http://schemas.microsoft.com/office/drawing/2014/main" id="{807E4F07-C4F3-EFCC-FC38-AB3548E9456C}"/>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6D48475A-1914-3C10-9DB1-4782CADD32DB}"/>
              </a:ext>
            </a:extLst>
          </p:cNvPr>
          <p:cNvSpPr>
            <a:spLocks noGrp="1"/>
          </p:cNvSpPr>
          <p:nvPr>
            <p:ph type="sldNum" sz="quarter" idx="12"/>
          </p:nvPr>
        </p:nvSpPr>
        <p:spPr/>
        <p:txBody>
          <a:bodyPr/>
          <a:lstStyle/>
          <a:p>
            <a:fld id="{D66144F9-9DA6-4373-B9E7-E8939E9EE8C9}" type="slidenum">
              <a:rPr lang="es-AR" smtClean="0"/>
              <a:t>‹Nº›</a:t>
            </a:fld>
            <a:endParaRPr lang="es-AR"/>
          </a:p>
        </p:txBody>
      </p:sp>
    </p:spTree>
    <p:extLst>
      <p:ext uri="{BB962C8B-B14F-4D97-AF65-F5344CB8AC3E}">
        <p14:creationId xmlns:p14="http://schemas.microsoft.com/office/powerpoint/2010/main" val="3793182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A78BC-9308-5FD4-F528-DE7622CB11A8}"/>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A1221D03-4EC5-5B2A-A6E7-62F08980B08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E10D7993-B99D-21C3-2262-B02D936B2AB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E148BD73-DA5A-2C57-E327-9BAFC6B5565F}"/>
              </a:ext>
            </a:extLst>
          </p:cNvPr>
          <p:cNvSpPr>
            <a:spLocks noGrp="1"/>
          </p:cNvSpPr>
          <p:nvPr>
            <p:ph type="dt" sz="half" idx="10"/>
          </p:nvPr>
        </p:nvSpPr>
        <p:spPr/>
        <p:txBody>
          <a:bodyPr/>
          <a:lstStyle/>
          <a:p>
            <a:fld id="{D255CDC5-641E-4009-868D-09CB34E955EF}" type="datetimeFigureOut">
              <a:rPr lang="es-AR" smtClean="0"/>
              <a:t>15/5/2022</a:t>
            </a:fld>
            <a:endParaRPr lang="es-AR"/>
          </a:p>
        </p:txBody>
      </p:sp>
      <p:sp>
        <p:nvSpPr>
          <p:cNvPr id="6" name="Marcador de pie de página 5">
            <a:extLst>
              <a:ext uri="{FF2B5EF4-FFF2-40B4-BE49-F238E27FC236}">
                <a16:creationId xmlns:a16="http://schemas.microsoft.com/office/drawing/2014/main" id="{DBFF96B8-FBAC-26DE-5A3F-F2AB8EBE0098}"/>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5FADE1EE-5067-CA82-B049-DA02D5FD5362}"/>
              </a:ext>
            </a:extLst>
          </p:cNvPr>
          <p:cNvSpPr>
            <a:spLocks noGrp="1"/>
          </p:cNvSpPr>
          <p:nvPr>
            <p:ph type="sldNum" sz="quarter" idx="12"/>
          </p:nvPr>
        </p:nvSpPr>
        <p:spPr/>
        <p:txBody>
          <a:bodyPr/>
          <a:lstStyle/>
          <a:p>
            <a:fld id="{D66144F9-9DA6-4373-B9E7-E8939E9EE8C9}" type="slidenum">
              <a:rPr lang="es-AR" smtClean="0"/>
              <a:t>‹Nº›</a:t>
            </a:fld>
            <a:endParaRPr lang="es-AR"/>
          </a:p>
        </p:txBody>
      </p:sp>
    </p:spTree>
    <p:extLst>
      <p:ext uri="{BB962C8B-B14F-4D97-AF65-F5344CB8AC3E}">
        <p14:creationId xmlns:p14="http://schemas.microsoft.com/office/powerpoint/2010/main" val="4025087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E26AB-0303-C1BB-539E-15544D696EB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0AB16C54-691B-80DE-B505-036468760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4496672-C892-6EB1-9709-4439D44CA85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F005C00A-2E2B-7DFF-A4A3-100108C0B9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3DB10EA-9B2E-ED0E-CEBD-C6F06722C95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88DFECAA-65A0-B158-A2BB-EE281A51ED78}"/>
              </a:ext>
            </a:extLst>
          </p:cNvPr>
          <p:cNvSpPr>
            <a:spLocks noGrp="1"/>
          </p:cNvSpPr>
          <p:nvPr>
            <p:ph type="dt" sz="half" idx="10"/>
          </p:nvPr>
        </p:nvSpPr>
        <p:spPr/>
        <p:txBody>
          <a:bodyPr/>
          <a:lstStyle/>
          <a:p>
            <a:fld id="{D255CDC5-641E-4009-868D-09CB34E955EF}" type="datetimeFigureOut">
              <a:rPr lang="es-AR" smtClean="0"/>
              <a:t>15/5/2022</a:t>
            </a:fld>
            <a:endParaRPr lang="es-AR"/>
          </a:p>
        </p:txBody>
      </p:sp>
      <p:sp>
        <p:nvSpPr>
          <p:cNvPr id="8" name="Marcador de pie de página 7">
            <a:extLst>
              <a:ext uri="{FF2B5EF4-FFF2-40B4-BE49-F238E27FC236}">
                <a16:creationId xmlns:a16="http://schemas.microsoft.com/office/drawing/2014/main" id="{72CC8C29-22A5-CB0D-624A-4E40C1E7385F}"/>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3C929677-FD5C-7F3C-B126-38CD22514B25}"/>
              </a:ext>
            </a:extLst>
          </p:cNvPr>
          <p:cNvSpPr>
            <a:spLocks noGrp="1"/>
          </p:cNvSpPr>
          <p:nvPr>
            <p:ph type="sldNum" sz="quarter" idx="12"/>
          </p:nvPr>
        </p:nvSpPr>
        <p:spPr/>
        <p:txBody>
          <a:bodyPr/>
          <a:lstStyle/>
          <a:p>
            <a:fld id="{D66144F9-9DA6-4373-B9E7-E8939E9EE8C9}" type="slidenum">
              <a:rPr lang="es-AR" smtClean="0"/>
              <a:t>‹Nº›</a:t>
            </a:fld>
            <a:endParaRPr lang="es-AR"/>
          </a:p>
        </p:txBody>
      </p:sp>
    </p:spTree>
    <p:extLst>
      <p:ext uri="{BB962C8B-B14F-4D97-AF65-F5344CB8AC3E}">
        <p14:creationId xmlns:p14="http://schemas.microsoft.com/office/powerpoint/2010/main" val="233264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950614-0330-E54E-1633-F294B95A688F}"/>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4DC6ECBC-AABB-5B48-9A36-90C56F7FC7C7}"/>
              </a:ext>
            </a:extLst>
          </p:cNvPr>
          <p:cNvSpPr>
            <a:spLocks noGrp="1"/>
          </p:cNvSpPr>
          <p:nvPr>
            <p:ph type="dt" sz="half" idx="10"/>
          </p:nvPr>
        </p:nvSpPr>
        <p:spPr/>
        <p:txBody>
          <a:bodyPr/>
          <a:lstStyle/>
          <a:p>
            <a:fld id="{D255CDC5-641E-4009-868D-09CB34E955EF}" type="datetimeFigureOut">
              <a:rPr lang="es-AR" smtClean="0"/>
              <a:t>15/5/2022</a:t>
            </a:fld>
            <a:endParaRPr lang="es-AR"/>
          </a:p>
        </p:txBody>
      </p:sp>
      <p:sp>
        <p:nvSpPr>
          <p:cNvPr id="4" name="Marcador de pie de página 3">
            <a:extLst>
              <a:ext uri="{FF2B5EF4-FFF2-40B4-BE49-F238E27FC236}">
                <a16:creationId xmlns:a16="http://schemas.microsoft.com/office/drawing/2014/main" id="{E3E7E989-4028-54B5-D807-8AC1D530B8EE}"/>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1D2B9974-6D13-8C55-6582-712F0B7BADB0}"/>
              </a:ext>
            </a:extLst>
          </p:cNvPr>
          <p:cNvSpPr>
            <a:spLocks noGrp="1"/>
          </p:cNvSpPr>
          <p:nvPr>
            <p:ph type="sldNum" sz="quarter" idx="12"/>
          </p:nvPr>
        </p:nvSpPr>
        <p:spPr/>
        <p:txBody>
          <a:bodyPr/>
          <a:lstStyle/>
          <a:p>
            <a:fld id="{D66144F9-9DA6-4373-B9E7-E8939E9EE8C9}" type="slidenum">
              <a:rPr lang="es-AR" smtClean="0"/>
              <a:t>‹Nº›</a:t>
            </a:fld>
            <a:endParaRPr lang="es-AR"/>
          </a:p>
        </p:txBody>
      </p:sp>
    </p:spTree>
    <p:extLst>
      <p:ext uri="{BB962C8B-B14F-4D97-AF65-F5344CB8AC3E}">
        <p14:creationId xmlns:p14="http://schemas.microsoft.com/office/powerpoint/2010/main" val="354224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F699F77-FB42-1C1E-C5F8-CBC3C9AAF7EA}"/>
              </a:ext>
            </a:extLst>
          </p:cNvPr>
          <p:cNvSpPr>
            <a:spLocks noGrp="1"/>
          </p:cNvSpPr>
          <p:nvPr>
            <p:ph type="dt" sz="half" idx="10"/>
          </p:nvPr>
        </p:nvSpPr>
        <p:spPr/>
        <p:txBody>
          <a:bodyPr/>
          <a:lstStyle/>
          <a:p>
            <a:fld id="{D255CDC5-641E-4009-868D-09CB34E955EF}" type="datetimeFigureOut">
              <a:rPr lang="es-AR" smtClean="0"/>
              <a:t>15/5/2022</a:t>
            </a:fld>
            <a:endParaRPr lang="es-AR"/>
          </a:p>
        </p:txBody>
      </p:sp>
      <p:sp>
        <p:nvSpPr>
          <p:cNvPr id="3" name="Marcador de pie de página 2">
            <a:extLst>
              <a:ext uri="{FF2B5EF4-FFF2-40B4-BE49-F238E27FC236}">
                <a16:creationId xmlns:a16="http://schemas.microsoft.com/office/drawing/2014/main" id="{EEAAE7BA-7AC1-49B0-6C97-512C47FD0B7E}"/>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63934E21-13CC-9A80-E9AD-9F0C1C3E9DBF}"/>
              </a:ext>
            </a:extLst>
          </p:cNvPr>
          <p:cNvSpPr>
            <a:spLocks noGrp="1"/>
          </p:cNvSpPr>
          <p:nvPr>
            <p:ph type="sldNum" sz="quarter" idx="12"/>
          </p:nvPr>
        </p:nvSpPr>
        <p:spPr/>
        <p:txBody>
          <a:bodyPr/>
          <a:lstStyle/>
          <a:p>
            <a:fld id="{D66144F9-9DA6-4373-B9E7-E8939E9EE8C9}" type="slidenum">
              <a:rPr lang="es-AR" smtClean="0"/>
              <a:t>‹Nº›</a:t>
            </a:fld>
            <a:endParaRPr lang="es-AR"/>
          </a:p>
        </p:txBody>
      </p:sp>
    </p:spTree>
    <p:extLst>
      <p:ext uri="{BB962C8B-B14F-4D97-AF65-F5344CB8AC3E}">
        <p14:creationId xmlns:p14="http://schemas.microsoft.com/office/powerpoint/2010/main" val="3017909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E0D8D2-AE16-555B-7635-92080C32DC1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AF932D6A-5E61-6753-2D69-1C2196FE8F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A88651C1-64CC-5B58-DD10-585139039E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1D5BF0B-0B87-FB76-1957-6E23510F1B98}"/>
              </a:ext>
            </a:extLst>
          </p:cNvPr>
          <p:cNvSpPr>
            <a:spLocks noGrp="1"/>
          </p:cNvSpPr>
          <p:nvPr>
            <p:ph type="dt" sz="half" idx="10"/>
          </p:nvPr>
        </p:nvSpPr>
        <p:spPr/>
        <p:txBody>
          <a:bodyPr/>
          <a:lstStyle/>
          <a:p>
            <a:fld id="{D255CDC5-641E-4009-868D-09CB34E955EF}" type="datetimeFigureOut">
              <a:rPr lang="es-AR" smtClean="0"/>
              <a:t>15/5/2022</a:t>
            </a:fld>
            <a:endParaRPr lang="es-AR"/>
          </a:p>
        </p:txBody>
      </p:sp>
      <p:sp>
        <p:nvSpPr>
          <p:cNvPr id="6" name="Marcador de pie de página 5">
            <a:extLst>
              <a:ext uri="{FF2B5EF4-FFF2-40B4-BE49-F238E27FC236}">
                <a16:creationId xmlns:a16="http://schemas.microsoft.com/office/drawing/2014/main" id="{6B29F318-846C-FB60-B7BE-A858EA22119B}"/>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76318DE1-AE7C-5C31-8BD6-0FB1496EFF32}"/>
              </a:ext>
            </a:extLst>
          </p:cNvPr>
          <p:cNvSpPr>
            <a:spLocks noGrp="1"/>
          </p:cNvSpPr>
          <p:nvPr>
            <p:ph type="sldNum" sz="quarter" idx="12"/>
          </p:nvPr>
        </p:nvSpPr>
        <p:spPr/>
        <p:txBody>
          <a:bodyPr/>
          <a:lstStyle/>
          <a:p>
            <a:fld id="{D66144F9-9DA6-4373-B9E7-E8939E9EE8C9}" type="slidenum">
              <a:rPr lang="es-AR" smtClean="0"/>
              <a:t>‹Nº›</a:t>
            </a:fld>
            <a:endParaRPr lang="es-AR"/>
          </a:p>
        </p:txBody>
      </p:sp>
    </p:spTree>
    <p:extLst>
      <p:ext uri="{BB962C8B-B14F-4D97-AF65-F5344CB8AC3E}">
        <p14:creationId xmlns:p14="http://schemas.microsoft.com/office/powerpoint/2010/main" val="3126869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03A207-C845-A3CF-3645-61C05A0E8E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F45EC917-832A-398C-08CE-8BEB55E998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CE7C59B2-57CA-2955-496A-CDD7F83B6F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33B574-AD3A-CD00-7D13-2396909CF97C}"/>
              </a:ext>
            </a:extLst>
          </p:cNvPr>
          <p:cNvSpPr>
            <a:spLocks noGrp="1"/>
          </p:cNvSpPr>
          <p:nvPr>
            <p:ph type="dt" sz="half" idx="10"/>
          </p:nvPr>
        </p:nvSpPr>
        <p:spPr/>
        <p:txBody>
          <a:bodyPr/>
          <a:lstStyle/>
          <a:p>
            <a:fld id="{D255CDC5-641E-4009-868D-09CB34E955EF}" type="datetimeFigureOut">
              <a:rPr lang="es-AR" smtClean="0"/>
              <a:t>15/5/2022</a:t>
            </a:fld>
            <a:endParaRPr lang="es-AR"/>
          </a:p>
        </p:txBody>
      </p:sp>
      <p:sp>
        <p:nvSpPr>
          <p:cNvPr id="6" name="Marcador de pie de página 5">
            <a:extLst>
              <a:ext uri="{FF2B5EF4-FFF2-40B4-BE49-F238E27FC236}">
                <a16:creationId xmlns:a16="http://schemas.microsoft.com/office/drawing/2014/main" id="{BE349AFC-054A-8204-D4E8-DB4E1C9DF59D}"/>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E2E99683-15C8-4D56-D5EA-9FF3FEC896BC}"/>
              </a:ext>
            </a:extLst>
          </p:cNvPr>
          <p:cNvSpPr>
            <a:spLocks noGrp="1"/>
          </p:cNvSpPr>
          <p:nvPr>
            <p:ph type="sldNum" sz="quarter" idx="12"/>
          </p:nvPr>
        </p:nvSpPr>
        <p:spPr/>
        <p:txBody>
          <a:bodyPr/>
          <a:lstStyle/>
          <a:p>
            <a:fld id="{D66144F9-9DA6-4373-B9E7-E8939E9EE8C9}" type="slidenum">
              <a:rPr lang="es-AR" smtClean="0"/>
              <a:t>‹Nº›</a:t>
            </a:fld>
            <a:endParaRPr lang="es-AR"/>
          </a:p>
        </p:txBody>
      </p:sp>
    </p:spTree>
    <p:extLst>
      <p:ext uri="{BB962C8B-B14F-4D97-AF65-F5344CB8AC3E}">
        <p14:creationId xmlns:p14="http://schemas.microsoft.com/office/powerpoint/2010/main" val="3731608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97BA8DE-455E-430E-6C31-0DEE703B75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95E4FB41-1313-3477-4626-70E158A29D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B7646E4B-55A2-DFCF-4C8D-15B69B20DC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5CDC5-641E-4009-868D-09CB34E955EF}" type="datetimeFigureOut">
              <a:rPr lang="es-AR" smtClean="0"/>
              <a:t>15/5/2022</a:t>
            </a:fld>
            <a:endParaRPr lang="es-AR"/>
          </a:p>
        </p:txBody>
      </p:sp>
      <p:sp>
        <p:nvSpPr>
          <p:cNvPr id="5" name="Marcador de pie de página 4">
            <a:extLst>
              <a:ext uri="{FF2B5EF4-FFF2-40B4-BE49-F238E27FC236}">
                <a16:creationId xmlns:a16="http://schemas.microsoft.com/office/drawing/2014/main" id="{01E046A1-C7D7-097E-B32A-9A499B5150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603F0802-6B5F-2512-C8DE-1249251F0C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6144F9-9DA6-4373-B9E7-E8939E9EE8C9}" type="slidenum">
              <a:rPr lang="es-AR" smtClean="0"/>
              <a:t>‹Nº›</a:t>
            </a:fld>
            <a:endParaRPr lang="es-AR"/>
          </a:p>
        </p:txBody>
      </p:sp>
    </p:spTree>
    <p:extLst>
      <p:ext uri="{BB962C8B-B14F-4D97-AF65-F5344CB8AC3E}">
        <p14:creationId xmlns:p14="http://schemas.microsoft.com/office/powerpoint/2010/main" val="2765064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ítulo 1">
            <a:extLst>
              <a:ext uri="{FF2B5EF4-FFF2-40B4-BE49-F238E27FC236}">
                <a16:creationId xmlns:a16="http://schemas.microsoft.com/office/drawing/2014/main" id="{C03A13CF-A0B2-2D12-96F4-B0F1EC5EAA94}"/>
              </a:ext>
            </a:extLst>
          </p:cNvPr>
          <p:cNvSpPr>
            <a:spLocks noGrp="1"/>
          </p:cNvSpPr>
          <p:nvPr>
            <p:ph type="ctrTitle"/>
          </p:nvPr>
        </p:nvSpPr>
        <p:spPr>
          <a:xfrm>
            <a:off x="838199" y="1120676"/>
            <a:ext cx="7021513" cy="2308324"/>
          </a:xfrm>
        </p:spPr>
        <p:txBody>
          <a:bodyPr>
            <a:normAutofit/>
          </a:bodyPr>
          <a:lstStyle/>
          <a:p>
            <a:pPr algn="l"/>
            <a:r>
              <a:rPr lang="es-AR" sz="7200">
                <a:solidFill>
                  <a:schemeClr val="bg1"/>
                </a:solidFill>
                <a:latin typeface="Cavolini" panose="020B0502040204020203" pitchFamily="66" charset="0"/>
                <a:cs typeface="Cavolini" panose="020B0502040204020203" pitchFamily="66" charset="0"/>
              </a:rPr>
              <a:t>CHERNÓBIL</a:t>
            </a:r>
          </a:p>
        </p:txBody>
      </p:sp>
      <p:sp>
        <p:nvSpPr>
          <p:cNvPr id="3" name="Subtítulo 2">
            <a:extLst>
              <a:ext uri="{FF2B5EF4-FFF2-40B4-BE49-F238E27FC236}">
                <a16:creationId xmlns:a16="http://schemas.microsoft.com/office/drawing/2014/main" id="{E427739B-0A00-5488-C51D-74BA87BF80C6}"/>
              </a:ext>
            </a:extLst>
          </p:cNvPr>
          <p:cNvSpPr>
            <a:spLocks noGrp="1"/>
          </p:cNvSpPr>
          <p:nvPr>
            <p:ph type="subTitle" idx="1"/>
          </p:nvPr>
        </p:nvSpPr>
        <p:spPr>
          <a:xfrm>
            <a:off x="835024" y="3809999"/>
            <a:ext cx="7025753" cy="1012778"/>
          </a:xfrm>
        </p:spPr>
        <p:txBody>
          <a:bodyPr>
            <a:normAutofit/>
          </a:bodyPr>
          <a:lstStyle/>
          <a:p>
            <a:pPr algn="l"/>
            <a:r>
              <a:rPr lang="es-AR" dirty="0">
                <a:solidFill>
                  <a:schemeClr val="bg1"/>
                </a:solidFill>
                <a:latin typeface="Arial" panose="020B0604020202020204" pitchFamily="34" charset="0"/>
                <a:cs typeface="Arial" panose="020B0604020202020204" pitchFamily="34" charset="0"/>
              </a:rPr>
              <a:t>ACCIDENTES NUCLEARES</a:t>
            </a:r>
          </a:p>
          <a:p>
            <a:pPr algn="l"/>
            <a:r>
              <a:rPr lang="es-AR" dirty="0">
                <a:solidFill>
                  <a:schemeClr val="bg1"/>
                </a:solidFill>
                <a:latin typeface="Arial" panose="020B0604020202020204" pitchFamily="34" charset="0"/>
                <a:cs typeface="Arial" panose="020B0604020202020204" pitchFamily="34" charset="0"/>
              </a:rPr>
              <a:t>Tomas Martin y Galo </a:t>
            </a:r>
            <a:r>
              <a:rPr lang="es-AR" dirty="0" err="1">
                <a:solidFill>
                  <a:schemeClr val="bg1"/>
                </a:solidFill>
                <a:latin typeface="Arial" panose="020B0604020202020204" pitchFamily="34" charset="0"/>
                <a:cs typeface="Arial" panose="020B0604020202020204" pitchFamily="34" charset="0"/>
              </a:rPr>
              <a:t>Toia</a:t>
            </a:r>
            <a:endParaRPr lang="es-AR" dirty="0">
              <a:solidFill>
                <a:schemeClr val="bg1"/>
              </a:solidFill>
              <a:latin typeface="Arial" panose="020B0604020202020204" pitchFamily="34" charset="0"/>
              <a:cs typeface="Arial" panose="020B0604020202020204" pitchFamily="34" charset="0"/>
            </a:endParaRPr>
          </a:p>
          <a:p>
            <a:pPr algn="l"/>
            <a:endParaRPr lang="es-AR" dirty="0">
              <a:solidFill>
                <a:schemeClr val="bg1"/>
              </a:solidFill>
            </a:endParaRPr>
          </a:p>
        </p:txBody>
      </p:sp>
    </p:spTree>
    <p:extLst>
      <p:ext uri="{BB962C8B-B14F-4D97-AF65-F5344CB8AC3E}">
        <p14:creationId xmlns:p14="http://schemas.microsoft.com/office/powerpoint/2010/main" val="3777029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Chernobyl: ¿Qué errores provocaron la explosión de Chernóbil?">
            <a:extLst>
              <a:ext uri="{FF2B5EF4-FFF2-40B4-BE49-F238E27FC236}">
                <a16:creationId xmlns:a16="http://schemas.microsoft.com/office/drawing/2014/main" id="{313328D3-6AFA-31B0-44E5-0E59CC8182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4" r="-1" b="6174"/>
          <a:stretch/>
        </p:blipFill>
        <p:spPr bwMode="auto">
          <a:xfrm>
            <a:off x="20" y="10"/>
            <a:ext cx="8668492"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0F39241-32D1-43B1-33CD-C4AA6A3ECF89}"/>
              </a:ext>
            </a:extLst>
          </p:cNvPr>
          <p:cNvSpPr>
            <a:spLocks noGrp="1"/>
          </p:cNvSpPr>
          <p:nvPr>
            <p:ph type="title"/>
          </p:nvPr>
        </p:nvSpPr>
        <p:spPr>
          <a:xfrm>
            <a:off x="8395868" y="1161288"/>
            <a:ext cx="3438144" cy="1124712"/>
          </a:xfrm>
        </p:spPr>
        <p:txBody>
          <a:bodyPr anchor="b">
            <a:normAutofit/>
          </a:bodyPr>
          <a:lstStyle/>
          <a:p>
            <a:r>
              <a:rPr lang="es-AR" sz="2800"/>
              <a:t>¿Qué ocurrirá ahora con la planta?</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3E2BA85B-0D0A-56BF-9B74-5CEA51B8058D}"/>
              </a:ext>
            </a:extLst>
          </p:cNvPr>
          <p:cNvSpPr>
            <a:spLocks noGrp="1"/>
          </p:cNvSpPr>
          <p:nvPr>
            <p:ph idx="1"/>
          </p:nvPr>
        </p:nvSpPr>
        <p:spPr>
          <a:xfrm>
            <a:off x="8395868" y="2718054"/>
            <a:ext cx="3438906" cy="3207258"/>
          </a:xfrm>
        </p:spPr>
        <p:txBody>
          <a:bodyPr anchor="t">
            <a:normAutofit/>
          </a:bodyPr>
          <a:lstStyle/>
          <a:p>
            <a:r>
              <a:rPr lang="es-ES" sz="1700"/>
              <a:t>En el año 2000, cuando se clausuró el último de los reactores, se iniciaron las labores de desmantelamiento de la central. El desarme completo de Chernóbil implica la eliminación del combustible, la descontaminación del total de la planta y el área que la rodea, incluidos el agua y el suelo, que pueden ser radiactivos. El destino del fatídico cuarto reactor aún no se ha determinado.</a:t>
            </a:r>
          </a:p>
          <a:p>
            <a:endParaRPr lang="es-AR" sz="1700"/>
          </a:p>
        </p:txBody>
      </p:sp>
    </p:spTree>
    <p:extLst>
      <p:ext uri="{BB962C8B-B14F-4D97-AF65-F5344CB8AC3E}">
        <p14:creationId xmlns:p14="http://schemas.microsoft.com/office/powerpoint/2010/main" val="168356966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4BC6FC32-FE9A-2B70-62EC-FFFD8FB30E8D}"/>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FF259AA1-89BA-D8C8-6EDF-B1C3D4BFC602}"/>
              </a:ext>
            </a:extLst>
          </p:cNvPr>
          <p:cNvSpPr>
            <a:spLocks noGrp="1"/>
          </p:cNvSpPr>
          <p:nvPr>
            <p:ph type="title"/>
          </p:nvPr>
        </p:nvSpPr>
        <p:spPr>
          <a:xfrm>
            <a:off x="841249" y="941832"/>
            <a:ext cx="10506456" cy="2057400"/>
          </a:xfrm>
        </p:spPr>
        <p:txBody>
          <a:bodyPr anchor="b">
            <a:normAutofit/>
          </a:bodyPr>
          <a:lstStyle/>
          <a:p>
            <a:r>
              <a:rPr lang="es-ES" sz="5000"/>
              <a:t>Accidente nuclear e incidente nuclear</a:t>
            </a:r>
            <a:endParaRPr lang="es-AR" sz="5000"/>
          </a:p>
        </p:txBody>
      </p:sp>
      <p:sp>
        <p:nvSpPr>
          <p:cNvPr id="193" name="Rectangle 19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4" name="Rectangle 19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18B46957-BF8E-DECD-0B51-89F64B0C1F6E}"/>
              </a:ext>
            </a:extLst>
          </p:cNvPr>
          <p:cNvSpPr>
            <a:spLocks noGrp="1"/>
          </p:cNvSpPr>
          <p:nvPr>
            <p:ph idx="1"/>
          </p:nvPr>
        </p:nvSpPr>
        <p:spPr>
          <a:xfrm>
            <a:off x="841248" y="3502152"/>
            <a:ext cx="10506456" cy="2670048"/>
          </a:xfrm>
        </p:spPr>
        <p:txBody>
          <a:bodyPr>
            <a:normAutofit/>
          </a:bodyPr>
          <a:lstStyle/>
          <a:p>
            <a:r>
              <a:rPr lang="es-ES" sz="2000"/>
              <a:t>Se califica de incidente o de accidente nuclear en función de su gravedad y de sus consecuencias sobre la población y el medio ambiente.</a:t>
            </a:r>
          </a:p>
          <a:p>
            <a:r>
              <a:rPr lang="es-ES" sz="2000"/>
              <a:t>Los accidentes radiológicos pueden suceder en una central nuclear o fuera, es decir, en un establecimiento que lleva a cabo una actividad nuclear (hospitales, laboratorios de investigación...) o bien debido a la pérdida de una fuente radiactiva, o bien por diseminación involuntaria o voluntaria de sustancias radiactivas en el medio ambiente.</a:t>
            </a:r>
          </a:p>
          <a:p>
            <a:endParaRPr lang="es-AR" sz="2000"/>
          </a:p>
        </p:txBody>
      </p:sp>
    </p:spTree>
    <p:extLst>
      <p:ext uri="{BB962C8B-B14F-4D97-AF65-F5344CB8AC3E}">
        <p14:creationId xmlns:p14="http://schemas.microsoft.com/office/powerpoint/2010/main" val="63394375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3D9876C1-2284-4AFB-C3C6-73AB30EA4C01}"/>
              </a:ext>
            </a:extLst>
          </p:cNvPr>
          <p:cNvPicPr>
            <a:picLocks noChangeAspect="1"/>
          </p:cNvPicPr>
          <p:nvPr/>
        </p:nvPicPr>
        <p:blipFill rotWithShape="1">
          <a:blip r:embed="rId2">
            <a:alphaModFix amt="40000"/>
          </a:blip>
          <a:srcRect r="8444" b="-1"/>
          <a:stretch/>
        </p:blipFill>
        <p:spPr>
          <a:xfrm>
            <a:off x="20" y="10"/>
            <a:ext cx="12191979" cy="6857990"/>
          </a:xfrm>
          <a:prstGeom prst="rect">
            <a:avLst/>
          </a:prstGeom>
        </p:spPr>
      </p:pic>
      <p:sp>
        <p:nvSpPr>
          <p:cNvPr id="2" name="Título 1">
            <a:extLst>
              <a:ext uri="{FF2B5EF4-FFF2-40B4-BE49-F238E27FC236}">
                <a16:creationId xmlns:a16="http://schemas.microsoft.com/office/drawing/2014/main" id="{AEBA3FA2-B4E3-91A8-A5EA-DB069A555D82}"/>
              </a:ext>
            </a:extLst>
          </p:cNvPr>
          <p:cNvSpPr>
            <a:spLocks noGrp="1"/>
          </p:cNvSpPr>
          <p:nvPr>
            <p:ph type="title"/>
          </p:nvPr>
        </p:nvSpPr>
        <p:spPr>
          <a:xfrm>
            <a:off x="640080" y="853673"/>
            <a:ext cx="4023360" cy="5004794"/>
          </a:xfrm>
        </p:spPr>
        <p:txBody>
          <a:bodyPr>
            <a:normAutofit/>
          </a:bodyPr>
          <a:lstStyle/>
          <a:p>
            <a:r>
              <a:rPr lang="es-ES" sz="5400">
                <a:solidFill>
                  <a:srgbClr val="FFFFFF"/>
                </a:solidFill>
              </a:rPr>
              <a:t>Los principales accidentes nucleares de la historia han sido:</a:t>
            </a:r>
            <a:endParaRPr lang="es-AR" sz="5400">
              <a:solidFill>
                <a:srgbClr val="FFFFFF"/>
              </a:solidFill>
            </a:endParaRPr>
          </a:p>
        </p:txBody>
      </p:sp>
      <p:sp>
        <p:nvSpPr>
          <p:cNvPr id="3" name="Marcador de contenido 2">
            <a:extLst>
              <a:ext uri="{FF2B5EF4-FFF2-40B4-BE49-F238E27FC236}">
                <a16:creationId xmlns:a16="http://schemas.microsoft.com/office/drawing/2014/main" id="{A88F4824-2439-16F0-2116-F6BA75F40F25}"/>
              </a:ext>
            </a:extLst>
          </p:cNvPr>
          <p:cNvSpPr>
            <a:spLocks noGrp="1"/>
          </p:cNvSpPr>
          <p:nvPr>
            <p:ph idx="1"/>
          </p:nvPr>
        </p:nvSpPr>
        <p:spPr>
          <a:xfrm>
            <a:off x="5599083" y="853673"/>
            <a:ext cx="5715000" cy="5004794"/>
          </a:xfrm>
        </p:spPr>
        <p:txBody>
          <a:bodyPr anchor="ctr">
            <a:normAutofit/>
          </a:bodyPr>
          <a:lstStyle/>
          <a:p>
            <a:r>
              <a:rPr lang="es-ES" sz="1700">
                <a:solidFill>
                  <a:srgbClr val="FFFFFF"/>
                </a:solidFill>
              </a:rPr>
              <a:t>1957: Mayak (Rusia), magnitud 6 según la escala INES.</a:t>
            </a:r>
          </a:p>
          <a:p>
            <a:r>
              <a:rPr lang="es-ES" sz="1700">
                <a:solidFill>
                  <a:srgbClr val="FFFFFF"/>
                </a:solidFill>
              </a:rPr>
              <a:t>1957: Windscale (Reino Unido), magnitud 5 según la escala INES.</a:t>
            </a:r>
          </a:p>
          <a:p>
            <a:r>
              <a:rPr lang="es-ES" sz="1700">
                <a:solidFill>
                  <a:srgbClr val="FFFFFF"/>
                </a:solidFill>
              </a:rPr>
              <a:t>1979: Three Mile Island (Estados Unidos), magnitud 5 según la escala INES.</a:t>
            </a:r>
          </a:p>
          <a:p>
            <a:r>
              <a:rPr lang="es-ES" sz="1700">
                <a:solidFill>
                  <a:srgbClr val="FFFFFF"/>
                </a:solidFill>
              </a:rPr>
              <a:t>1983: Constituyentes (Argentina), magnitud 4 según la escala INES.</a:t>
            </a:r>
          </a:p>
          <a:p>
            <a:r>
              <a:rPr lang="es-ES" sz="1700">
                <a:solidFill>
                  <a:srgbClr val="FFFFFF"/>
                </a:solidFill>
              </a:rPr>
              <a:t>1986: Chernóbil (Ucrania), magnitud 7 según la escala INES.</a:t>
            </a:r>
          </a:p>
          <a:p>
            <a:r>
              <a:rPr lang="es-ES" sz="1700">
                <a:solidFill>
                  <a:srgbClr val="FFFFFF"/>
                </a:solidFill>
              </a:rPr>
              <a:t>1987: Goiânia (Brasil), magnitud 5 según la escala INES.4​5​</a:t>
            </a:r>
          </a:p>
          <a:p>
            <a:r>
              <a:rPr lang="es-ES" sz="1700">
                <a:solidFill>
                  <a:srgbClr val="FFFFFF"/>
                </a:solidFill>
              </a:rPr>
              <a:t>1999: Tokaimura (Japón), magnitud 4 según la escala INES.6​</a:t>
            </a:r>
          </a:p>
          <a:p>
            <a:r>
              <a:rPr lang="es-ES" sz="1700">
                <a:solidFill>
                  <a:srgbClr val="FFFFFF"/>
                </a:solidFill>
              </a:rPr>
              <a:t>2011: Fukushima (Japón), magnitud 7 según la escala INES el incidente en los núcleos de los reactores 2 y 3, magnitud escala 3 en las piscinas de la unidad 4.</a:t>
            </a:r>
          </a:p>
          <a:p>
            <a:endParaRPr lang="es-AR" sz="1700">
              <a:solidFill>
                <a:srgbClr val="FFFFFF"/>
              </a:solidFill>
            </a:endParaRPr>
          </a:p>
        </p:txBody>
      </p:sp>
      <p:sp>
        <p:nvSpPr>
          <p:cNvPr id="11" name="sketch box">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47625">
            <a:solidFill>
              <a:srgbClr val="FFFFFF">
                <a:alpha val="75000"/>
              </a:srgb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17942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E0C28A69-9B26-45AC-AFF7-719A7A50A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BE18FF8-7059-BDEE-EACD-58834C22D359}"/>
              </a:ext>
            </a:extLst>
          </p:cNvPr>
          <p:cNvSpPr>
            <a:spLocks noGrp="1"/>
          </p:cNvSpPr>
          <p:nvPr>
            <p:ph type="title"/>
          </p:nvPr>
        </p:nvSpPr>
        <p:spPr>
          <a:xfrm>
            <a:off x="7145654" y="991443"/>
            <a:ext cx="4646295" cy="1087819"/>
          </a:xfrm>
        </p:spPr>
        <p:txBody>
          <a:bodyPr anchor="b">
            <a:normAutofit/>
          </a:bodyPr>
          <a:lstStyle/>
          <a:p>
            <a:r>
              <a:rPr lang="es-AR" sz="3400"/>
              <a:t>¿Qué era y que es CHERNÓBIL?</a:t>
            </a:r>
          </a:p>
        </p:txBody>
      </p:sp>
      <p:pic>
        <p:nvPicPr>
          <p:cNvPr id="1028" name="Picture 4" descr="Foto en blanco y negro de un edificio&#10;&#10;Descripción generada automáticamente">
            <a:extLst>
              <a:ext uri="{FF2B5EF4-FFF2-40B4-BE49-F238E27FC236}">
                <a16:creationId xmlns:a16="http://schemas.microsoft.com/office/drawing/2014/main" id="{0ABACE91-6853-70C2-DCF7-6DC61F57EA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766" r="1" b="1"/>
          <a:stretch/>
        </p:blipFill>
        <p:spPr bwMode="auto">
          <a:xfrm>
            <a:off x="20" y="-1"/>
            <a:ext cx="6688434" cy="6858000"/>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83398"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1" name="Rectangle 140">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55" y="2285541"/>
            <a:ext cx="457200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Marcador de contenido 3">
            <a:extLst>
              <a:ext uri="{FF2B5EF4-FFF2-40B4-BE49-F238E27FC236}">
                <a16:creationId xmlns:a16="http://schemas.microsoft.com/office/drawing/2014/main" id="{27231FC0-80CD-6830-5383-D33A9FAD613F}"/>
              </a:ext>
            </a:extLst>
          </p:cNvPr>
          <p:cNvSpPr>
            <a:spLocks noGrp="1"/>
          </p:cNvSpPr>
          <p:nvPr>
            <p:ph idx="1"/>
          </p:nvPr>
        </p:nvSpPr>
        <p:spPr>
          <a:xfrm>
            <a:off x="7145654" y="2684095"/>
            <a:ext cx="4646295" cy="3492868"/>
          </a:xfrm>
        </p:spPr>
        <p:txBody>
          <a:bodyPr>
            <a:normAutofit/>
          </a:bodyPr>
          <a:lstStyle/>
          <a:p>
            <a:r>
              <a:rPr lang="es-AR" sz="1800"/>
              <a:t>Chernóbil era una planta nuclear, hoy en día es una de las zonas más contaminadas del mundo.</a:t>
            </a:r>
          </a:p>
          <a:p>
            <a:endParaRPr lang="es-AR" sz="1800"/>
          </a:p>
        </p:txBody>
      </p:sp>
    </p:spTree>
    <p:extLst>
      <p:ext uri="{BB962C8B-B14F-4D97-AF65-F5344CB8AC3E}">
        <p14:creationId xmlns:p14="http://schemas.microsoft.com/office/powerpoint/2010/main" val="1478601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Chernobyl: A 34 años de la explosión nuclear más grande la historia | Filo  News">
            <a:extLst>
              <a:ext uri="{FF2B5EF4-FFF2-40B4-BE49-F238E27FC236}">
                <a16:creationId xmlns:a16="http://schemas.microsoft.com/office/drawing/2014/main" id="{E70472AF-232F-3988-A4F5-1D2227BC31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18" t="7697" b="1394"/>
          <a:stretch/>
        </p:blipFill>
        <p:spPr bwMode="auto">
          <a:xfrm>
            <a:off x="20" y="10"/>
            <a:ext cx="8668492" cy="6857990"/>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EA1EE934-EC3D-2DA2-8B8D-839289255A30}"/>
              </a:ext>
            </a:extLst>
          </p:cNvPr>
          <p:cNvSpPr>
            <a:spLocks noGrp="1"/>
          </p:cNvSpPr>
          <p:nvPr>
            <p:ph type="title"/>
          </p:nvPr>
        </p:nvSpPr>
        <p:spPr>
          <a:xfrm>
            <a:off x="8395868" y="1161288"/>
            <a:ext cx="3438144" cy="1124712"/>
          </a:xfrm>
        </p:spPr>
        <p:txBody>
          <a:bodyPr anchor="b">
            <a:normAutofit/>
          </a:bodyPr>
          <a:lstStyle/>
          <a:p>
            <a:r>
              <a:rPr lang="es-AR" sz="2800"/>
              <a:t>¿Qué paso en Chernóbil?</a:t>
            </a:r>
          </a:p>
        </p:txBody>
      </p:sp>
      <p:sp>
        <p:nvSpPr>
          <p:cNvPr id="194" name="Rectangle 19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5" name="Rectangle 19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F63BC699-2673-C321-2300-B277B7B34204}"/>
              </a:ext>
            </a:extLst>
          </p:cNvPr>
          <p:cNvSpPr>
            <a:spLocks noGrp="1"/>
          </p:cNvSpPr>
          <p:nvPr>
            <p:ph idx="1"/>
          </p:nvPr>
        </p:nvSpPr>
        <p:spPr>
          <a:xfrm>
            <a:off x="8395868" y="2718054"/>
            <a:ext cx="3438906" cy="3207258"/>
          </a:xfrm>
        </p:spPr>
        <p:txBody>
          <a:bodyPr anchor="t">
            <a:normAutofit/>
          </a:bodyPr>
          <a:lstStyle/>
          <a:p>
            <a:r>
              <a:rPr lang="es-ES" sz="1700"/>
              <a:t>Hasta mediados de los años 80 poca gente sabía que cerca de la ucraniana ciudad de Chernóbil existía una importante central nuclear. Un lugar desconocido hasta el 26 de abril de 1986, cuando uno de los cuatro reactores de una central de Ucrania empezó a arder, provocando lo que acabaría siendo el peor desastre nuclear de la historia</a:t>
            </a:r>
            <a:endParaRPr lang="es-AR" sz="1700"/>
          </a:p>
        </p:txBody>
      </p:sp>
    </p:spTree>
    <p:extLst>
      <p:ext uri="{BB962C8B-B14F-4D97-AF65-F5344CB8AC3E}">
        <p14:creationId xmlns:p14="http://schemas.microsoft.com/office/powerpoint/2010/main" val="282735497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4C81A3EB-6A6A-555F-8474-018A6E8CFC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04" r="17857" b="9091"/>
          <a:stretch/>
        </p:blipFill>
        <p:spPr bwMode="auto">
          <a:xfrm>
            <a:off x="20" y="10"/>
            <a:ext cx="8668492" cy="6857990"/>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290AFAE0-D2C1-DD1B-5224-EFD1FEC9AA83}"/>
              </a:ext>
            </a:extLst>
          </p:cNvPr>
          <p:cNvSpPr>
            <a:spLocks noGrp="1"/>
          </p:cNvSpPr>
          <p:nvPr>
            <p:ph type="title"/>
          </p:nvPr>
        </p:nvSpPr>
        <p:spPr>
          <a:xfrm>
            <a:off x="8395868" y="1161288"/>
            <a:ext cx="3438144" cy="1124712"/>
          </a:xfrm>
        </p:spPr>
        <p:txBody>
          <a:bodyPr anchor="b">
            <a:normAutofit/>
          </a:bodyPr>
          <a:lstStyle/>
          <a:p>
            <a:r>
              <a:rPr lang="es-AR" sz="2800"/>
              <a:t>¿Qué causó el accidente?</a:t>
            </a:r>
          </a:p>
        </p:txBody>
      </p:sp>
      <p:sp>
        <p:nvSpPr>
          <p:cNvPr id="194" name="Rectangle 19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5" name="Rectangle 19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C7167F3A-992B-4BB5-F465-3FFBF558201C}"/>
              </a:ext>
            </a:extLst>
          </p:cNvPr>
          <p:cNvSpPr>
            <a:spLocks noGrp="1"/>
          </p:cNvSpPr>
          <p:nvPr>
            <p:ph idx="1"/>
          </p:nvPr>
        </p:nvSpPr>
        <p:spPr>
          <a:xfrm>
            <a:off x="8395868" y="2718054"/>
            <a:ext cx="3438906" cy="3207258"/>
          </a:xfrm>
        </p:spPr>
        <p:txBody>
          <a:bodyPr anchor="t">
            <a:normAutofit/>
          </a:bodyPr>
          <a:lstStyle/>
          <a:p>
            <a:r>
              <a:rPr lang="es-ES" sz="1700"/>
              <a:t>El reactor RBMK (condensador de alta potencia) número cuatro de la planta nuclear de Chernóbil, en Prípiat (Ucrania) estalló. Los responsables de la central no siguieron las medidas de seguridad de la central y el combustible de uranio del reactor se recalentó.</a:t>
            </a:r>
          </a:p>
          <a:p>
            <a:endParaRPr lang="es-AR" sz="1700"/>
          </a:p>
        </p:txBody>
      </p:sp>
    </p:spTree>
    <p:extLst>
      <p:ext uri="{BB962C8B-B14F-4D97-AF65-F5344CB8AC3E}">
        <p14:creationId xmlns:p14="http://schemas.microsoft.com/office/powerpoint/2010/main" val="12374423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CDC437CC-8E97-EA1C-4A52-79AF526B1B02}"/>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15220" b="194"/>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E62ABD7E-1303-C304-3CEE-EDA0940A41FB}"/>
              </a:ext>
            </a:extLst>
          </p:cNvPr>
          <p:cNvSpPr>
            <a:spLocks noGrp="1"/>
          </p:cNvSpPr>
          <p:nvPr>
            <p:ph type="title"/>
          </p:nvPr>
        </p:nvSpPr>
        <p:spPr>
          <a:xfrm>
            <a:off x="838200" y="365125"/>
            <a:ext cx="10515600" cy="1325563"/>
          </a:xfrm>
        </p:spPr>
        <p:txBody>
          <a:bodyPr>
            <a:normAutofit/>
          </a:bodyPr>
          <a:lstStyle/>
          <a:p>
            <a:r>
              <a:rPr lang="es-AR" sz="5400">
                <a:solidFill>
                  <a:srgbClr val="FFFFFF"/>
                </a:solidFill>
              </a:rPr>
              <a:t>¿A cuanta gente afectó?</a:t>
            </a:r>
          </a:p>
        </p:txBody>
      </p:sp>
      <p:sp>
        <p:nvSpPr>
          <p:cNvPr id="73"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5953D5D8-188B-8D6E-5775-C594F7F2AD5F}"/>
              </a:ext>
            </a:extLst>
          </p:cNvPr>
          <p:cNvSpPr>
            <a:spLocks noGrp="1"/>
          </p:cNvSpPr>
          <p:nvPr>
            <p:ph idx="1"/>
          </p:nvPr>
        </p:nvSpPr>
        <p:spPr>
          <a:xfrm>
            <a:off x="838200" y="2004446"/>
            <a:ext cx="10515600" cy="4176897"/>
          </a:xfrm>
        </p:spPr>
        <p:txBody>
          <a:bodyPr>
            <a:normAutofit/>
          </a:bodyPr>
          <a:lstStyle/>
          <a:p>
            <a:r>
              <a:rPr lang="es-ES" sz="1700">
                <a:solidFill>
                  <a:srgbClr val="FFFFFF"/>
                </a:solidFill>
              </a:rPr>
              <a:t>La explosión inicial segó la vida de dos trabajadores de la central. Otras 28 personas, entre bomberos y miembros de los servicios de emergencia encargados de la descontaminación, murieron durante los tres primeros meses siguientes a la explosión a causa de enfermedad por radiación aguda y otro trabajador falleció por paro cardíaco.</a:t>
            </a:r>
          </a:p>
          <a:p>
            <a:pPr marL="0" indent="0">
              <a:buNone/>
            </a:pPr>
            <a:endParaRPr lang="es-ES" sz="1700">
              <a:solidFill>
                <a:srgbClr val="FFFFFF"/>
              </a:solidFill>
            </a:endParaRPr>
          </a:p>
          <a:p>
            <a:r>
              <a:rPr lang="es-ES" sz="1700">
                <a:solidFill>
                  <a:srgbClr val="FFFFFF"/>
                </a:solidFill>
              </a:rPr>
              <a:t>Los cerca de 50.000 habitantes de Prípiat, una población situada a solo tres kilómetros de la planta, fueron evacuados 36 horas después del accidente. Durante las siguientes semanas se procedió a la evacuación de 67.000 personas que vivían en todo el perímetro contaminado.</a:t>
            </a:r>
          </a:p>
          <a:p>
            <a:endParaRPr lang="es-ES" sz="1700">
              <a:solidFill>
                <a:srgbClr val="FFFFFF"/>
              </a:solidFill>
            </a:endParaRPr>
          </a:p>
          <a:p>
            <a:r>
              <a:rPr lang="es-ES" sz="1700">
                <a:solidFill>
                  <a:srgbClr val="FFFFFF"/>
                </a:solidFill>
              </a:rPr>
              <a:t>La lluvia radiactiva, 400 veces superior a la radiactividad liberada en Hiroshima, expulsó a más de 300.000 personas de sus hogares. Un estudio llevado a cabo por un centenar de científicos concluyó que la radiación de Chernóbil podría haber costado la vida a unas 4.000 personas en los primeros 20 años después de la tragedia. Sin embargo, a mediados de 2005 el número de muertes atribuible al desastre nuclear no llegaba a los cincuenta casos.</a:t>
            </a:r>
          </a:p>
          <a:p>
            <a:endParaRPr lang="es-ES" sz="1700">
              <a:solidFill>
                <a:srgbClr val="FFFFFF"/>
              </a:solidFill>
            </a:endParaRPr>
          </a:p>
          <a:p>
            <a:r>
              <a:rPr lang="es-ES" sz="1700">
                <a:solidFill>
                  <a:srgbClr val="FFFFFF"/>
                </a:solidFill>
              </a:rPr>
              <a:t>Una de las enfermedades más generalizadas entre la población afectada fue el cáncer de tiroides. </a:t>
            </a:r>
          </a:p>
          <a:p>
            <a:endParaRPr lang="es-AR" sz="1700" dirty="0">
              <a:solidFill>
                <a:srgbClr val="FFFFFF"/>
              </a:solidFill>
            </a:endParaRPr>
          </a:p>
        </p:txBody>
      </p:sp>
    </p:spTree>
    <p:extLst>
      <p:ext uri="{BB962C8B-B14F-4D97-AF65-F5344CB8AC3E}">
        <p14:creationId xmlns:p14="http://schemas.microsoft.com/office/powerpoint/2010/main" val="92111007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7CA37D9D-38BC-1DF0-3339-68BF4C13E25A}"/>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15730"/>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ED117F8E-82B0-6C23-D6E8-1C5957948AE5}"/>
              </a:ext>
            </a:extLst>
          </p:cNvPr>
          <p:cNvSpPr>
            <a:spLocks noGrp="1"/>
          </p:cNvSpPr>
          <p:nvPr>
            <p:ph type="title"/>
          </p:nvPr>
        </p:nvSpPr>
        <p:spPr>
          <a:xfrm>
            <a:off x="838200" y="365125"/>
            <a:ext cx="10515600" cy="1325563"/>
          </a:xfrm>
        </p:spPr>
        <p:txBody>
          <a:bodyPr>
            <a:normAutofit/>
          </a:bodyPr>
          <a:lstStyle/>
          <a:p>
            <a:r>
              <a:rPr lang="es-ES" sz="5400">
                <a:solidFill>
                  <a:srgbClr val="FFFFFF"/>
                </a:solidFill>
              </a:rPr>
              <a:t>¿Hasta dónde llegó la radiación?</a:t>
            </a:r>
            <a:endParaRPr lang="es-AR" sz="5400">
              <a:solidFill>
                <a:srgbClr val="FFFFFF"/>
              </a:solidFill>
            </a:endParaRPr>
          </a:p>
        </p:txBody>
      </p:sp>
      <p:sp>
        <p:nvSpPr>
          <p:cNvPr id="73"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C0A448CC-7D51-C700-5B38-E93BDE757194}"/>
              </a:ext>
            </a:extLst>
          </p:cNvPr>
          <p:cNvSpPr>
            <a:spLocks noGrp="1"/>
          </p:cNvSpPr>
          <p:nvPr>
            <p:ph idx="1"/>
          </p:nvPr>
        </p:nvSpPr>
        <p:spPr>
          <a:xfrm>
            <a:off x="838200" y="2004446"/>
            <a:ext cx="10515600" cy="4176897"/>
          </a:xfrm>
        </p:spPr>
        <p:txBody>
          <a:bodyPr>
            <a:normAutofit/>
          </a:bodyPr>
          <a:lstStyle/>
          <a:p>
            <a:r>
              <a:rPr lang="es-ES" sz="2200">
                <a:solidFill>
                  <a:srgbClr val="FFFFFF"/>
                </a:solidFill>
              </a:rPr>
              <a:t>Actualmente se estima que la contaminación se extiende por un área de unos 150.000 kilómetros cuadrados, comprendidos entre Bielorrusia, Rusia y Ucrania. La zona de exclusión engloba un radio de 30 kilómetros alrededor de la planta, abarcando una superficie aproximada de unos 5.200 kilómetros cuadrados.</a:t>
            </a:r>
          </a:p>
          <a:p>
            <a:endParaRPr lang="es-ES" sz="2200">
              <a:solidFill>
                <a:srgbClr val="FFFFFF"/>
              </a:solidFill>
            </a:endParaRPr>
          </a:p>
          <a:p>
            <a:r>
              <a:rPr lang="es-ES" sz="2200">
                <a:solidFill>
                  <a:srgbClr val="FFFFFF"/>
                </a:solidFill>
              </a:rPr>
              <a:t>La nube radiactiva originada por la explosión alcanzó más de 1.000 metros de altitud, aunque los vientos favorables la mantuvieron lejos de Prípiat, donde la población todavía no había sido evacuada. De no haber sido por la meteorología, la tragedia podría haber sido todavía peor.</a:t>
            </a:r>
          </a:p>
          <a:p>
            <a:endParaRPr lang="es-AR" sz="2200">
              <a:solidFill>
                <a:srgbClr val="FFFFFF"/>
              </a:solidFill>
            </a:endParaRPr>
          </a:p>
        </p:txBody>
      </p:sp>
    </p:spTree>
    <p:extLst>
      <p:ext uri="{BB962C8B-B14F-4D97-AF65-F5344CB8AC3E}">
        <p14:creationId xmlns:p14="http://schemas.microsoft.com/office/powerpoint/2010/main" val="319734219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1D3D91-DBD5-7BD8-80B2-B5E33F7CEDB7}"/>
              </a:ext>
            </a:extLst>
          </p:cNvPr>
          <p:cNvSpPr>
            <a:spLocks noGrp="1"/>
          </p:cNvSpPr>
          <p:nvPr>
            <p:ph type="title"/>
          </p:nvPr>
        </p:nvSpPr>
        <p:spPr>
          <a:xfrm>
            <a:off x="5069940" y="365124"/>
            <a:ext cx="6172200" cy="1828800"/>
          </a:xfrm>
        </p:spPr>
        <p:txBody>
          <a:bodyPr>
            <a:normAutofit/>
          </a:bodyPr>
          <a:lstStyle/>
          <a:p>
            <a:r>
              <a:rPr lang="es-ES"/>
              <a:t>¿Cómo se descontaminó la zona?</a:t>
            </a:r>
            <a:endParaRPr lang="es-AR"/>
          </a:p>
        </p:txBody>
      </p:sp>
      <p:pic>
        <p:nvPicPr>
          <p:cNvPr id="6146" name="Picture 2">
            <a:extLst>
              <a:ext uri="{FF2B5EF4-FFF2-40B4-BE49-F238E27FC236}">
                <a16:creationId xmlns:a16="http://schemas.microsoft.com/office/drawing/2014/main" id="{441661A6-5041-7C48-4877-1C0FAB61FD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89" r="10845"/>
          <a:stretch/>
        </p:blipFill>
        <p:spPr bwMode="auto">
          <a:xfrm>
            <a:off x="20" y="10"/>
            <a:ext cx="463971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CBE05278-3BDB-294F-B281-BD62B52A86D5}"/>
              </a:ext>
            </a:extLst>
          </p:cNvPr>
          <p:cNvSpPr>
            <a:spLocks noGrp="1"/>
          </p:cNvSpPr>
          <p:nvPr>
            <p:ph idx="1"/>
          </p:nvPr>
        </p:nvSpPr>
        <p:spPr>
          <a:xfrm>
            <a:off x="5069940" y="2322576"/>
            <a:ext cx="6172200" cy="3858768"/>
          </a:xfrm>
        </p:spPr>
        <p:txBody>
          <a:bodyPr>
            <a:normAutofit/>
          </a:bodyPr>
          <a:lstStyle/>
          <a:p>
            <a:r>
              <a:rPr lang="es-ES" sz="1700"/>
              <a:t>Durante los días siguientes a la explosión, miles de trabajadores, a los que se llamó ‘liquidadores’, se dirigieron a toda prisa hacia Chernóbil para combatir el desastre nuclear. Algunos de ellos se ocuparon directamente de los trabajos de descontaminación, aunque muchos otros trabajaban en la evacuación y la construcción de asentamientos destinados a los trabajadores de las plantas. Los mineros del carbón excavaron bajo el núcleo para bombear nitrógeno líquido y enfriar el combustible nuclear, mientras los pilotos de helicópteros arrojaron 4.500 toneladas de plomo, arena, arcilla y otros materiales para sofocar las llamas y absorber la radiactividad. Un equipo de soldados realizó incursiones cronometradas al techo de la central para limpiar los restos de grafito expulsados por la explosión. Esos 3.400 hombres, apodados irónicamente como ‘biorrobots’, absorbieron en unos segundos la dosis de radiación de toda una vida.</a:t>
            </a:r>
          </a:p>
          <a:p>
            <a:endParaRPr lang="es-AR" sz="1700"/>
          </a:p>
        </p:txBody>
      </p:sp>
    </p:spTree>
    <p:extLst>
      <p:ext uri="{BB962C8B-B14F-4D97-AF65-F5344CB8AC3E}">
        <p14:creationId xmlns:p14="http://schemas.microsoft.com/office/powerpoint/2010/main" val="267723949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947</Words>
  <Application>Microsoft Office PowerPoint</Application>
  <PresentationFormat>Panorámica</PresentationFormat>
  <Paragraphs>37</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Calibri</vt:lpstr>
      <vt:lpstr>Calibri Light</vt:lpstr>
      <vt:lpstr>Cavolini</vt:lpstr>
      <vt:lpstr>Tema de Office</vt:lpstr>
      <vt:lpstr>CHERNÓBIL</vt:lpstr>
      <vt:lpstr>Accidente nuclear e incidente nuclear</vt:lpstr>
      <vt:lpstr>Los principales accidentes nucleares de la historia han sido:</vt:lpstr>
      <vt:lpstr>¿Qué era y que es CHERNÓBIL?</vt:lpstr>
      <vt:lpstr>¿Qué paso en Chernóbil?</vt:lpstr>
      <vt:lpstr>¿Qué causó el accidente?</vt:lpstr>
      <vt:lpstr>¿A cuanta gente afectó?</vt:lpstr>
      <vt:lpstr>¿Hasta dónde llegó la radiación?</vt:lpstr>
      <vt:lpstr>¿Cómo se descontaminó la zona?</vt:lpstr>
      <vt:lpstr>¿Qué ocurrirá ahora con la planta?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CHERNÓBIL</dc:title>
  <dc:creator>MARTIN TOMAS OCTAVIO</dc:creator>
  <cp:lastModifiedBy>MARTIN TOMAS OCTAVIO</cp:lastModifiedBy>
  <cp:revision>5</cp:revision>
  <dcterms:created xsi:type="dcterms:W3CDTF">2022-05-15T22:33:03Z</dcterms:created>
  <dcterms:modified xsi:type="dcterms:W3CDTF">2022-05-16T01:30:01Z</dcterms:modified>
</cp:coreProperties>
</file>