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89DB"/>
    <a:srgbClr val="F1E8F8"/>
    <a:srgbClr val="CBA9E5"/>
    <a:srgbClr val="CDACE6"/>
    <a:srgbClr val="DFC9EF"/>
    <a:srgbClr val="3A3A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a:p>
        </p:txBody>
      </p:sp>
      <p:sp>
        <p:nvSpPr>
          <p:cNvPr id="4" name="Marcador de fecha 3"/>
          <p:cNvSpPr>
            <a:spLocks noGrp="1"/>
          </p:cNvSpPr>
          <p:nvPr>
            <p:ph type="dt" sz="half" idx="10"/>
          </p:nvPr>
        </p:nvSpPr>
        <p:spPr/>
        <p:txBody>
          <a:bodyPr/>
          <a:lstStyle/>
          <a:p>
            <a:fld id="{280216BC-4B36-46F2-A35C-E0DAE5C50D5B}" type="datetimeFigureOut">
              <a:rPr lang="en-US" smtClean="0"/>
              <a:t>6/18/2022</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F35FB8E6-1D64-448C-89AA-389643A930E3}" type="slidenum">
              <a:rPr lang="en-US" smtClean="0"/>
              <a:t>‹Nº›</a:t>
            </a:fld>
            <a:endParaRPr lang="en-US" dirty="0"/>
          </a:p>
        </p:txBody>
      </p:sp>
    </p:spTree>
    <p:extLst>
      <p:ext uri="{BB962C8B-B14F-4D97-AF65-F5344CB8AC3E}">
        <p14:creationId xmlns:p14="http://schemas.microsoft.com/office/powerpoint/2010/main" val="42739638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280216BC-4B36-46F2-A35C-E0DAE5C50D5B}" type="datetimeFigureOut">
              <a:rPr lang="en-US" smtClean="0"/>
              <a:t>6/18/2022</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F35FB8E6-1D64-448C-89AA-389643A930E3}" type="slidenum">
              <a:rPr lang="en-US" smtClean="0"/>
              <a:t>‹Nº›</a:t>
            </a:fld>
            <a:endParaRPr lang="en-US" dirty="0"/>
          </a:p>
        </p:txBody>
      </p:sp>
    </p:spTree>
    <p:extLst>
      <p:ext uri="{BB962C8B-B14F-4D97-AF65-F5344CB8AC3E}">
        <p14:creationId xmlns:p14="http://schemas.microsoft.com/office/powerpoint/2010/main" val="20109429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280216BC-4B36-46F2-A35C-E0DAE5C50D5B}" type="datetimeFigureOut">
              <a:rPr lang="en-US" smtClean="0"/>
              <a:t>6/18/2022</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F35FB8E6-1D64-448C-89AA-389643A930E3}" type="slidenum">
              <a:rPr lang="en-US" smtClean="0"/>
              <a:t>‹Nº›</a:t>
            </a:fld>
            <a:endParaRPr lang="en-US" dirty="0"/>
          </a:p>
        </p:txBody>
      </p:sp>
    </p:spTree>
    <p:extLst>
      <p:ext uri="{BB962C8B-B14F-4D97-AF65-F5344CB8AC3E}">
        <p14:creationId xmlns:p14="http://schemas.microsoft.com/office/powerpoint/2010/main" val="25734324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280216BC-4B36-46F2-A35C-E0DAE5C50D5B}" type="datetimeFigureOut">
              <a:rPr lang="en-US" smtClean="0"/>
              <a:t>6/18/2022</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F35FB8E6-1D64-448C-89AA-389643A930E3}" type="slidenum">
              <a:rPr lang="en-US" smtClean="0"/>
              <a:t>‹Nº›</a:t>
            </a:fld>
            <a:endParaRPr lang="en-US" dirty="0"/>
          </a:p>
        </p:txBody>
      </p:sp>
    </p:spTree>
    <p:extLst>
      <p:ext uri="{BB962C8B-B14F-4D97-AF65-F5344CB8AC3E}">
        <p14:creationId xmlns:p14="http://schemas.microsoft.com/office/powerpoint/2010/main" val="5280915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280216BC-4B36-46F2-A35C-E0DAE5C50D5B}" type="datetimeFigureOut">
              <a:rPr lang="en-US" smtClean="0"/>
              <a:t>6/18/2022</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F35FB8E6-1D64-448C-89AA-389643A930E3}" type="slidenum">
              <a:rPr lang="en-US" smtClean="0"/>
              <a:t>‹Nº›</a:t>
            </a:fld>
            <a:endParaRPr lang="en-US" dirty="0"/>
          </a:p>
        </p:txBody>
      </p:sp>
    </p:spTree>
    <p:extLst>
      <p:ext uri="{BB962C8B-B14F-4D97-AF65-F5344CB8AC3E}">
        <p14:creationId xmlns:p14="http://schemas.microsoft.com/office/powerpoint/2010/main" val="15002573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280216BC-4B36-46F2-A35C-E0DAE5C50D5B}" type="datetimeFigureOut">
              <a:rPr lang="en-US" smtClean="0"/>
              <a:t>6/18/2022</a:t>
            </a:fld>
            <a:endParaRPr lang="en-US" dirty="0"/>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F35FB8E6-1D64-448C-89AA-389643A930E3}" type="slidenum">
              <a:rPr lang="en-US" smtClean="0"/>
              <a:t>‹Nº›</a:t>
            </a:fld>
            <a:endParaRPr lang="en-US" dirty="0"/>
          </a:p>
        </p:txBody>
      </p:sp>
    </p:spTree>
    <p:extLst>
      <p:ext uri="{BB962C8B-B14F-4D97-AF65-F5344CB8AC3E}">
        <p14:creationId xmlns:p14="http://schemas.microsoft.com/office/powerpoint/2010/main" val="705921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280216BC-4B36-46F2-A35C-E0DAE5C50D5B}" type="datetimeFigureOut">
              <a:rPr lang="en-US" smtClean="0"/>
              <a:t>6/18/2022</a:t>
            </a:fld>
            <a:endParaRPr lang="en-US" dirty="0"/>
          </a:p>
        </p:txBody>
      </p:sp>
      <p:sp>
        <p:nvSpPr>
          <p:cNvPr id="8" name="Marcador de pie de página 7"/>
          <p:cNvSpPr>
            <a:spLocks noGrp="1"/>
          </p:cNvSpPr>
          <p:nvPr>
            <p:ph type="ftr" sz="quarter" idx="11"/>
          </p:nvPr>
        </p:nvSpPr>
        <p:spPr/>
        <p:txBody>
          <a:bodyPr/>
          <a:lstStyle/>
          <a:p>
            <a:endParaRPr lang="en-US" dirty="0"/>
          </a:p>
        </p:txBody>
      </p:sp>
      <p:sp>
        <p:nvSpPr>
          <p:cNvPr id="9" name="Marcador de número de diapositiva 8"/>
          <p:cNvSpPr>
            <a:spLocks noGrp="1"/>
          </p:cNvSpPr>
          <p:nvPr>
            <p:ph type="sldNum" sz="quarter" idx="12"/>
          </p:nvPr>
        </p:nvSpPr>
        <p:spPr/>
        <p:txBody>
          <a:bodyPr/>
          <a:lstStyle/>
          <a:p>
            <a:fld id="{F35FB8E6-1D64-448C-89AA-389643A930E3}" type="slidenum">
              <a:rPr lang="en-US" smtClean="0"/>
              <a:t>‹Nº›</a:t>
            </a:fld>
            <a:endParaRPr lang="en-US" dirty="0"/>
          </a:p>
        </p:txBody>
      </p:sp>
    </p:spTree>
    <p:extLst>
      <p:ext uri="{BB962C8B-B14F-4D97-AF65-F5344CB8AC3E}">
        <p14:creationId xmlns:p14="http://schemas.microsoft.com/office/powerpoint/2010/main" val="33971032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280216BC-4B36-46F2-A35C-E0DAE5C50D5B}" type="datetimeFigureOut">
              <a:rPr lang="en-US" smtClean="0"/>
              <a:t>6/18/2022</a:t>
            </a:fld>
            <a:endParaRPr lang="en-US" dirty="0"/>
          </a:p>
        </p:txBody>
      </p:sp>
      <p:sp>
        <p:nvSpPr>
          <p:cNvPr id="4" name="Marcador de pie de página 3"/>
          <p:cNvSpPr>
            <a:spLocks noGrp="1"/>
          </p:cNvSpPr>
          <p:nvPr>
            <p:ph type="ftr" sz="quarter" idx="11"/>
          </p:nvPr>
        </p:nvSpPr>
        <p:spPr/>
        <p:txBody>
          <a:bodyPr/>
          <a:lstStyle/>
          <a:p>
            <a:endParaRPr lang="en-US" dirty="0"/>
          </a:p>
        </p:txBody>
      </p:sp>
      <p:sp>
        <p:nvSpPr>
          <p:cNvPr id="5" name="Marcador de número de diapositiva 4"/>
          <p:cNvSpPr>
            <a:spLocks noGrp="1"/>
          </p:cNvSpPr>
          <p:nvPr>
            <p:ph type="sldNum" sz="quarter" idx="12"/>
          </p:nvPr>
        </p:nvSpPr>
        <p:spPr/>
        <p:txBody>
          <a:bodyPr/>
          <a:lstStyle/>
          <a:p>
            <a:fld id="{F35FB8E6-1D64-448C-89AA-389643A930E3}" type="slidenum">
              <a:rPr lang="en-US" smtClean="0"/>
              <a:t>‹Nº›</a:t>
            </a:fld>
            <a:endParaRPr lang="en-US" dirty="0"/>
          </a:p>
        </p:txBody>
      </p:sp>
    </p:spTree>
    <p:extLst>
      <p:ext uri="{BB962C8B-B14F-4D97-AF65-F5344CB8AC3E}">
        <p14:creationId xmlns:p14="http://schemas.microsoft.com/office/powerpoint/2010/main" val="22752420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80216BC-4B36-46F2-A35C-E0DAE5C50D5B}" type="datetimeFigureOut">
              <a:rPr lang="en-US" smtClean="0"/>
              <a:t>6/18/2022</a:t>
            </a:fld>
            <a:endParaRPr lang="en-US" dirty="0"/>
          </a:p>
        </p:txBody>
      </p:sp>
      <p:sp>
        <p:nvSpPr>
          <p:cNvPr id="3" name="Marcador de pie de página 2"/>
          <p:cNvSpPr>
            <a:spLocks noGrp="1"/>
          </p:cNvSpPr>
          <p:nvPr>
            <p:ph type="ftr" sz="quarter" idx="11"/>
          </p:nvPr>
        </p:nvSpPr>
        <p:spPr/>
        <p:txBody>
          <a:bodyPr/>
          <a:lstStyle/>
          <a:p>
            <a:endParaRPr lang="en-US" dirty="0"/>
          </a:p>
        </p:txBody>
      </p:sp>
      <p:sp>
        <p:nvSpPr>
          <p:cNvPr id="4" name="Marcador de número de diapositiva 3"/>
          <p:cNvSpPr>
            <a:spLocks noGrp="1"/>
          </p:cNvSpPr>
          <p:nvPr>
            <p:ph type="sldNum" sz="quarter" idx="12"/>
          </p:nvPr>
        </p:nvSpPr>
        <p:spPr/>
        <p:txBody>
          <a:bodyPr/>
          <a:lstStyle/>
          <a:p>
            <a:fld id="{F35FB8E6-1D64-448C-89AA-389643A930E3}" type="slidenum">
              <a:rPr lang="en-US" smtClean="0"/>
              <a:t>‹Nº›</a:t>
            </a:fld>
            <a:endParaRPr lang="en-US" dirty="0"/>
          </a:p>
        </p:txBody>
      </p:sp>
    </p:spTree>
    <p:extLst>
      <p:ext uri="{BB962C8B-B14F-4D97-AF65-F5344CB8AC3E}">
        <p14:creationId xmlns:p14="http://schemas.microsoft.com/office/powerpoint/2010/main" val="23445590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280216BC-4B36-46F2-A35C-E0DAE5C50D5B}" type="datetimeFigureOut">
              <a:rPr lang="en-US" smtClean="0"/>
              <a:t>6/18/2022</a:t>
            </a:fld>
            <a:endParaRPr lang="en-US" dirty="0"/>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F35FB8E6-1D64-448C-89AA-389643A930E3}" type="slidenum">
              <a:rPr lang="en-US" smtClean="0"/>
              <a:t>‹Nº›</a:t>
            </a:fld>
            <a:endParaRPr lang="en-US" dirty="0"/>
          </a:p>
        </p:txBody>
      </p:sp>
    </p:spTree>
    <p:extLst>
      <p:ext uri="{BB962C8B-B14F-4D97-AF65-F5344CB8AC3E}">
        <p14:creationId xmlns:p14="http://schemas.microsoft.com/office/powerpoint/2010/main" val="12703712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280216BC-4B36-46F2-A35C-E0DAE5C50D5B}" type="datetimeFigureOut">
              <a:rPr lang="en-US" smtClean="0"/>
              <a:t>6/18/2022</a:t>
            </a:fld>
            <a:endParaRPr lang="en-US" dirty="0"/>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F35FB8E6-1D64-448C-89AA-389643A930E3}" type="slidenum">
              <a:rPr lang="en-US" smtClean="0"/>
              <a:t>‹Nº›</a:t>
            </a:fld>
            <a:endParaRPr lang="en-US" dirty="0"/>
          </a:p>
        </p:txBody>
      </p:sp>
    </p:spTree>
    <p:extLst>
      <p:ext uri="{BB962C8B-B14F-4D97-AF65-F5344CB8AC3E}">
        <p14:creationId xmlns:p14="http://schemas.microsoft.com/office/powerpoint/2010/main" val="22614601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0216BC-4B36-46F2-A35C-E0DAE5C50D5B}" type="datetimeFigureOut">
              <a:rPr lang="en-US" smtClean="0"/>
              <a:t>6/18/2022</a:t>
            </a:fld>
            <a:endParaRPr lang="en-US"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5FB8E6-1D64-448C-89AA-389643A930E3}" type="slidenum">
              <a:rPr lang="en-US" smtClean="0"/>
              <a:t>‹Nº›</a:t>
            </a:fld>
            <a:endParaRPr lang="en-US" dirty="0"/>
          </a:p>
        </p:txBody>
      </p:sp>
    </p:spTree>
    <p:extLst>
      <p:ext uri="{BB962C8B-B14F-4D97-AF65-F5344CB8AC3E}">
        <p14:creationId xmlns:p14="http://schemas.microsoft.com/office/powerpoint/2010/main" val="2316458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AR" sz="4800" dirty="0" smtClean="0">
                <a:latin typeface="Blueberry Personal Use" panose="02000500000000000000" pitchFamily="50" charset="0"/>
              </a:rPr>
              <a:t>N y A: Rosario Moreno</a:t>
            </a:r>
            <a:endParaRPr lang="en-US" sz="4800" dirty="0">
              <a:latin typeface="Blueberry Personal Use" panose="02000500000000000000" pitchFamily="50" charset="0"/>
            </a:endParaRPr>
          </a:p>
        </p:txBody>
      </p:sp>
      <p:sp>
        <p:nvSpPr>
          <p:cNvPr id="3" name="Subtítulo 2"/>
          <p:cNvSpPr>
            <a:spLocks noGrp="1"/>
          </p:cNvSpPr>
          <p:nvPr>
            <p:ph type="subTitle" idx="1"/>
          </p:nvPr>
        </p:nvSpPr>
        <p:spPr/>
        <p:txBody>
          <a:bodyPr>
            <a:normAutofit/>
          </a:bodyPr>
          <a:lstStyle/>
          <a:p>
            <a:endParaRPr lang="es-AR" sz="4000" dirty="0" smtClean="0">
              <a:latin typeface="Brighly Crush" panose="02000500000000000000" pitchFamily="50" charset="0"/>
            </a:endParaRPr>
          </a:p>
          <a:p>
            <a:r>
              <a:rPr lang="es-AR" sz="4400" dirty="0" smtClean="0">
                <a:latin typeface="Brighly Crush" panose="02000500000000000000" pitchFamily="50" charset="0"/>
              </a:rPr>
              <a:t>5° “A”</a:t>
            </a:r>
            <a:endParaRPr lang="en-US" sz="4400" dirty="0">
              <a:latin typeface="Brighly Crush" panose="02000500000000000000" pitchFamily="50" charset="0"/>
            </a:endParaRPr>
          </a:p>
        </p:txBody>
      </p:sp>
    </p:spTree>
    <p:extLst>
      <p:ext uri="{BB962C8B-B14F-4D97-AF65-F5344CB8AC3E}">
        <p14:creationId xmlns:p14="http://schemas.microsoft.com/office/powerpoint/2010/main" val="10711216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latin typeface="Broadway" panose="04040905080B02020502" pitchFamily="82" charset="0"/>
              </a:rPr>
              <a:t>                         25 de mayo</a:t>
            </a:r>
            <a:endParaRPr lang="en-US" dirty="0">
              <a:latin typeface="Broadway" panose="04040905080B02020502" pitchFamily="82" charset="0"/>
            </a:endParaRPr>
          </a:p>
        </p:txBody>
      </p:sp>
      <p:sp>
        <p:nvSpPr>
          <p:cNvPr id="3" name="Marcador de contenido 2"/>
          <p:cNvSpPr>
            <a:spLocks noGrp="1"/>
          </p:cNvSpPr>
          <p:nvPr>
            <p:ph idx="1"/>
          </p:nvPr>
        </p:nvSpPr>
        <p:spPr>
          <a:xfrm>
            <a:off x="3358342" y="1825625"/>
            <a:ext cx="5552902" cy="2073044"/>
          </a:xfrm>
        </p:spPr>
        <p:txBody>
          <a:bodyPr/>
          <a:lstStyle/>
          <a:p>
            <a:r>
              <a:rPr lang="es-ES" sz="2000" dirty="0" smtClean="0"/>
              <a:t>Los criollos se  reúnen  en la Plaza Mayor (actual Plaza de Mayo) para esperar la decisión del Cabildo,  este día se forma una nueva Junta,  la Primera Junta de gobierno, formada en su mayoría por criollos, de esta manera surge nuestro primer gobierno patrio</a:t>
            </a:r>
            <a:endParaRPr lang="en-US" dirty="0"/>
          </a:p>
        </p:txBody>
      </p:sp>
    </p:spTree>
    <p:extLst>
      <p:ext uri="{BB962C8B-B14F-4D97-AF65-F5344CB8AC3E}">
        <p14:creationId xmlns:p14="http://schemas.microsoft.com/office/powerpoint/2010/main" val="10479833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838199" y="365125"/>
            <a:ext cx="10691553" cy="3300788"/>
          </a:xfrm>
          <a:prstGeom prst="foldedCorner">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AR" sz="6600" dirty="0" smtClean="0">
                <a:latin typeface="Dear Sunshine" panose="02000500000000000000" pitchFamily="50" charset="0"/>
              </a:rPr>
              <a:t>              </a:t>
            </a:r>
            <a:r>
              <a:rPr lang="es-AR" sz="8000" dirty="0" smtClean="0">
                <a:latin typeface="Dear Sunshine" panose="02000500000000000000" pitchFamily="50" charset="0"/>
              </a:rPr>
              <a:t>S</a:t>
            </a:r>
            <a:r>
              <a:rPr lang="es-AR" sz="6600" dirty="0" smtClean="0">
                <a:latin typeface="Dear Sunshine" panose="02000500000000000000" pitchFamily="50" charset="0"/>
              </a:rPr>
              <a:t>emana de mayo de </a:t>
            </a:r>
            <a:r>
              <a:rPr lang="es-AR" sz="6600" dirty="0" smtClean="0">
                <a:latin typeface="Brighly Crush" panose="02000500000000000000" pitchFamily="50" charset="0"/>
              </a:rPr>
              <a:t>1810</a:t>
            </a:r>
            <a:endParaRPr lang="en-US" sz="6600" dirty="0">
              <a:latin typeface="Dear Sunshine" panose="02000500000000000000" pitchFamily="50" charset="0"/>
            </a:endParaRPr>
          </a:p>
        </p:txBody>
      </p:sp>
    </p:spTree>
    <p:extLst>
      <p:ext uri="{BB962C8B-B14F-4D97-AF65-F5344CB8AC3E}">
        <p14:creationId xmlns:p14="http://schemas.microsoft.com/office/powerpoint/2010/main" val="22408847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40233" y="714260"/>
            <a:ext cx="3757353" cy="782031"/>
          </a:xfrm>
        </p:spPr>
        <p:txBody>
          <a:bodyPr/>
          <a:lstStyle/>
          <a:p>
            <a:r>
              <a:rPr lang="es-AR" dirty="0" smtClean="0">
                <a:effectLst>
                  <a:outerShdw blurRad="38100" dist="38100" dir="2700000" algn="tl">
                    <a:srgbClr val="000000">
                      <a:alpha val="43137"/>
                    </a:srgbClr>
                  </a:outerShdw>
                </a:effectLst>
                <a:latin typeface="Broadway" panose="04040905080B02020502" pitchFamily="82" charset="0"/>
              </a:rPr>
              <a:t>18  de mayo</a:t>
            </a:r>
            <a:endParaRPr lang="en-US" dirty="0">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3308466" y="1617806"/>
            <a:ext cx="5403272" cy="2172797"/>
          </a:xfrm>
        </p:spPr>
        <p:txBody>
          <a:bodyPr>
            <a:normAutofit/>
          </a:bodyPr>
          <a:lstStyle/>
          <a:p>
            <a:r>
              <a:rPr lang="es-ES" sz="2000" dirty="0">
                <a:solidFill>
                  <a:srgbClr val="7030A0"/>
                </a:solidFill>
              </a:rPr>
              <a:t>El </a:t>
            </a:r>
            <a:r>
              <a:rPr lang="es-ES" sz="2000" b="1" dirty="0">
                <a:solidFill>
                  <a:srgbClr val="7030A0"/>
                </a:solidFill>
              </a:rPr>
              <a:t>virrey  Baltasar Hidalgo de Cisneros</a:t>
            </a:r>
            <a:r>
              <a:rPr lang="es-ES" sz="2000" dirty="0"/>
              <a:t>,  alarmado por las noticias que llegaban de España, donde las tropas francesas habían invadido casi todo el territorio y  tomado prisionero al monarca Fernando VII, </a:t>
            </a:r>
            <a:r>
              <a:rPr lang="es-ES" sz="2000" b="1" dirty="0">
                <a:solidFill>
                  <a:srgbClr val="7030A0"/>
                </a:solidFill>
              </a:rPr>
              <a:t>le pidió al pueblo a través de una proclama (discurso)  que se mantenga fiel al rey de España</a:t>
            </a:r>
            <a:r>
              <a:rPr lang="es-ES" sz="2000" dirty="0">
                <a:solidFill>
                  <a:srgbClr val="7030A0"/>
                </a:solidFill>
              </a:rPr>
              <a:t>.</a:t>
            </a:r>
            <a:endParaRPr lang="en-US" sz="2000" dirty="0">
              <a:solidFill>
                <a:srgbClr val="7030A0"/>
              </a:solidFill>
            </a:endParaRPr>
          </a:p>
          <a:p>
            <a:endParaRPr lang="en-US" sz="1600" dirty="0"/>
          </a:p>
        </p:txBody>
      </p:sp>
    </p:spTree>
    <p:extLst>
      <p:ext uri="{BB962C8B-B14F-4D97-AF65-F5344CB8AC3E}">
        <p14:creationId xmlns:p14="http://schemas.microsoft.com/office/powerpoint/2010/main" val="8060265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latin typeface="Broadway" panose="04040905080B02020502" pitchFamily="82" charset="0"/>
              </a:rPr>
              <a:t>                         </a:t>
            </a:r>
            <a:r>
              <a:rPr lang="es-AR" dirty="0" smtClean="0">
                <a:effectLst>
                  <a:outerShdw blurRad="38100" dist="38100" dir="2700000" algn="tl">
                    <a:srgbClr val="000000">
                      <a:alpha val="43137"/>
                    </a:srgbClr>
                  </a:outerShdw>
                </a:effectLst>
                <a:latin typeface="Broadway" panose="04040905080B02020502" pitchFamily="82" charset="0"/>
              </a:rPr>
              <a:t>19 de mayo</a:t>
            </a:r>
            <a:endParaRPr lang="en-US" dirty="0">
              <a:effectLst>
                <a:outerShdw blurRad="38100" dist="38100" dir="2700000" algn="tl">
                  <a:srgbClr val="000000">
                    <a:alpha val="43137"/>
                  </a:srgbClr>
                </a:outerShdw>
              </a:effectLst>
              <a:latin typeface="Broadway" panose="04040905080B02020502" pitchFamily="82" charset="0"/>
            </a:endParaRPr>
          </a:p>
        </p:txBody>
      </p:sp>
      <p:sp>
        <p:nvSpPr>
          <p:cNvPr id="3" name="Marcador de contenido 2"/>
          <p:cNvSpPr>
            <a:spLocks noGrp="1"/>
          </p:cNvSpPr>
          <p:nvPr>
            <p:ph idx="1"/>
          </p:nvPr>
        </p:nvSpPr>
        <p:spPr>
          <a:xfrm>
            <a:off x="3674224" y="1825625"/>
            <a:ext cx="4937761" cy="1898477"/>
          </a:xfrm>
        </p:spPr>
        <p:txBody>
          <a:bodyPr>
            <a:normAutofit/>
          </a:bodyPr>
          <a:lstStyle/>
          <a:p>
            <a:r>
              <a:rPr lang="es-ES" sz="2000" dirty="0" smtClean="0"/>
              <a:t>Los criollos piden a las autoridades que se les permita realizar un Cabildo Abierto para tratar la situación y analizar los pasos a seguir. Una de las cuestiones a decidir era  si el virrey Cisneros continuarían en el cargo o no.</a:t>
            </a:r>
            <a:endParaRPr lang="en-US" sz="2000" dirty="0" smtClean="0"/>
          </a:p>
          <a:p>
            <a:endParaRPr lang="en-US" sz="2000" dirty="0"/>
          </a:p>
        </p:txBody>
      </p:sp>
    </p:spTree>
    <p:extLst>
      <p:ext uri="{BB962C8B-B14F-4D97-AF65-F5344CB8AC3E}">
        <p14:creationId xmlns:p14="http://schemas.microsoft.com/office/powerpoint/2010/main" val="26896120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                         </a:t>
            </a:r>
            <a:r>
              <a:rPr lang="es-AR" dirty="0" smtClean="0">
                <a:effectLst>
                  <a:outerShdw blurRad="38100" dist="38100" dir="2700000" algn="tl">
                    <a:srgbClr val="000000">
                      <a:alpha val="43137"/>
                    </a:srgbClr>
                  </a:outerShdw>
                </a:effectLst>
                <a:latin typeface="Broadway" panose="04040905080B02020502" pitchFamily="82" charset="0"/>
              </a:rPr>
              <a:t>20 de mayo</a:t>
            </a:r>
            <a:endParaRPr lang="en-US" dirty="0">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3433156" y="1825625"/>
            <a:ext cx="4987637" cy="1441277"/>
          </a:xfrm>
        </p:spPr>
        <p:txBody>
          <a:bodyPr>
            <a:normAutofit/>
          </a:bodyPr>
          <a:lstStyle/>
          <a:p>
            <a:r>
              <a:rPr lang="es-ES" sz="2000" dirty="0"/>
              <a:t>El virrey recibe a funcionarios del Cabildo, jefes militares y criollos, con quienes trata la convocatoria del Cabildo Abierto, la cual finalmente fue aceptada</a:t>
            </a:r>
            <a:endParaRPr lang="en-US" sz="2000" dirty="0"/>
          </a:p>
        </p:txBody>
      </p:sp>
    </p:spTree>
    <p:extLst>
      <p:ext uri="{BB962C8B-B14F-4D97-AF65-F5344CB8AC3E}">
        <p14:creationId xmlns:p14="http://schemas.microsoft.com/office/powerpoint/2010/main" val="24261286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latin typeface="Broadway" panose="04040905080B02020502" pitchFamily="82" charset="0"/>
              </a:rPr>
              <a:t>                         </a:t>
            </a:r>
            <a:r>
              <a:rPr lang="es-AR" dirty="0" smtClean="0">
                <a:effectLst>
                  <a:outerShdw blurRad="38100" dist="38100" dir="2700000" algn="tl">
                    <a:srgbClr val="000000">
                      <a:alpha val="43137"/>
                    </a:srgbClr>
                  </a:outerShdw>
                </a:effectLst>
                <a:latin typeface="Broadway" panose="04040905080B02020502" pitchFamily="82" charset="0"/>
              </a:rPr>
              <a:t>21 de mayo</a:t>
            </a:r>
            <a:endParaRPr lang="en-US" dirty="0">
              <a:effectLst>
                <a:outerShdw blurRad="38100" dist="38100" dir="2700000" algn="tl">
                  <a:srgbClr val="000000">
                    <a:alpha val="43137"/>
                  </a:srgbClr>
                </a:outerShdw>
              </a:effectLst>
              <a:latin typeface="Broadway" panose="04040905080B02020502" pitchFamily="82" charset="0"/>
            </a:endParaRPr>
          </a:p>
        </p:txBody>
      </p:sp>
      <p:sp>
        <p:nvSpPr>
          <p:cNvPr id="3" name="Marcador de contenido 2"/>
          <p:cNvSpPr>
            <a:spLocks noGrp="1"/>
          </p:cNvSpPr>
          <p:nvPr>
            <p:ph idx="1"/>
          </p:nvPr>
        </p:nvSpPr>
        <p:spPr>
          <a:xfrm>
            <a:off x="3657600" y="1825625"/>
            <a:ext cx="4904509" cy="842760"/>
          </a:xfrm>
        </p:spPr>
        <p:txBody>
          <a:bodyPr>
            <a:normAutofit/>
          </a:bodyPr>
          <a:lstStyle/>
          <a:p>
            <a:r>
              <a:rPr lang="es-ES" sz="2000" dirty="0"/>
              <a:t>El Cabildo invita a los principales vecinos a reunirse el día 22 en Cabildo Abierto</a:t>
            </a:r>
            <a:endParaRPr lang="en-US" sz="2000" dirty="0"/>
          </a:p>
        </p:txBody>
      </p:sp>
    </p:spTree>
    <p:extLst>
      <p:ext uri="{BB962C8B-B14F-4D97-AF65-F5344CB8AC3E}">
        <p14:creationId xmlns:p14="http://schemas.microsoft.com/office/powerpoint/2010/main" val="11198105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latin typeface="Broadway" panose="04040905080B02020502" pitchFamily="82" charset="0"/>
              </a:rPr>
              <a:t>                         </a:t>
            </a:r>
            <a:r>
              <a:rPr lang="es-AR" dirty="0" smtClean="0">
                <a:effectLst>
                  <a:outerShdw blurRad="38100" dist="38100" dir="2700000" algn="tl">
                    <a:srgbClr val="000000">
                      <a:alpha val="43137"/>
                    </a:srgbClr>
                  </a:outerShdw>
                </a:effectLst>
                <a:latin typeface="Broadway" panose="04040905080B02020502" pitchFamily="82" charset="0"/>
              </a:rPr>
              <a:t>22 de mayo</a:t>
            </a:r>
            <a:endParaRPr lang="en-US" dirty="0">
              <a:effectLst>
                <a:outerShdw blurRad="38100" dist="38100" dir="2700000" algn="tl">
                  <a:srgbClr val="000000">
                    <a:alpha val="43137"/>
                  </a:srgbClr>
                </a:outerShdw>
              </a:effectLst>
              <a:latin typeface="Broadway" panose="04040905080B02020502" pitchFamily="82" charset="0"/>
            </a:endParaRPr>
          </a:p>
        </p:txBody>
      </p:sp>
      <p:sp>
        <p:nvSpPr>
          <p:cNvPr id="3" name="Marcador de contenido 2"/>
          <p:cNvSpPr>
            <a:spLocks noGrp="1"/>
          </p:cNvSpPr>
          <p:nvPr>
            <p:ph idx="1"/>
          </p:nvPr>
        </p:nvSpPr>
        <p:spPr>
          <a:xfrm>
            <a:off x="3471333" y="1690688"/>
            <a:ext cx="5562600" cy="832379"/>
          </a:xfrm>
        </p:spPr>
        <p:txBody>
          <a:bodyPr>
            <a:normAutofit/>
          </a:bodyPr>
          <a:lstStyle/>
          <a:p>
            <a:r>
              <a:rPr lang="es-ES" sz="2000" dirty="0"/>
              <a:t>El Cabildo abierto, después de largas discusiones, resuelve que el virrey finalice su mando.</a:t>
            </a:r>
            <a:endParaRPr lang="en-US" sz="2000" dirty="0"/>
          </a:p>
        </p:txBody>
      </p:sp>
    </p:spTree>
    <p:extLst>
      <p:ext uri="{BB962C8B-B14F-4D97-AF65-F5344CB8AC3E}">
        <p14:creationId xmlns:p14="http://schemas.microsoft.com/office/powerpoint/2010/main" val="41815900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latin typeface="Broadway" panose="04040905080B02020502" pitchFamily="82" charset="0"/>
              </a:rPr>
              <a:t>                         </a:t>
            </a:r>
            <a:r>
              <a:rPr lang="es-AR" dirty="0" smtClean="0">
                <a:effectLst>
                  <a:outerShdw blurRad="38100" dist="38100" dir="2700000" algn="tl">
                    <a:srgbClr val="000000">
                      <a:alpha val="43137"/>
                    </a:srgbClr>
                  </a:outerShdw>
                </a:effectLst>
                <a:latin typeface="Broadway" panose="04040905080B02020502" pitchFamily="82" charset="0"/>
              </a:rPr>
              <a:t>23 de mayo</a:t>
            </a:r>
            <a:endParaRPr lang="en-US" dirty="0">
              <a:effectLst>
                <a:outerShdw blurRad="38100" dist="38100" dir="2700000" algn="tl">
                  <a:srgbClr val="000000">
                    <a:alpha val="43137"/>
                  </a:srgbClr>
                </a:outerShdw>
              </a:effectLst>
              <a:latin typeface="Broadway" panose="04040905080B02020502" pitchFamily="82" charset="0"/>
            </a:endParaRPr>
          </a:p>
        </p:txBody>
      </p:sp>
      <p:sp>
        <p:nvSpPr>
          <p:cNvPr id="3" name="Marcador de contenido 2"/>
          <p:cNvSpPr>
            <a:spLocks noGrp="1"/>
          </p:cNvSpPr>
          <p:nvPr>
            <p:ph idx="1"/>
          </p:nvPr>
        </p:nvSpPr>
        <p:spPr>
          <a:xfrm>
            <a:off x="3840480" y="1900439"/>
            <a:ext cx="4937760" cy="1698972"/>
          </a:xfrm>
        </p:spPr>
        <p:txBody>
          <a:bodyPr/>
          <a:lstStyle/>
          <a:p>
            <a:r>
              <a:rPr lang="es-ES" sz="2000" dirty="0"/>
              <a:t>El Cabildo decide  la creación de una junta de gobierno, la cual sería presidida por el ex virrey Cisneros.</a:t>
            </a:r>
            <a:endParaRPr lang="en-US" sz="2000" dirty="0"/>
          </a:p>
          <a:p>
            <a:endParaRPr lang="en-US" dirty="0"/>
          </a:p>
        </p:txBody>
      </p:sp>
    </p:spTree>
    <p:extLst>
      <p:ext uri="{BB962C8B-B14F-4D97-AF65-F5344CB8AC3E}">
        <p14:creationId xmlns:p14="http://schemas.microsoft.com/office/powerpoint/2010/main" val="18396067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latin typeface="Broadway" panose="04040905080B02020502" pitchFamily="82" charset="0"/>
              </a:rPr>
              <a:t>                         </a:t>
            </a:r>
            <a:r>
              <a:rPr lang="es-AR" dirty="0" smtClean="0">
                <a:effectLst>
                  <a:outerShdw blurRad="38100" dist="38100" dir="2700000" algn="tl">
                    <a:srgbClr val="000000">
                      <a:alpha val="43137"/>
                    </a:srgbClr>
                  </a:outerShdw>
                </a:effectLst>
                <a:latin typeface="Broadway" panose="04040905080B02020502" pitchFamily="82" charset="0"/>
              </a:rPr>
              <a:t>24 de mayo</a:t>
            </a:r>
            <a:endParaRPr lang="en-US" dirty="0">
              <a:effectLst>
                <a:outerShdw blurRad="38100" dist="38100" dir="2700000" algn="tl">
                  <a:srgbClr val="000000">
                    <a:alpha val="43137"/>
                  </a:srgbClr>
                </a:outerShdw>
              </a:effectLst>
              <a:latin typeface="Broadway" panose="04040905080B02020502" pitchFamily="82" charset="0"/>
            </a:endParaRPr>
          </a:p>
        </p:txBody>
      </p:sp>
      <p:sp>
        <p:nvSpPr>
          <p:cNvPr id="3" name="Marcador de contenido 2"/>
          <p:cNvSpPr>
            <a:spLocks noGrp="1"/>
          </p:cNvSpPr>
          <p:nvPr>
            <p:ph idx="1"/>
          </p:nvPr>
        </p:nvSpPr>
        <p:spPr>
          <a:xfrm>
            <a:off x="3640974" y="1825625"/>
            <a:ext cx="5137265" cy="1574280"/>
          </a:xfrm>
        </p:spPr>
        <p:txBody>
          <a:bodyPr>
            <a:normAutofit/>
          </a:bodyPr>
          <a:lstStyle/>
          <a:p>
            <a:r>
              <a:rPr lang="es-ES" sz="2000" dirty="0"/>
              <a:t>El pueblo no estaba conforme con la designación de Cisneros, y presionó a las autoridades para lograr la renuncia de éste. Se produce la renuncia de todos los miembros de la Junta.</a:t>
            </a:r>
            <a:endParaRPr lang="en-US" sz="2000" dirty="0"/>
          </a:p>
        </p:txBody>
      </p:sp>
    </p:spTree>
    <p:extLst>
      <p:ext uri="{BB962C8B-B14F-4D97-AF65-F5344CB8AC3E}">
        <p14:creationId xmlns:p14="http://schemas.microsoft.com/office/powerpoint/2010/main" val="20492911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182</Words>
  <Application>Microsoft Office PowerPoint</Application>
  <PresentationFormat>Panorámica</PresentationFormat>
  <Paragraphs>20</Paragraphs>
  <Slides>10</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10</vt:i4>
      </vt:variant>
    </vt:vector>
  </HeadingPairs>
  <TitlesOfParts>
    <vt:vector size="18" baseType="lpstr">
      <vt:lpstr>Arial</vt:lpstr>
      <vt:lpstr>Blueberry Personal Use</vt:lpstr>
      <vt:lpstr>Brighly Crush</vt:lpstr>
      <vt:lpstr>Broadway</vt:lpstr>
      <vt:lpstr>Calibri</vt:lpstr>
      <vt:lpstr>Calibri Light</vt:lpstr>
      <vt:lpstr>Dear Sunshine</vt:lpstr>
      <vt:lpstr>Tema de Office</vt:lpstr>
      <vt:lpstr>N y A: Rosario Moreno</vt:lpstr>
      <vt:lpstr>              Semana de mayo de 1810</vt:lpstr>
      <vt:lpstr>18  de mayo</vt:lpstr>
      <vt:lpstr>                         19 de mayo</vt:lpstr>
      <vt:lpstr>                         20 de mayo</vt:lpstr>
      <vt:lpstr>                         21 de mayo</vt:lpstr>
      <vt:lpstr>                         22 de mayo</vt:lpstr>
      <vt:lpstr>                         23 de mayo</vt:lpstr>
      <vt:lpstr>                         24 de mayo</vt:lpstr>
      <vt:lpstr>                         25 de mayo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 y A: Rosario Moreno</dc:title>
  <dc:creator>Usuario</dc:creator>
  <cp:lastModifiedBy>Usuario</cp:lastModifiedBy>
  <cp:revision>5</cp:revision>
  <dcterms:created xsi:type="dcterms:W3CDTF">2022-06-18T19:49:11Z</dcterms:created>
  <dcterms:modified xsi:type="dcterms:W3CDTF">2022-06-18T20:17:24Z</dcterms:modified>
</cp:coreProperties>
</file>