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C586417-3E0D-4B2C-8A93-3A99FEFCAF70}" type="datetimeFigureOut">
              <a:rPr lang="es-ES" smtClean="0"/>
              <a:pPr/>
              <a:t>07/07/2022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5C1D7CB-8F70-439C-B057-1B46694A2D4A}"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586417-3E0D-4B2C-8A93-3A99FEFCAF70}" type="datetimeFigureOut">
              <a:rPr lang="es-ES" smtClean="0"/>
              <a:pPr/>
              <a:t>07/07/2022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1D7CB-8F70-439C-B057-1B46694A2D4A}"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2000" dirty="0" smtClean="0">
                <a:solidFill>
                  <a:srgbClr val="7030A0"/>
                </a:solidFill>
              </a:rPr>
              <a:t>Nombre y Apellido: Constanza </a:t>
            </a:r>
            <a:r>
              <a:rPr lang="es-AR" sz="2000" dirty="0" err="1" smtClean="0">
                <a:solidFill>
                  <a:srgbClr val="7030A0"/>
                </a:solidFill>
              </a:rPr>
              <a:t>Llarena</a:t>
            </a:r>
            <a:r>
              <a:rPr lang="es-AR" sz="2000" dirty="0" smtClean="0">
                <a:solidFill>
                  <a:srgbClr val="7030A0"/>
                </a:solidFill>
              </a:rPr>
              <a:t> e </a:t>
            </a:r>
            <a:r>
              <a:rPr lang="es-AR" sz="2000" dirty="0" err="1" smtClean="0">
                <a:solidFill>
                  <a:srgbClr val="7030A0"/>
                </a:solidFill>
              </a:rPr>
              <a:t>Isabella</a:t>
            </a:r>
            <a:r>
              <a:rPr lang="es-AR" sz="2000" dirty="0" smtClean="0">
                <a:solidFill>
                  <a:srgbClr val="7030A0"/>
                </a:solidFill>
              </a:rPr>
              <a:t> </a:t>
            </a:r>
            <a:r>
              <a:rPr lang="es-AR" sz="2000" dirty="0" err="1" smtClean="0">
                <a:solidFill>
                  <a:srgbClr val="7030A0"/>
                </a:solidFill>
              </a:rPr>
              <a:t>Capra</a:t>
            </a:r>
            <a:r>
              <a:rPr lang="es-AR" sz="2000" dirty="0" smtClean="0">
                <a:solidFill>
                  <a:srgbClr val="7030A0"/>
                </a:solidFill>
              </a:rPr>
              <a:t>  </a:t>
            </a:r>
            <a:br>
              <a:rPr lang="es-AR" sz="2000" dirty="0" smtClean="0">
                <a:solidFill>
                  <a:srgbClr val="7030A0"/>
                </a:solidFill>
              </a:rPr>
            </a:br>
            <a:r>
              <a:rPr lang="es-AR" sz="2000" dirty="0" smtClean="0">
                <a:solidFill>
                  <a:srgbClr val="7030A0"/>
                </a:solidFill>
              </a:rPr>
              <a:t>Grado: 6°B</a:t>
            </a:r>
            <a:br>
              <a:rPr lang="es-AR" sz="2000" dirty="0" smtClean="0">
                <a:solidFill>
                  <a:srgbClr val="7030A0"/>
                </a:solidFill>
              </a:rPr>
            </a:br>
            <a:r>
              <a:rPr lang="es-AR" sz="2000" dirty="0" smtClean="0">
                <a:solidFill>
                  <a:srgbClr val="7030A0"/>
                </a:solidFill>
              </a:rPr>
              <a:t>Escuela: Dante Alighieri</a:t>
            </a:r>
            <a:endParaRPr lang="es-ES" sz="2000" dirty="0">
              <a:solidFill>
                <a:srgbClr val="7030A0"/>
              </a:solidFill>
            </a:endParaRPr>
          </a:p>
        </p:txBody>
      </p:sp>
      <p:sp>
        <p:nvSpPr>
          <p:cNvPr id="3" name="2 Marcador de contenido"/>
          <p:cNvSpPr>
            <a:spLocks noGrp="1"/>
          </p:cNvSpPr>
          <p:nvPr>
            <p:ph idx="1"/>
          </p:nvPr>
        </p:nvSpPr>
        <p:spPr>
          <a:xfrm>
            <a:off x="500034" y="1857364"/>
            <a:ext cx="8229600" cy="4525963"/>
          </a:xfrm>
        </p:spPr>
        <p:txBody>
          <a:bodyPr>
            <a:normAutofit/>
          </a:bodyPr>
          <a:lstStyle/>
          <a:p>
            <a:pPr algn="ctr"/>
            <a:r>
              <a:rPr lang="es-AR" sz="2400" dirty="0" smtClean="0"/>
              <a:t>Tema:</a:t>
            </a:r>
          </a:p>
          <a:p>
            <a:pPr algn="ctr"/>
            <a:r>
              <a:rPr lang="es-AR" sz="5400" dirty="0" smtClean="0">
                <a:solidFill>
                  <a:srgbClr val="92D050"/>
                </a:solidFill>
              </a:rPr>
              <a:t>Centro ambiental educativo </a:t>
            </a:r>
            <a:r>
              <a:rPr lang="es-AR" sz="5400" dirty="0" err="1" smtClean="0">
                <a:solidFill>
                  <a:srgbClr val="92D050"/>
                </a:solidFill>
              </a:rPr>
              <a:t>Anchipurac</a:t>
            </a:r>
            <a:endParaRPr lang="es-ES" sz="5400" dirty="0">
              <a:solidFill>
                <a:srgbClr val="92D050"/>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solidFill>
                  <a:srgbClr val="FFFF00"/>
                </a:solidFill>
              </a:rPr>
              <a:t>¿Qué es </a:t>
            </a:r>
            <a:r>
              <a:rPr lang="es-AR" dirty="0" err="1" smtClean="0">
                <a:solidFill>
                  <a:srgbClr val="FFFF00"/>
                </a:solidFill>
              </a:rPr>
              <a:t>Anchipurac</a:t>
            </a:r>
            <a:r>
              <a:rPr lang="es-AR" dirty="0" smtClean="0">
                <a:solidFill>
                  <a:srgbClr val="FFFF00"/>
                </a:solidFill>
              </a:rPr>
              <a:t>?</a:t>
            </a:r>
            <a:endParaRPr lang="es-ES" dirty="0">
              <a:solidFill>
                <a:srgbClr val="FFFF00"/>
              </a:solidFill>
            </a:endParaRPr>
          </a:p>
        </p:txBody>
      </p:sp>
      <p:sp>
        <p:nvSpPr>
          <p:cNvPr id="3" name="2 Marcador de contenido"/>
          <p:cNvSpPr>
            <a:spLocks noGrp="1"/>
          </p:cNvSpPr>
          <p:nvPr>
            <p:ph idx="1"/>
          </p:nvPr>
        </p:nvSpPr>
        <p:spPr/>
        <p:txBody>
          <a:bodyPr>
            <a:normAutofit/>
          </a:bodyPr>
          <a:lstStyle/>
          <a:p>
            <a:r>
              <a:rPr lang="es-ES" dirty="0" smtClean="0">
                <a:solidFill>
                  <a:srgbClr val="FFC000"/>
                </a:solidFill>
              </a:rPr>
              <a:t>Es una propuesta educativa que tiene entre sus propósitos motivar a los ciudadanos a través de la experiencia y el conocimiento a adoptar un estilo de vida pensando en las generaciones del hoy y del mañana.</a:t>
            </a:r>
            <a:endParaRPr lang="es-ES" dirty="0">
              <a:solidFill>
                <a:srgbClr val="FFC000"/>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solidFill>
                  <a:schemeClr val="accent2"/>
                </a:solidFill>
              </a:rPr>
              <a:t>¿Qué función cumple?</a:t>
            </a:r>
            <a:endParaRPr lang="es-ES" dirty="0">
              <a:solidFill>
                <a:schemeClr val="accent2"/>
              </a:solidFill>
            </a:endParaRPr>
          </a:p>
        </p:txBody>
      </p:sp>
      <p:sp>
        <p:nvSpPr>
          <p:cNvPr id="3" name="2 Marcador de contenido"/>
          <p:cNvSpPr>
            <a:spLocks noGrp="1"/>
          </p:cNvSpPr>
          <p:nvPr>
            <p:ph idx="1"/>
          </p:nvPr>
        </p:nvSpPr>
        <p:spPr/>
        <p:txBody>
          <a:bodyPr/>
          <a:lstStyle/>
          <a:p>
            <a:r>
              <a:rPr lang="es-ES" dirty="0" smtClean="0">
                <a:solidFill>
                  <a:schemeClr val="accent2">
                    <a:lumMod val="50000"/>
                  </a:schemeClr>
                </a:solidFill>
              </a:rPr>
              <a:t>Formar una institución pública sustentada en la investigación y educación comprometida con la calidad ambiental de la provincia de San Juan, capaz de contribuir con los procesos de transformación sociocultural de los ciudadanos, mediante cambios sustanciales en las conductas ambientales.</a:t>
            </a:r>
            <a:endParaRPr lang="es-ES" dirty="0">
              <a:solidFill>
                <a:schemeClr val="accent2">
                  <a:lumMod val="50000"/>
                </a:schemeClr>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solidFill>
                <a:schemeClr val="accent5">
                  <a:lumMod val="75000"/>
                </a:schemeClr>
              </a:solidFill>
            </a:endParaRPr>
          </a:p>
        </p:txBody>
      </p:sp>
      <p:pic>
        <p:nvPicPr>
          <p:cNvPr id="1026" name="Picture 2" descr="Anchipurac"/>
          <p:cNvPicPr>
            <a:picLocks noGrp="1" noChangeAspect="1" noChangeArrowheads="1"/>
          </p:cNvPicPr>
          <p:nvPr>
            <p:ph idx="1"/>
          </p:nvPr>
        </p:nvPicPr>
        <p:blipFill>
          <a:blip r:embed="rId3" cstate="print"/>
          <a:stretch>
            <a:fillRect/>
          </a:stretch>
        </p:blipFill>
        <p:spPr bwMode="auto">
          <a:xfrm>
            <a:off x="0" y="0"/>
            <a:ext cx="9144000" cy="6858000"/>
          </a:xfrm>
          <a:prstGeom prst="rect">
            <a:avLst/>
          </a:prstGeom>
          <a:noFill/>
        </p:spPr>
      </p:pic>
    </p:spTree>
  </p:cSld>
  <p:clrMapOvr>
    <a:masterClrMapping/>
  </p:clrMapOvr>
  <p:transition>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4800" dirty="0" smtClean="0">
                <a:solidFill>
                  <a:schemeClr val="bg2">
                    <a:lumMod val="25000"/>
                  </a:schemeClr>
                </a:solidFill>
              </a:rPr>
              <a:t>Pantalla con información</a:t>
            </a:r>
            <a:endParaRPr lang="es-ES" sz="4800" dirty="0">
              <a:solidFill>
                <a:schemeClr val="bg2">
                  <a:lumMod val="25000"/>
                </a:schemeClr>
              </a:solidFill>
            </a:endParaRPr>
          </a:p>
        </p:txBody>
      </p:sp>
      <p:sp>
        <p:nvSpPr>
          <p:cNvPr id="3" name="2 Marcador de contenido"/>
          <p:cNvSpPr>
            <a:spLocks noGrp="1"/>
          </p:cNvSpPr>
          <p:nvPr>
            <p:ph idx="1"/>
          </p:nvPr>
        </p:nvSpPr>
        <p:spPr/>
        <p:txBody>
          <a:bodyPr/>
          <a:lstStyle/>
          <a:p>
            <a:r>
              <a:rPr lang="es-AR" sz="3600" dirty="0" smtClean="0">
                <a:solidFill>
                  <a:srgbClr val="002060"/>
                </a:solidFill>
              </a:rPr>
              <a:t>¿Qué actividades realiza el centro ambiental </a:t>
            </a:r>
            <a:r>
              <a:rPr lang="es-AR" sz="3600" dirty="0" err="1" smtClean="0">
                <a:solidFill>
                  <a:srgbClr val="002060"/>
                </a:solidFill>
              </a:rPr>
              <a:t>Anchipurc</a:t>
            </a:r>
            <a:r>
              <a:rPr lang="es-AR" sz="3600" dirty="0" smtClean="0">
                <a:solidFill>
                  <a:srgbClr val="002060"/>
                </a:solidFill>
              </a:rPr>
              <a:t>?</a:t>
            </a:r>
            <a:endParaRPr lang="es-ES" sz="1800" dirty="0" smtClean="0">
              <a:solidFill>
                <a:srgbClr val="002060"/>
              </a:solidFill>
            </a:endParaRPr>
          </a:p>
          <a:p>
            <a:r>
              <a:rPr lang="es-ES" sz="1800" dirty="0" smtClean="0">
                <a:solidFill>
                  <a:srgbClr val="002060"/>
                </a:solidFill>
              </a:rPr>
              <a:t>En el </a:t>
            </a:r>
            <a:r>
              <a:rPr lang="es-ES" sz="1800" b="1" dirty="0" smtClean="0">
                <a:solidFill>
                  <a:srgbClr val="002060"/>
                </a:solidFill>
              </a:rPr>
              <a:t>Centro Ambiental </a:t>
            </a:r>
            <a:r>
              <a:rPr lang="es-ES" sz="1800" b="1" dirty="0" err="1" smtClean="0">
                <a:solidFill>
                  <a:srgbClr val="002060"/>
                </a:solidFill>
              </a:rPr>
              <a:t>Anchipurac</a:t>
            </a:r>
            <a:r>
              <a:rPr lang="es-ES" sz="1800" b="1" dirty="0" smtClean="0">
                <a:solidFill>
                  <a:srgbClr val="002060"/>
                </a:solidFill>
              </a:rPr>
              <a:t> desarrollan</a:t>
            </a:r>
            <a:r>
              <a:rPr lang="es-ES" sz="1800" dirty="0" smtClean="0">
                <a:solidFill>
                  <a:srgbClr val="002060"/>
                </a:solidFill>
              </a:rPr>
              <a:t> su </a:t>
            </a:r>
            <a:r>
              <a:rPr lang="es-ES" sz="1800" b="1" dirty="0" smtClean="0">
                <a:solidFill>
                  <a:srgbClr val="002060"/>
                </a:solidFill>
              </a:rPr>
              <a:t>actividad</a:t>
            </a:r>
            <a:r>
              <a:rPr lang="es-ES" sz="1800" dirty="0" smtClean="0">
                <a:solidFill>
                  <a:srgbClr val="002060"/>
                </a:solidFill>
              </a:rPr>
              <a:t> el Laboratorio y el Observatorio </a:t>
            </a:r>
            <a:r>
              <a:rPr lang="es-ES" sz="1800" b="1" dirty="0" smtClean="0">
                <a:solidFill>
                  <a:srgbClr val="002060"/>
                </a:solidFill>
              </a:rPr>
              <a:t>Ambiental</a:t>
            </a:r>
            <a:r>
              <a:rPr lang="es-ES" sz="1800" dirty="0" smtClean="0">
                <a:solidFill>
                  <a:srgbClr val="002060"/>
                </a:solidFill>
              </a:rPr>
              <a:t>. El laboratorio trabaja en proyectos de innovación tecnológica en el campo de las energías renovables y en el uso de residuos como materia prima para generar nuevos materiales.</a:t>
            </a:r>
          </a:p>
          <a:p>
            <a:endParaRPr lang="es-AR" sz="1600" dirty="0" smtClean="0">
              <a:solidFill>
                <a:srgbClr val="002060"/>
              </a:solidFill>
            </a:endParaRPr>
          </a:p>
          <a:p>
            <a:pPr lvl="2" algn="just"/>
            <a:r>
              <a:rPr lang="es-AR" sz="3600" dirty="0" smtClean="0">
                <a:solidFill>
                  <a:srgbClr val="002060"/>
                </a:solidFill>
              </a:rPr>
              <a:t>¿Cuál es el </a:t>
            </a:r>
            <a:r>
              <a:rPr lang="es-AR" sz="3600" dirty="0" err="1" smtClean="0">
                <a:solidFill>
                  <a:srgbClr val="002060"/>
                </a:solidFill>
              </a:rPr>
              <a:t>objeivo</a:t>
            </a:r>
            <a:r>
              <a:rPr lang="es-AR" sz="3600" dirty="0" smtClean="0">
                <a:solidFill>
                  <a:srgbClr val="002060"/>
                </a:solidFill>
              </a:rPr>
              <a:t> de </a:t>
            </a:r>
            <a:r>
              <a:rPr lang="es-AR" sz="3600" dirty="0" err="1" smtClean="0">
                <a:solidFill>
                  <a:srgbClr val="002060"/>
                </a:solidFill>
              </a:rPr>
              <a:t>Anchipurac</a:t>
            </a:r>
            <a:r>
              <a:rPr lang="es-AR" sz="3600" dirty="0" smtClean="0">
                <a:solidFill>
                  <a:srgbClr val="002060"/>
                </a:solidFill>
              </a:rPr>
              <a:t>?</a:t>
            </a:r>
            <a:endParaRPr lang="es-ES" sz="3600" dirty="0">
              <a:solidFill>
                <a:srgbClr val="002060"/>
              </a:solidFill>
            </a:endParaRPr>
          </a:p>
        </p:txBody>
      </p:sp>
      <p:sp>
        <p:nvSpPr>
          <p:cNvPr id="4" name="3 Rectángulo"/>
          <p:cNvSpPr/>
          <p:nvPr/>
        </p:nvSpPr>
        <p:spPr>
          <a:xfrm>
            <a:off x="428596" y="4714884"/>
            <a:ext cx="8143932" cy="1600438"/>
          </a:xfrm>
          <a:prstGeom prst="rect">
            <a:avLst/>
          </a:prstGeom>
        </p:spPr>
        <p:txBody>
          <a:bodyPr wrap="square">
            <a:spAutoFit/>
          </a:bodyPr>
          <a:lstStyle/>
          <a:p>
            <a:endParaRPr lang="es-ES" dirty="0" smtClean="0"/>
          </a:p>
          <a:p>
            <a:r>
              <a:rPr lang="es-ES" sz="2000" dirty="0" smtClean="0">
                <a:solidFill>
                  <a:srgbClr val="002060"/>
                </a:solidFill>
              </a:rPr>
              <a:t>El parque posee una dimensión de 3800 m2 de espacio cubierto y 600 m2 al aire libre que tendrá </a:t>
            </a:r>
            <a:r>
              <a:rPr lang="es-ES" sz="2000" b="1" dirty="0" smtClean="0">
                <a:solidFill>
                  <a:srgbClr val="002060"/>
                </a:solidFill>
              </a:rPr>
              <a:t>como</a:t>
            </a:r>
            <a:r>
              <a:rPr lang="es-ES" sz="2000" dirty="0" smtClean="0">
                <a:solidFill>
                  <a:srgbClr val="002060"/>
                </a:solidFill>
              </a:rPr>
              <a:t> finalidad crear, promover y difundir educación y cultura para formar ciudadanos ambientalmente responsables y copartícipes del desarrollo sostenible a nivel provincial y regional.</a:t>
            </a:r>
            <a:endParaRPr lang="es-ES" sz="2000" dirty="0">
              <a:solidFill>
                <a:srgbClr val="002060"/>
              </a:solidFill>
            </a:endParaRP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8229600" cy="1143000"/>
          </a:xfrm>
        </p:spPr>
        <p:txBody>
          <a:bodyPr>
            <a:normAutofit/>
          </a:bodyPr>
          <a:lstStyle/>
          <a:p>
            <a:r>
              <a:rPr lang="es-AR" sz="6000" dirty="0" smtClean="0">
                <a:solidFill>
                  <a:srgbClr val="00B050"/>
                </a:solidFill>
              </a:rPr>
              <a:t>Las tres R</a:t>
            </a:r>
            <a:endParaRPr lang="es-ES" sz="6000" dirty="0">
              <a:solidFill>
                <a:srgbClr val="00B050"/>
              </a:solidFill>
            </a:endParaRPr>
          </a:p>
        </p:txBody>
      </p:sp>
      <p:sp>
        <p:nvSpPr>
          <p:cNvPr id="3" name="2 Marcador de contenido"/>
          <p:cNvSpPr>
            <a:spLocks noGrp="1"/>
          </p:cNvSpPr>
          <p:nvPr>
            <p:ph idx="1"/>
          </p:nvPr>
        </p:nvSpPr>
        <p:spPr/>
        <p:txBody>
          <a:bodyPr>
            <a:normAutofit fontScale="92500" lnSpcReduction="20000"/>
          </a:bodyPr>
          <a:lstStyle/>
          <a:p>
            <a:r>
              <a:rPr lang="es-ES" sz="2800" dirty="0" smtClean="0">
                <a:solidFill>
                  <a:srgbClr val="FF0000"/>
                </a:solidFill>
              </a:rPr>
              <a:t>1:El reciclaje es el proceso de recolección y transformación de materiales para convertirlos en nuevos productos, y que de otro modo serían desechados como basura</a:t>
            </a:r>
            <a:r>
              <a:rPr lang="es-ES" dirty="0" smtClean="0">
                <a:solidFill>
                  <a:srgbClr val="FF0000"/>
                </a:solidFill>
              </a:rPr>
              <a:t>.</a:t>
            </a:r>
            <a:endParaRPr lang="es-AR" dirty="0" smtClean="0">
              <a:solidFill>
                <a:srgbClr val="FF0000"/>
              </a:solidFill>
            </a:endParaRPr>
          </a:p>
          <a:p>
            <a:r>
              <a:rPr lang="es-ES" sz="2400" dirty="0" smtClean="0">
                <a:solidFill>
                  <a:srgbClr val="FF0000"/>
                </a:solidFill>
              </a:rPr>
              <a:t>2:</a:t>
            </a:r>
            <a:r>
              <a:rPr lang="es-ES" sz="2400" b="1" dirty="0" smtClean="0">
                <a:solidFill>
                  <a:srgbClr val="FF0000"/>
                </a:solidFill>
              </a:rPr>
              <a:t>Reutilizar</a:t>
            </a:r>
            <a:r>
              <a:rPr lang="es-ES" sz="2400" dirty="0" smtClean="0">
                <a:solidFill>
                  <a:srgbClr val="FF0000"/>
                </a:solidFill>
              </a:rPr>
              <a:t> consiste en darle a un material la máxima vida útil. Una de las formas es usar productos que se pueden utilizar muchas veces, como las bolsas de tela para hacer la compra, los tarros de vidrio para guardar conservas, botellas de vidrio para el agua fría de la nevera, etc. Además, ¡Los residuos son tesoros!</a:t>
            </a:r>
          </a:p>
          <a:p>
            <a:r>
              <a:rPr lang="es-ES" sz="2400" dirty="0" smtClean="0">
                <a:solidFill>
                  <a:srgbClr val="FF0000"/>
                </a:solidFill>
              </a:rPr>
              <a:t/>
            </a:r>
            <a:br>
              <a:rPr lang="es-ES" sz="2400" dirty="0" smtClean="0">
                <a:solidFill>
                  <a:srgbClr val="FF0000"/>
                </a:solidFill>
              </a:rPr>
            </a:br>
            <a:r>
              <a:rPr lang="es-ES" sz="2400" dirty="0" smtClean="0">
                <a:solidFill>
                  <a:srgbClr val="FF0000"/>
                </a:solidFill>
              </a:rPr>
              <a:t>3:</a:t>
            </a:r>
            <a:r>
              <a:rPr lang="es-ES" sz="2400" b="1" dirty="0" smtClean="0">
                <a:solidFill>
                  <a:srgbClr val="FF0000"/>
                </a:solidFill>
              </a:rPr>
              <a:t>Reducir</a:t>
            </a:r>
            <a:r>
              <a:rPr lang="es-ES" sz="2400" dirty="0" smtClean="0">
                <a:solidFill>
                  <a:srgbClr val="FF0000"/>
                </a:solidFill>
              </a:rPr>
              <a:t> consiste, precisamente, en consumir menos productos “de usar y tirar”, ya que generan muchos residuos. Por ejemplo, un primer paso sería en vez de comprar 6 latas de bebida, comprar dos botellas grandes, de manera que generamos menos basura. Así, poco a poco, iremos reduciendo los residuos que generamos</a:t>
            </a:r>
          </a:p>
          <a:p>
            <a:pPr>
              <a:buNone/>
            </a:pPr>
            <a:endParaRPr lang="es-AR" sz="1800" dirty="0" smtClean="0">
              <a:solidFill>
                <a:srgbClr val="FF0000"/>
              </a:solidFill>
            </a:endParaRPr>
          </a:p>
          <a:p>
            <a:pPr>
              <a:buNone/>
            </a:pPr>
            <a:endParaRPr lang="es-ES" sz="1800" dirty="0"/>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E6DCAC"/>
            </a:gs>
            <a:gs pos="12000">
              <a:srgbClr val="E6D78A"/>
            </a:gs>
            <a:gs pos="30000">
              <a:srgbClr val="C7AC4C"/>
            </a:gs>
            <a:gs pos="45000">
              <a:srgbClr val="E6D78A"/>
            </a:gs>
            <a:gs pos="77000">
              <a:srgbClr val="C7AC4C"/>
            </a:gs>
            <a:gs pos="100000">
              <a:srgbClr val="E6DCAC"/>
            </a:gs>
          </a:gsLst>
          <a:lin ang="5400000" scaled="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AR" sz="4800" dirty="0" smtClean="0">
                <a:solidFill>
                  <a:schemeClr val="accent5">
                    <a:lumMod val="75000"/>
                  </a:schemeClr>
                </a:solidFill>
              </a:rPr>
              <a:t>Separación por tipo de basura</a:t>
            </a:r>
            <a:endParaRPr lang="es-ES" sz="4800" dirty="0">
              <a:solidFill>
                <a:schemeClr val="accent5">
                  <a:lumMod val="75000"/>
                </a:schemeClr>
              </a:solidFill>
            </a:endParaRPr>
          </a:p>
        </p:txBody>
      </p:sp>
      <p:sp>
        <p:nvSpPr>
          <p:cNvPr id="3" name="2 Marcador de contenido"/>
          <p:cNvSpPr>
            <a:spLocks noGrp="1"/>
          </p:cNvSpPr>
          <p:nvPr>
            <p:ph idx="1"/>
          </p:nvPr>
        </p:nvSpPr>
        <p:spPr/>
        <p:txBody>
          <a:bodyPr/>
          <a:lstStyle/>
          <a:p>
            <a:r>
              <a:rPr lang="es-ES" dirty="0" smtClean="0">
                <a:solidFill>
                  <a:schemeClr val="tx2"/>
                </a:solidFill>
              </a:rPr>
              <a:t>La </a:t>
            </a:r>
            <a:r>
              <a:rPr lang="es-ES" b="1" dirty="0" smtClean="0">
                <a:solidFill>
                  <a:schemeClr val="tx2"/>
                </a:solidFill>
              </a:rPr>
              <a:t>separación</a:t>
            </a:r>
            <a:r>
              <a:rPr lang="es-ES" dirty="0" smtClean="0">
                <a:solidFill>
                  <a:schemeClr val="tx2"/>
                </a:solidFill>
              </a:rPr>
              <a:t> de residuos es una manera de ver el mundo. </a:t>
            </a:r>
            <a:r>
              <a:rPr lang="es-ES" b="1" dirty="0" smtClean="0">
                <a:solidFill>
                  <a:schemeClr val="tx2"/>
                </a:solidFill>
              </a:rPr>
              <a:t>Significa</a:t>
            </a:r>
            <a:r>
              <a:rPr lang="es-ES" dirty="0" smtClean="0">
                <a:solidFill>
                  <a:schemeClr val="tx2"/>
                </a:solidFill>
              </a:rPr>
              <a:t> ver materias primas allí donde otros ven residuos. </a:t>
            </a:r>
            <a:r>
              <a:rPr lang="es-ES" b="1" dirty="0" smtClean="0">
                <a:solidFill>
                  <a:schemeClr val="tx2"/>
                </a:solidFill>
              </a:rPr>
              <a:t>Significa</a:t>
            </a:r>
            <a:r>
              <a:rPr lang="es-ES" dirty="0" smtClean="0">
                <a:solidFill>
                  <a:schemeClr val="tx2"/>
                </a:solidFill>
              </a:rPr>
              <a:t> darle una nueva vida a la </a:t>
            </a:r>
            <a:r>
              <a:rPr lang="es-ES" b="1" dirty="0" smtClean="0">
                <a:solidFill>
                  <a:schemeClr val="tx2"/>
                </a:solidFill>
              </a:rPr>
              <a:t>basura</a:t>
            </a:r>
            <a:r>
              <a:rPr lang="es-ES" dirty="0" smtClean="0">
                <a:solidFill>
                  <a:schemeClr val="tx2"/>
                </a:solidFill>
              </a:rPr>
              <a:t> doméstica o industrial, los residuos inorgánicos como los orgánicos, los plásticos, papeles o cartones</a:t>
            </a:r>
            <a:endParaRPr lang="es-ES" dirty="0">
              <a:solidFill>
                <a:schemeClr val="tx2"/>
              </a:solidFill>
            </a:endParaRPr>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5400" dirty="0" smtClean="0">
                <a:solidFill>
                  <a:schemeClr val="accent6">
                    <a:lumMod val="50000"/>
                  </a:schemeClr>
                </a:solidFill>
              </a:rPr>
              <a:t>Pantallas con juegos</a:t>
            </a:r>
            <a:endParaRPr lang="es-ES" sz="5400" dirty="0">
              <a:solidFill>
                <a:schemeClr val="accent6">
                  <a:lumMod val="50000"/>
                </a:schemeClr>
              </a:solidFill>
            </a:endParaRPr>
          </a:p>
        </p:txBody>
      </p:sp>
      <p:pic>
        <p:nvPicPr>
          <p:cNvPr id="17410" name="Picture 2" descr="Vuelven las visitas al Centro Ambiental, Anchipurac."/>
          <p:cNvPicPr>
            <a:picLocks noGrp="1" noChangeAspect="1" noChangeArrowheads="1"/>
          </p:cNvPicPr>
          <p:nvPr>
            <p:ph idx="1"/>
          </p:nvPr>
        </p:nvPicPr>
        <p:blipFill>
          <a:blip r:embed="rId3"/>
          <a:stretch>
            <a:fillRect/>
          </a:stretch>
        </p:blipFill>
        <p:spPr bwMode="auto">
          <a:xfrm>
            <a:off x="1117362" y="1600200"/>
            <a:ext cx="6909275" cy="4525963"/>
          </a:xfrm>
          <a:prstGeom prst="rect">
            <a:avLst/>
          </a:prstGeom>
          <a:noFill/>
        </p:spPr>
      </p:pic>
    </p:spTree>
  </p:cSld>
  <p:clrMapOvr>
    <a:masterClrMapping/>
  </p:clrMapOvr>
  <p:transition>
    <p:wheel spokes="8"/>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TotalTime>
  <Words>151</Words>
  <Application>Microsoft Office PowerPoint</Application>
  <PresentationFormat>Presentación en pantalla (4:3)</PresentationFormat>
  <Paragraphs>21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Nombre y Apellido: Constanza Llarena e Isabella Capra   Grado: 6°B Escuela: Dante Alighieri</vt:lpstr>
      <vt:lpstr>¿Qué es Anchipurac?</vt:lpstr>
      <vt:lpstr>¿Qué función cumple?</vt:lpstr>
      <vt:lpstr>Diapositiva 4</vt:lpstr>
      <vt:lpstr>Pantalla con información</vt:lpstr>
      <vt:lpstr>Las tres R</vt:lpstr>
      <vt:lpstr>Separación por tipo de basura</vt:lpstr>
      <vt:lpstr>Pantallas con juegos</vt:lpstr>
    </vt:vector>
  </TitlesOfParts>
  <Company>EXO 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Nombre y Apellido: Constanza Llarena e Isabella Capra   Grado: 6°B Escuela: Dante Alighieri</dc:title>
  <dc:creator>Alumno</dc:creator>
  <cp:lastModifiedBy>Alumno</cp:lastModifiedBy>
  <cp:revision>10</cp:revision>
  <dcterms:created xsi:type="dcterms:W3CDTF">2022-06-16T15:50:39Z</dcterms:created>
  <dcterms:modified xsi:type="dcterms:W3CDTF">2022-07-07T16:01:32Z</dcterms:modified>
</cp:coreProperties>
</file>