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Playfair Display"/>
      <p:regular r:id="rId19"/>
      <p:bold r:id="rId20"/>
      <p:italic r:id="rId21"/>
      <p:boldItalic r:id="rId22"/>
    </p:embeddedFont>
    <p:embeddedFont>
      <p:font typeface="Montserrat"/>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PlayfairDisplay-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a95baf04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3a95baf04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a95baf04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3a95baf04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a95baf04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3a95baf04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3a95baf04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3a95baf04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a95baf04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a95baf04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a95baf04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a95baf04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a95baf04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3a95baf04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a95baf04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a95baf04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419"/>
              <a:t>CICLO CELULAR</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419"/>
              <a:t>¿QUE 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DEFINICIÓN</a:t>
            </a:r>
            <a:r>
              <a:rPr lang="es-419"/>
              <a:t> </a:t>
            </a:r>
            <a:endParaRPr/>
          </a:p>
        </p:txBody>
      </p:sp>
      <p:pic>
        <p:nvPicPr>
          <p:cNvPr id="65" name="Google Shape;65;p14"/>
          <p:cNvPicPr preferRelativeResize="0"/>
          <p:nvPr/>
        </p:nvPicPr>
        <p:blipFill>
          <a:blip r:embed="rId3">
            <a:alphaModFix/>
          </a:blip>
          <a:stretch>
            <a:fillRect/>
          </a:stretch>
        </p:blipFill>
        <p:spPr>
          <a:xfrm>
            <a:off x="3938400" y="1402700"/>
            <a:ext cx="5276850" cy="3390900"/>
          </a:xfrm>
          <a:prstGeom prst="rect">
            <a:avLst/>
          </a:prstGeom>
          <a:noFill/>
          <a:ln>
            <a:noFill/>
          </a:ln>
        </p:spPr>
      </p:pic>
      <p:sp>
        <p:nvSpPr>
          <p:cNvPr id="66" name="Google Shape;66;p14"/>
          <p:cNvSpPr txBox="1"/>
          <p:nvPr>
            <p:ph idx="1" type="body"/>
          </p:nvPr>
        </p:nvSpPr>
        <p:spPr>
          <a:xfrm>
            <a:off x="464100" y="1386475"/>
            <a:ext cx="42603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419" sz="2450">
                <a:solidFill>
                  <a:srgbClr val="0A0A0A"/>
                </a:solidFill>
                <a:highlight>
                  <a:srgbClr val="FEFEFE"/>
                </a:highlight>
                <a:latin typeface="Roboto"/>
                <a:ea typeface="Roboto"/>
                <a:cs typeface="Roboto"/>
                <a:sym typeface="Roboto"/>
              </a:rPr>
              <a:t>El ciclo celular comprende toda una </a:t>
            </a:r>
            <a:r>
              <a:rPr b="1" lang="es-419" sz="2450" u="sng">
                <a:solidFill>
                  <a:srgbClr val="0A0A0A"/>
                </a:solidFill>
                <a:highlight>
                  <a:srgbClr val="FEFEFE"/>
                </a:highlight>
                <a:latin typeface="Roboto"/>
                <a:ea typeface="Roboto"/>
                <a:cs typeface="Roboto"/>
                <a:sym typeface="Roboto"/>
              </a:rPr>
              <a:t>serie de acontecimientos o etapas</a:t>
            </a:r>
            <a:r>
              <a:rPr lang="es-419" sz="2450">
                <a:solidFill>
                  <a:srgbClr val="0A0A0A"/>
                </a:solidFill>
                <a:highlight>
                  <a:srgbClr val="FEFEFE"/>
                </a:highlight>
                <a:latin typeface="Roboto"/>
                <a:ea typeface="Roboto"/>
                <a:cs typeface="Roboto"/>
                <a:sym typeface="Roboto"/>
              </a:rPr>
              <a:t> que tienen lugar en la célula durante su </a:t>
            </a:r>
            <a:r>
              <a:rPr b="1" lang="es-419" sz="2450" u="sng">
                <a:solidFill>
                  <a:srgbClr val="0A0A0A"/>
                </a:solidFill>
                <a:highlight>
                  <a:srgbClr val="FEFEFE"/>
                </a:highlight>
                <a:latin typeface="Roboto"/>
                <a:ea typeface="Roboto"/>
                <a:cs typeface="Roboto"/>
                <a:sym typeface="Roboto"/>
              </a:rPr>
              <a:t>crecimiento y división</a:t>
            </a:r>
            <a:r>
              <a:rPr lang="es-419" sz="2450">
                <a:solidFill>
                  <a:srgbClr val="0A0A0A"/>
                </a:solidFill>
                <a:highlight>
                  <a:srgbClr val="FEFEFE"/>
                </a:highlight>
                <a:latin typeface="Roboto"/>
                <a:ea typeface="Roboto"/>
                <a:cs typeface="Roboto"/>
                <a:sym typeface="Roboto"/>
              </a:rPr>
              <a:t>.</a:t>
            </a:r>
            <a:r>
              <a:rPr lang="es-419" sz="1350">
                <a:solidFill>
                  <a:srgbClr val="0A0A0A"/>
                </a:solidFill>
                <a:highlight>
                  <a:srgbClr val="FEFEFE"/>
                </a:highlight>
                <a:latin typeface="Roboto"/>
                <a:ea typeface="Roboto"/>
                <a:cs typeface="Roboto"/>
                <a:sym typeface="Roboto"/>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¿PORQUE ES IMPORANTE? </a:t>
            </a:r>
            <a:endParaRPr/>
          </a:p>
        </p:txBody>
      </p:sp>
      <p:sp>
        <p:nvSpPr>
          <p:cNvPr id="72" name="Google Shape;72;p1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419" sz="2600">
                <a:solidFill>
                  <a:srgbClr val="21242C"/>
                </a:solidFill>
                <a:highlight>
                  <a:srgbClr val="FFFFFF"/>
                </a:highlight>
                <a:latin typeface="Arial"/>
                <a:ea typeface="Arial"/>
                <a:cs typeface="Arial"/>
                <a:sym typeface="Arial"/>
              </a:rPr>
              <a:t>Es considerado como un ciclo vital  </a:t>
            </a:r>
            <a:r>
              <a:rPr lang="es-419" sz="2600">
                <a:solidFill>
                  <a:srgbClr val="21242C"/>
                </a:solidFill>
                <a:highlight>
                  <a:srgbClr val="FFFFFF"/>
                </a:highlight>
                <a:latin typeface="Arial"/>
                <a:ea typeface="Arial"/>
                <a:cs typeface="Arial"/>
                <a:sym typeface="Arial"/>
              </a:rPr>
              <a:t>para cada</a:t>
            </a:r>
            <a:r>
              <a:rPr lang="es-419" sz="2600">
                <a:solidFill>
                  <a:srgbClr val="21242C"/>
                </a:solidFill>
                <a:highlight>
                  <a:srgbClr val="FFFFFF"/>
                </a:highlight>
                <a:latin typeface="Arial"/>
                <a:ea typeface="Arial"/>
                <a:cs typeface="Arial"/>
                <a:sym typeface="Arial"/>
              </a:rPr>
              <a:t> una de las células.  Es decir, es la serie de etapas de crecimiento y de desarrollo que experimenta una célula entre su “nacimiento” (formación por división de una célula madre) y su reproducción (división para hacer dos nuevas células hijas).</a:t>
            </a:r>
            <a:endParaRPr sz="2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623400" y="94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ETAPAS </a:t>
            </a:r>
            <a:endParaRPr/>
          </a:p>
        </p:txBody>
      </p:sp>
      <p:sp>
        <p:nvSpPr>
          <p:cNvPr id="78" name="Google Shape;78;p16"/>
          <p:cNvSpPr txBox="1"/>
          <p:nvPr>
            <p:ph idx="1" type="body"/>
          </p:nvPr>
        </p:nvSpPr>
        <p:spPr>
          <a:xfrm>
            <a:off x="97475" y="904350"/>
            <a:ext cx="8734800" cy="398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900">
                <a:solidFill>
                  <a:srgbClr val="0A0A0A"/>
                </a:solidFill>
                <a:highlight>
                  <a:srgbClr val="FEFEFE"/>
                </a:highlight>
                <a:latin typeface="Roboto"/>
                <a:ea typeface="Roboto"/>
                <a:cs typeface="Roboto"/>
                <a:sym typeface="Roboto"/>
              </a:rPr>
              <a:t>Cuenta con distintas fases que se llaman:  G1, S, G2 y M. </a:t>
            </a:r>
            <a:endParaRPr sz="1900">
              <a:solidFill>
                <a:srgbClr val="0A0A0A"/>
              </a:solidFill>
              <a:highlight>
                <a:srgbClr val="FEFEFE"/>
              </a:highlight>
              <a:latin typeface="Roboto"/>
              <a:ea typeface="Roboto"/>
              <a:cs typeface="Roboto"/>
              <a:sym typeface="Roboto"/>
            </a:endParaRPr>
          </a:p>
          <a:p>
            <a:pPr indent="-349250" lvl="0" marL="457200" rtl="0" algn="l">
              <a:spcBef>
                <a:spcPts val="1200"/>
              </a:spcBef>
              <a:spcAft>
                <a:spcPts val="0"/>
              </a:spcAft>
              <a:buClr>
                <a:srgbClr val="0A0A0A"/>
              </a:buClr>
              <a:buSzPts val="1900"/>
              <a:buFont typeface="Roboto"/>
              <a:buChar char="●"/>
            </a:pPr>
            <a:r>
              <a:rPr lang="es-419" sz="1900">
                <a:solidFill>
                  <a:srgbClr val="0A0A0A"/>
                </a:solidFill>
                <a:highlight>
                  <a:srgbClr val="FEFEFE"/>
                </a:highlight>
                <a:latin typeface="Roboto"/>
                <a:ea typeface="Roboto"/>
                <a:cs typeface="Roboto"/>
                <a:sym typeface="Roboto"/>
              </a:rPr>
              <a:t>La fase </a:t>
            </a:r>
            <a:r>
              <a:rPr b="1" lang="es-419" sz="1900">
                <a:solidFill>
                  <a:srgbClr val="0A0A0A"/>
                </a:solidFill>
                <a:highlight>
                  <a:srgbClr val="FEFEFE"/>
                </a:highlight>
                <a:latin typeface="Roboto"/>
                <a:ea typeface="Roboto"/>
                <a:cs typeface="Roboto"/>
                <a:sym typeface="Roboto"/>
              </a:rPr>
              <a:t>G1</a:t>
            </a:r>
            <a:r>
              <a:rPr lang="es-419" sz="1900">
                <a:solidFill>
                  <a:srgbClr val="0A0A0A"/>
                </a:solidFill>
                <a:highlight>
                  <a:srgbClr val="FEFEFE"/>
                </a:highlight>
                <a:latin typeface="Roboto"/>
                <a:ea typeface="Roboto"/>
                <a:cs typeface="Roboto"/>
                <a:sym typeface="Roboto"/>
              </a:rPr>
              <a:t> es aquella en que la célula se prepara para dividirse. </a:t>
            </a:r>
            <a:endParaRPr sz="1900">
              <a:solidFill>
                <a:srgbClr val="0A0A0A"/>
              </a:solidFill>
              <a:highlight>
                <a:srgbClr val="FEFEFE"/>
              </a:highlight>
              <a:latin typeface="Roboto"/>
              <a:ea typeface="Roboto"/>
              <a:cs typeface="Roboto"/>
              <a:sym typeface="Roboto"/>
            </a:endParaRPr>
          </a:p>
          <a:p>
            <a:pPr indent="-349250" lvl="0" marL="457200" rtl="0" algn="l">
              <a:spcBef>
                <a:spcPts val="0"/>
              </a:spcBef>
              <a:spcAft>
                <a:spcPts val="0"/>
              </a:spcAft>
              <a:buClr>
                <a:srgbClr val="0A0A0A"/>
              </a:buClr>
              <a:buSzPts val="1900"/>
              <a:buFont typeface="Roboto"/>
              <a:buChar char="●"/>
            </a:pPr>
            <a:r>
              <a:rPr lang="es-419" sz="1900">
                <a:solidFill>
                  <a:srgbClr val="0A0A0A"/>
                </a:solidFill>
                <a:highlight>
                  <a:srgbClr val="FEFEFE"/>
                </a:highlight>
                <a:latin typeface="Roboto"/>
                <a:ea typeface="Roboto"/>
                <a:cs typeface="Roboto"/>
                <a:sym typeface="Roboto"/>
              </a:rPr>
              <a:t>En la fase </a:t>
            </a:r>
            <a:r>
              <a:rPr b="1" lang="es-419" sz="1900">
                <a:solidFill>
                  <a:srgbClr val="0A0A0A"/>
                </a:solidFill>
                <a:highlight>
                  <a:srgbClr val="FEFEFE"/>
                </a:highlight>
                <a:latin typeface="Roboto"/>
                <a:ea typeface="Roboto"/>
                <a:cs typeface="Roboto"/>
                <a:sym typeface="Roboto"/>
              </a:rPr>
              <a:t>S,</a:t>
            </a:r>
            <a:r>
              <a:rPr lang="es-419" sz="1900">
                <a:solidFill>
                  <a:srgbClr val="0A0A0A"/>
                </a:solidFill>
                <a:highlight>
                  <a:srgbClr val="FEFEFE"/>
                </a:highlight>
                <a:latin typeface="Roboto"/>
                <a:ea typeface="Roboto"/>
                <a:cs typeface="Roboto"/>
                <a:sym typeface="Roboto"/>
              </a:rPr>
              <a:t> la célula sintetiza una copia de todo su ADN.</a:t>
            </a:r>
            <a:endParaRPr sz="1900">
              <a:solidFill>
                <a:srgbClr val="0A0A0A"/>
              </a:solidFill>
              <a:highlight>
                <a:srgbClr val="FEFEFE"/>
              </a:highlight>
              <a:latin typeface="Roboto"/>
              <a:ea typeface="Roboto"/>
              <a:cs typeface="Roboto"/>
              <a:sym typeface="Roboto"/>
            </a:endParaRPr>
          </a:p>
          <a:p>
            <a:pPr indent="-349250" lvl="0" marL="457200" rtl="0" algn="l">
              <a:spcBef>
                <a:spcPts val="0"/>
              </a:spcBef>
              <a:spcAft>
                <a:spcPts val="0"/>
              </a:spcAft>
              <a:buClr>
                <a:srgbClr val="0A0A0A"/>
              </a:buClr>
              <a:buSzPts val="1900"/>
              <a:buFont typeface="Roboto"/>
              <a:buChar char="●"/>
            </a:pPr>
            <a:r>
              <a:rPr lang="es-419" sz="1900">
                <a:solidFill>
                  <a:srgbClr val="0A0A0A"/>
                </a:solidFill>
                <a:highlight>
                  <a:srgbClr val="FEFEFE"/>
                </a:highlight>
                <a:latin typeface="Roboto"/>
                <a:ea typeface="Roboto"/>
                <a:cs typeface="Roboto"/>
                <a:sym typeface="Roboto"/>
              </a:rPr>
              <a:t>Una vez se dispone del ADN duplicado y hay una dotación extra completa del material genético, la célula entra en la fase </a:t>
            </a:r>
            <a:r>
              <a:rPr b="1" lang="es-419" sz="1900">
                <a:solidFill>
                  <a:srgbClr val="0A0A0A"/>
                </a:solidFill>
                <a:highlight>
                  <a:srgbClr val="FEFEFE"/>
                </a:highlight>
                <a:latin typeface="Roboto"/>
                <a:ea typeface="Roboto"/>
                <a:cs typeface="Roboto"/>
                <a:sym typeface="Roboto"/>
              </a:rPr>
              <a:t>G2</a:t>
            </a:r>
            <a:r>
              <a:rPr lang="es-419" sz="1900">
                <a:solidFill>
                  <a:srgbClr val="0A0A0A"/>
                </a:solidFill>
                <a:highlight>
                  <a:srgbClr val="FEFEFE"/>
                </a:highlight>
                <a:latin typeface="Roboto"/>
                <a:ea typeface="Roboto"/>
                <a:cs typeface="Roboto"/>
                <a:sym typeface="Roboto"/>
              </a:rPr>
              <a:t>, cuando condensa y organiza el material genético y se prepara para la división celular. </a:t>
            </a:r>
            <a:endParaRPr sz="1900">
              <a:solidFill>
                <a:srgbClr val="0A0A0A"/>
              </a:solidFill>
              <a:highlight>
                <a:srgbClr val="FEFEFE"/>
              </a:highlight>
              <a:latin typeface="Roboto"/>
              <a:ea typeface="Roboto"/>
              <a:cs typeface="Roboto"/>
              <a:sym typeface="Roboto"/>
            </a:endParaRPr>
          </a:p>
          <a:p>
            <a:pPr indent="-349250" lvl="0" marL="457200" rtl="0" algn="l">
              <a:spcBef>
                <a:spcPts val="0"/>
              </a:spcBef>
              <a:spcAft>
                <a:spcPts val="0"/>
              </a:spcAft>
              <a:buClr>
                <a:srgbClr val="0A0A0A"/>
              </a:buClr>
              <a:buSzPts val="1900"/>
              <a:buFont typeface="Roboto"/>
              <a:buChar char="●"/>
            </a:pPr>
            <a:r>
              <a:rPr lang="es-419" sz="1900">
                <a:solidFill>
                  <a:srgbClr val="0A0A0A"/>
                </a:solidFill>
                <a:highlight>
                  <a:srgbClr val="FEFEFE"/>
                </a:highlight>
                <a:latin typeface="Roboto"/>
                <a:ea typeface="Roboto"/>
                <a:cs typeface="Roboto"/>
                <a:sym typeface="Roboto"/>
              </a:rPr>
              <a:t>El siguiente paso es la fase M, cuando tiene lugar la mitosis. Es decir, la célula reparte las dos copias de su material genético entre sus dos células hijas. Después de haber completado la fase M, se obtienen dos células (de donde había sólo una) y el ciclo celular empieza de nuevo para cada una de ellas.</a:t>
            </a:r>
            <a:endParaRPr sz="1900">
              <a:solidFill>
                <a:srgbClr val="0A0A0A"/>
              </a:solidFill>
              <a:highlight>
                <a:srgbClr val="FEFEFE"/>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b="1957" l="40512" r="21108" t="23309"/>
          <a:stretch/>
        </p:blipFill>
        <p:spPr>
          <a:xfrm>
            <a:off x="2129800" y="37288"/>
            <a:ext cx="4884399" cy="5068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1" type="body"/>
          </p:nvPr>
        </p:nvSpPr>
        <p:spPr>
          <a:xfrm>
            <a:off x="5179725" y="344100"/>
            <a:ext cx="36525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s-419" sz="2200">
                <a:solidFill>
                  <a:srgbClr val="21242C"/>
                </a:solidFill>
                <a:highlight>
                  <a:srgbClr val="FFFFFF"/>
                </a:highlight>
                <a:latin typeface="Arial"/>
                <a:ea typeface="Arial"/>
                <a:cs typeface="Arial"/>
                <a:sym typeface="Arial"/>
              </a:rPr>
              <a:t>Las células realizan estas tareas en una serie de pasos organizada y predecible que conforma el ciclo celular. El ciclo celular es un ciclo, y no un camino lineal, porque al final de cada ronda las dos células hijas pueden iniciar el mismo proceso exacto otra vez desde el inicio.</a:t>
            </a:r>
            <a:endParaRPr sz="2500"/>
          </a:p>
        </p:txBody>
      </p:sp>
      <p:pic>
        <p:nvPicPr>
          <p:cNvPr id="89" name="Google Shape;89;p18"/>
          <p:cNvPicPr preferRelativeResize="0"/>
          <p:nvPr/>
        </p:nvPicPr>
        <p:blipFill>
          <a:blip r:embed="rId3">
            <a:alphaModFix/>
          </a:blip>
          <a:stretch>
            <a:fillRect/>
          </a:stretch>
        </p:blipFill>
        <p:spPr>
          <a:xfrm>
            <a:off x="0" y="0"/>
            <a:ext cx="442341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5" name="Google Shape;95;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6" name="Google Shape;96;p19"/>
          <p:cNvPicPr preferRelativeResize="0"/>
          <p:nvPr/>
        </p:nvPicPr>
        <p:blipFill>
          <a:blip r:embed="rId3">
            <a:alphaModFix/>
          </a:blip>
          <a:stretch>
            <a:fillRect/>
          </a:stretch>
        </p:blipFill>
        <p:spPr>
          <a:xfrm>
            <a:off x="492825" y="0"/>
            <a:ext cx="7308722"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2" name="Google Shape;102;p20"/>
          <p:cNvSpPr txBox="1"/>
          <p:nvPr>
            <p:ph idx="1" type="body"/>
          </p:nvPr>
        </p:nvSpPr>
        <p:spPr>
          <a:xfrm>
            <a:off x="-100" y="1234075"/>
            <a:ext cx="9144000" cy="33348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2"/>
              </a:buClr>
              <a:buSzPts val="1100"/>
              <a:buFont typeface="Arial"/>
              <a:buNone/>
            </a:pPr>
            <a:r>
              <a:rPr lang="es-419" sz="2000">
                <a:solidFill>
                  <a:srgbClr val="21242C"/>
                </a:solidFill>
                <a:highlight>
                  <a:srgbClr val="FFFFFF"/>
                </a:highlight>
                <a:latin typeface="Arial"/>
                <a:ea typeface="Arial"/>
                <a:cs typeface="Arial"/>
                <a:sym typeface="Arial"/>
              </a:rPr>
              <a:t>En las células eucariontes, o células con un núcleo, las etapas del ciclo celular se dividen en dos fases importantes: la </a:t>
            </a:r>
            <a:r>
              <a:rPr b="1" lang="es-419" sz="2000">
                <a:solidFill>
                  <a:srgbClr val="21242C"/>
                </a:solidFill>
                <a:highlight>
                  <a:srgbClr val="FFFFFF"/>
                </a:highlight>
                <a:latin typeface="Arial"/>
                <a:ea typeface="Arial"/>
                <a:cs typeface="Arial"/>
                <a:sym typeface="Arial"/>
              </a:rPr>
              <a:t>interfase</a:t>
            </a:r>
            <a:r>
              <a:rPr lang="es-419" sz="2000">
                <a:solidFill>
                  <a:srgbClr val="21242C"/>
                </a:solidFill>
                <a:highlight>
                  <a:srgbClr val="FFFFFF"/>
                </a:highlight>
                <a:latin typeface="Arial"/>
                <a:ea typeface="Arial"/>
                <a:cs typeface="Arial"/>
                <a:sym typeface="Arial"/>
              </a:rPr>
              <a:t> y la </a:t>
            </a:r>
            <a:r>
              <a:rPr b="1" lang="es-419" sz="2000">
                <a:solidFill>
                  <a:srgbClr val="21242C"/>
                </a:solidFill>
                <a:highlight>
                  <a:srgbClr val="FFFFFF"/>
                </a:highlight>
                <a:latin typeface="Arial"/>
                <a:ea typeface="Arial"/>
                <a:cs typeface="Arial"/>
                <a:sym typeface="Arial"/>
              </a:rPr>
              <a:t>fase mitótica (M)</a:t>
            </a:r>
            <a:r>
              <a:rPr lang="es-419" sz="2000">
                <a:solidFill>
                  <a:srgbClr val="21242C"/>
                </a:solidFill>
                <a:highlight>
                  <a:srgbClr val="FFFFFF"/>
                </a:highlight>
                <a:latin typeface="Arial"/>
                <a:ea typeface="Arial"/>
                <a:cs typeface="Arial"/>
                <a:sym typeface="Arial"/>
              </a:rPr>
              <a:t>.</a:t>
            </a:r>
            <a:endParaRPr sz="2000">
              <a:solidFill>
                <a:srgbClr val="21242C"/>
              </a:solidFill>
              <a:highlight>
                <a:srgbClr val="FFFFFF"/>
              </a:highlight>
              <a:latin typeface="Arial"/>
              <a:ea typeface="Arial"/>
              <a:cs typeface="Arial"/>
              <a:sym typeface="Arial"/>
            </a:endParaRPr>
          </a:p>
          <a:p>
            <a:pPr indent="-355600" lvl="0" marL="457200" rtl="0" algn="l">
              <a:lnSpc>
                <a:spcPct val="150000"/>
              </a:lnSpc>
              <a:spcBef>
                <a:spcPts val="2400"/>
              </a:spcBef>
              <a:spcAft>
                <a:spcPts val="0"/>
              </a:spcAft>
              <a:buClr>
                <a:srgbClr val="21242C"/>
              </a:buClr>
              <a:buSzPts val="2000"/>
              <a:buFont typeface="Arial"/>
              <a:buChar char="●"/>
            </a:pPr>
            <a:r>
              <a:rPr lang="es-419" sz="2000">
                <a:solidFill>
                  <a:srgbClr val="21242C"/>
                </a:solidFill>
                <a:highlight>
                  <a:srgbClr val="FFFFFF"/>
                </a:highlight>
                <a:latin typeface="Arial"/>
                <a:ea typeface="Arial"/>
                <a:cs typeface="Arial"/>
                <a:sym typeface="Arial"/>
              </a:rPr>
              <a:t>Durante la </a:t>
            </a:r>
            <a:r>
              <a:rPr i="1" lang="es-419" sz="2000">
                <a:solidFill>
                  <a:srgbClr val="21242C"/>
                </a:solidFill>
                <a:highlight>
                  <a:srgbClr val="FFFFFF"/>
                </a:highlight>
                <a:latin typeface="Arial"/>
                <a:ea typeface="Arial"/>
                <a:cs typeface="Arial"/>
                <a:sym typeface="Arial"/>
              </a:rPr>
              <a:t>interfase</a:t>
            </a:r>
            <a:r>
              <a:rPr lang="es-419" sz="2000">
                <a:solidFill>
                  <a:srgbClr val="21242C"/>
                </a:solidFill>
                <a:highlight>
                  <a:srgbClr val="FFFFFF"/>
                </a:highlight>
                <a:latin typeface="Arial"/>
                <a:ea typeface="Arial"/>
                <a:cs typeface="Arial"/>
                <a:sym typeface="Arial"/>
              </a:rPr>
              <a:t>, la célula crece y hace una copia de su ADN.</a:t>
            </a:r>
            <a:endParaRPr sz="2000">
              <a:solidFill>
                <a:srgbClr val="21242C"/>
              </a:solidFill>
              <a:highlight>
                <a:srgbClr val="FFFFFF"/>
              </a:highlight>
              <a:latin typeface="Arial"/>
              <a:ea typeface="Arial"/>
              <a:cs typeface="Arial"/>
              <a:sym typeface="Arial"/>
            </a:endParaRPr>
          </a:p>
          <a:p>
            <a:pPr indent="-355600" lvl="0" marL="457200" rtl="0" algn="l">
              <a:lnSpc>
                <a:spcPct val="150000"/>
              </a:lnSpc>
              <a:spcBef>
                <a:spcPts val="0"/>
              </a:spcBef>
              <a:spcAft>
                <a:spcPts val="0"/>
              </a:spcAft>
              <a:buClr>
                <a:srgbClr val="21242C"/>
              </a:buClr>
              <a:buSzPts val="2000"/>
              <a:buFont typeface="Arial"/>
              <a:buChar char="●"/>
            </a:pPr>
            <a:r>
              <a:rPr lang="es-419" sz="2000">
                <a:solidFill>
                  <a:srgbClr val="21242C"/>
                </a:solidFill>
                <a:highlight>
                  <a:srgbClr val="FFFFFF"/>
                </a:highlight>
                <a:latin typeface="Arial"/>
                <a:ea typeface="Arial"/>
                <a:cs typeface="Arial"/>
                <a:sym typeface="Arial"/>
              </a:rPr>
              <a:t>Durante la </a:t>
            </a:r>
            <a:r>
              <a:rPr i="1" lang="es-419" sz="2000">
                <a:solidFill>
                  <a:srgbClr val="21242C"/>
                </a:solidFill>
                <a:highlight>
                  <a:srgbClr val="FFFFFF"/>
                </a:highlight>
                <a:latin typeface="Arial"/>
                <a:ea typeface="Arial"/>
                <a:cs typeface="Arial"/>
                <a:sym typeface="Arial"/>
              </a:rPr>
              <a:t>fase mitótica (M)</a:t>
            </a:r>
            <a:r>
              <a:rPr lang="es-419" sz="2000">
                <a:solidFill>
                  <a:srgbClr val="21242C"/>
                </a:solidFill>
                <a:highlight>
                  <a:srgbClr val="FFFFFF"/>
                </a:highlight>
                <a:latin typeface="Arial"/>
                <a:ea typeface="Arial"/>
                <a:cs typeface="Arial"/>
                <a:sym typeface="Arial"/>
              </a:rPr>
              <a:t>, la célula separa su ADN en dos grupos y divide su citoplasma para formar dos nuevas células.</a:t>
            </a:r>
            <a:endParaRPr sz="2000">
              <a:solidFill>
                <a:srgbClr val="21242C"/>
              </a:solidFill>
              <a:highlight>
                <a:srgbClr val="FFFFFF"/>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idx="1" type="body"/>
          </p:nvPr>
        </p:nvSpPr>
        <p:spPr>
          <a:xfrm>
            <a:off x="311700" y="869325"/>
            <a:ext cx="8520600" cy="36996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2"/>
              </a:buClr>
              <a:buSzPts val="1100"/>
              <a:buFont typeface="Arial"/>
              <a:buNone/>
            </a:pPr>
            <a:r>
              <a:t/>
            </a:r>
            <a:endParaRPr sz="5100">
              <a:solidFill>
                <a:srgbClr val="21242C"/>
              </a:solidFill>
              <a:highlight>
                <a:srgbClr val="FFFFFF"/>
              </a:highlight>
              <a:latin typeface="Arial"/>
              <a:ea typeface="Arial"/>
              <a:cs typeface="Arial"/>
              <a:sym typeface="Arial"/>
            </a:endParaRPr>
          </a:p>
          <a:p>
            <a:pPr indent="0" lvl="0" marL="0" rtl="0" algn="l">
              <a:spcBef>
                <a:spcPts val="24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