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Source Code Pro Light"/>
      <p:regular r:id="rId19"/>
      <p:bold r:id="rId20"/>
      <p:italic r:id="rId21"/>
      <p:boldItalic r:id="rId22"/>
    </p:embeddedFont>
    <p:embeddedFont>
      <p:font typeface="Roboto"/>
      <p:regular r:id="rId23"/>
      <p:bold r:id="rId24"/>
      <p:italic r:id="rId25"/>
      <p:boldItalic r:id="rId26"/>
    </p:embeddedFont>
    <p:embeddedFont>
      <p:font typeface="Amatic SC"/>
      <p:regular r:id="rId27"/>
      <p:bold r:id="rId28"/>
    </p:embeddedFont>
    <p:embeddedFont>
      <p:font typeface="Source Code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Light-bold.fntdata"/><Relationship Id="rId22" Type="http://schemas.openxmlformats.org/officeDocument/2006/relationships/font" Target="fonts/SourceCodeProLight-boldItalic.fntdata"/><Relationship Id="rId21" Type="http://schemas.openxmlformats.org/officeDocument/2006/relationships/font" Target="fonts/SourceCodeProLight-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ourceCode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SourceCodeProLigh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67cc30f0d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67cc30f0d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67cc30f0d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67cc30f0d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67cc30f0d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67cc30f0d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67cc30f0d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67cc30f0d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367cc30f0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367cc30f0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67cc30f0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67cc30f0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67cc30f0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67cc30f0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367cc30f0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367cc30f0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67cc30f0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67cc30f0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67cc30f0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67cc30f0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67cc30f0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67cc30f0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67cc30f0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367cc30f0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419" sz="14700">
                <a:solidFill>
                  <a:srgbClr val="000000"/>
                </a:solidFill>
              </a:rPr>
              <a:t>mITOSIS</a:t>
            </a:r>
            <a:r>
              <a:rPr lang="es-419" sz="14700">
                <a:solidFill>
                  <a:srgbClr val="6AA84F"/>
                </a:solidFill>
              </a:rPr>
              <a:t> </a:t>
            </a:r>
            <a:endParaRPr sz="14700">
              <a:solidFill>
                <a:srgbClr val="6AA84F"/>
              </a:solidFill>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419"/>
              <a:t>ETAPAS DE LA MITOSIS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29" name="Google Shape;129;p22"/>
          <p:cNvSpPr txBox="1"/>
          <p:nvPr>
            <p:ph idx="2" type="body"/>
          </p:nvPr>
        </p:nvSpPr>
        <p:spPr>
          <a:xfrm>
            <a:off x="4587300" y="543325"/>
            <a:ext cx="4395600" cy="4328400"/>
          </a:xfrm>
          <a:prstGeom prst="rect">
            <a:avLst/>
          </a:prstGeom>
        </p:spPr>
        <p:txBody>
          <a:bodyPr anchorCtr="0" anchor="ctr" bIns="91425" lIns="91425" spcFirstLastPara="1" rIns="91425" wrap="square" tIns="91425">
            <a:noAutofit/>
          </a:bodyPr>
          <a:lstStyle/>
          <a:p>
            <a:pPr indent="-342900" lvl="0" marL="457200" rtl="0" algn="l">
              <a:lnSpc>
                <a:spcPct val="140000"/>
              </a:lnSpc>
              <a:spcBef>
                <a:spcPts val="0"/>
              </a:spcBef>
              <a:spcAft>
                <a:spcPts val="0"/>
              </a:spcAft>
              <a:buClr>
                <a:srgbClr val="21242C"/>
              </a:buClr>
              <a:buSzPts val="1800"/>
              <a:buFont typeface="Arial"/>
              <a:buChar char="●"/>
            </a:pPr>
            <a:r>
              <a:rPr lang="es-419">
                <a:solidFill>
                  <a:srgbClr val="21242C"/>
                </a:solidFill>
                <a:highlight>
                  <a:schemeClr val="dk1"/>
                </a:highlight>
              </a:rPr>
              <a:t>Todos los cromosomas se alinean en la </a:t>
            </a:r>
            <a:r>
              <a:rPr b="1" lang="es-419">
                <a:solidFill>
                  <a:srgbClr val="21242C"/>
                </a:solidFill>
                <a:highlight>
                  <a:schemeClr val="dk1"/>
                </a:highlight>
              </a:rPr>
              <a:t>placa metafásica</a:t>
            </a:r>
            <a:r>
              <a:rPr lang="es-419">
                <a:solidFill>
                  <a:srgbClr val="21242C"/>
                </a:solidFill>
                <a:highlight>
                  <a:schemeClr val="dk1"/>
                </a:highlight>
              </a:rPr>
              <a:t> (no una estructura física, solo un término para el plano donde se alinean los cromosomas).</a:t>
            </a:r>
            <a:endParaRPr>
              <a:solidFill>
                <a:srgbClr val="21242C"/>
              </a:solidFill>
              <a:highlight>
                <a:schemeClr val="dk1"/>
              </a:highlight>
            </a:endParaRPr>
          </a:p>
          <a:p>
            <a:pPr indent="-342900" lvl="0" marL="457200" rtl="0" algn="l">
              <a:lnSpc>
                <a:spcPct val="140000"/>
              </a:lnSpc>
              <a:spcBef>
                <a:spcPts val="0"/>
              </a:spcBef>
              <a:spcAft>
                <a:spcPts val="0"/>
              </a:spcAft>
              <a:buClr>
                <a:srgbClr val="21242C"/>
              </a:buClr>
              <a:buSzPts val="1800"/>
              <a:buFont typeface="Source Code Pro"/>
              <a:buChar char="●"/>
            </a:pPr>
            <a:r>
              <a:rPr lang="es-419">
                <a:solidFill>
                  <a:srgbClr val="21242C"/>
                </a:solidFill>
                <a:highlight>
                  <a:schemeClr val="dk1"/>
                </a:highlight>
              </a:rPr>
              <a:t>En esta etapa, </a:t>
            </a:r>
            <a:r>
              <a:rPr b="1" lang="es-419">
                <a:solidFill>
                  <a:srgbClr val="21242C"/>
                </a:solidFill>
                <a:highlight>
                  <a:schemeClr val="dk1"/>
                </a:highlight>
              </a:rPr>
              <a:t>los dos cinetocoros</a:t>
            </a:r>
            <a:r>
              <a:rPr lang="es-419">
                <a:solidFill>
                  <a:srgbClr val="21242C"/>
                </a:solidFill>
                <a:highlight>
                  <a:schemeClr val="dk1"/>
                </a:highlight>
              </a:rPr>
              <a:t> de cada cromosoma deben </a:t>
            </a:r>
            <a:r>
              <a:rPr b="1" i="1" lang="es-419">
                <a:solidFill>
                  <a:srgbClr val="21242C"/>
                </a:solidFill>
                <a:highlight>
                  <a:schemeClr val="dk1"/>
                </a:highlight>
              </a:rPr>
              <a:t>unirse a los microtúbulos </a:t>
            </a:r>
            <a:r>
              <a:rPr lang="es-419">
                <a:solidFill>
                  <a:srgbClr val="21242C"/>
                </a:solidFill>
                <a:highlight>
                  <a:schemeClr val="dk1"/>
                </a:highlight>
              </a:rPr>
              <a:t>de los polos opuestos del huso. </a:t>
            </a:r>
            <a:endParaRPr sz="2100"/>
          </a:p>
        </p:txBody>
      </p:sp>
      <p:sp>
        <p:nvSpPr>
          <p:cNvPr id="130" name="Google Shape;130;p22"/>
          <p:cNvSpPr txBox="1"/>
          <p:nvPr>
            <p:ph type="title"/>
          </p:nvPr>
        </p:nvSpPr>
        <p:spPr>
          <a:xfrm>
            <a:off x="533400" y="-1670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419" sz="9600">
                <a:solidFill>
                  <a:srgbClr val="21242C"/>
                </a:solidFill>
              </a:rPr>
              <a:t>METAFASE </a:t>
            </a:r>
            <a:endParaRPr sz="9600">
              <a:solidFill>
                <a:srgbClr val="21242C"/>
              </a:solidFill>
            </a:endParaRPr>
          </a:p>
        </p:txBody>
      </p:sp>
      <p:pic>
        <p:nvPicPr>
          <p:cNvPr id="131" name="Google Shape;131;p22"/>
          <p:cNvPicPr preferRelativeResize="0"/>
          <p:nvPr/>
        </p:nvPicPr>
        <p:blipFill rotWithShape="1">
          <a:blip r:embed="rId3">
            <a:alphaModFix/>
          </a:blip>
          <a:srcRect b="7046" l="28438" r="5685" t="30146"/>
          <a:stretch/>
        </p:blipFill>
        <p:spPr>
          <a:xfrm>
            <a:off x="-11112" y="2806950"/>
            <a:ext cx="4598414" cy="2336551"/>
          </a:xfrm>
          <a:prstGeom prst="rect">
            <a:avLst/>
          </a:prstGeom>
          <a:noFill/>
          <a:ln>
            <a:noFill/>
          </a:ln>
        </p:spPr>
      </p:pic>
      <p:sp>
        <p:nvSpPr>
          <p:cNvPr id="132" name="Google Shape;132;p22"/>
          <p:cNvSpPr txBox="1"/>
          <p:nvPr>
            <p:ph idx="1" type="subTitle"/>
          </p:nvPr>
        </p:nvSpPr>
        <p:spPr>
          <a:xfrm>
            <a:off x="150900" y="1396700"/>
            <a:ext cx="4274400" cy="110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rgbClr val="21242C"/>
                </a:solidFill>
                <a:highlight>
                  <a:srgbClr val="FFFFFF"/>
                </a:highlight>
              </a:rPr>
              <a:t>EL </a:t>
            </a:r>
            <a:r>
              <a:rPr lang="es-419">
                <a:solidFill>
                  <a:srgbClr val="21242C"/>
                </a:solidFill>
                <a:highlight>
                  <a:srgbClr val="FFFFFF"/>
                </a:highlight>
              </a:rPr>
              <a:t>huso ha capturado todos los cromosomas y los ha alineado en el centro de la célula, listos para dividirse.</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ctrTitle"/>
          </p:nvPr>
        </p:nvSpPr>
        <p:spPr>
          <a:xfrm>
            <a:off x="311700" y="392150"/>
            <a:ext cx="7693200" cy="100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419"/>
              <a:t>¡</a:t>
            </a:r>
            <a:r>
              <a:rPr lang="es-419"/>
              <a:t>importante</a:t>
            </a:r>
            <a:r>
              <a:rPr lang="es-419"/>
              <a:t>!</a:t>
            </a:r>
            <a:endParaRPr/>
          </a:p>
        </p:txBody>
      </p:sp>
      <p:sp>
        <p:nvSpPr>
          <p:cNvPr id="138" name="Google Shape;138;p23"/>
          <p:cNvSpPr txBox="1"/>
          <p:nvPr>
            <p:ph idx="1" type="subTitle"/>
          </p:nvPr>
        </p:nvSpPr>
        <p:spPr>
          <a:xfrm>
            <a:off x="0" y="2227650"/>
            <a:ext cx="9144000" cy="2916000"/>
          </a:xfrm>
          <a:prstGeom prst="rect">
            <a:avLst/>
          </a:prstGeom>
          <a:solidFill>
            <a:schemeClr val="dk1"/>
          </a:solidFill>
        </p:spPr>
        <p:txBody>
          <a:bodyPr anchorCtr="0" anchor="ctr" bIns="91425" lIns="91425" spcFirstLastPara="1" rIns="91425" wrap="square" tIns="91425">
            <a:normAutofit/>
          </a:bodyPr>
          <a:lstStyle/>
          <a:p>
            <a:pPr indent="0" lvl="0" marL="0" rtl="0" algn="ctr">
              <a:spcBef>
                <a:spcPts val="0"/>
              </a:spcBef>
              <a:spcAft>
                <a:spcPts val="0"/>
              </a:spcAft>
              <a:buNone/>
            </a:pPr>
            <a:r>
              <a:rPr b="0" lang="es-419" sz="2700">
                <a:solidFill>
                  <a:srgbClr val="21242C"/>
                </a:solidFill>
                <a:highlight>
                  <a:schemeClr val="dk1"/>
                </a:highlight>
              </a:rPr>
              <a:t>Antes de proceder a la </a:t>
            </a:r>
            <a:r>
              <a:rPr lang="es-419" sz="2700">
                <a:solidFill>
                  <a:srgbClr val="21242C"/>
                </a:solidFill>
                <a:highlight>
                  <a:schemeClr val="dk1"/>
                </a:highlight>
              </a:rPr>
              <a:t>anafase</a:t>
            </a:r>
            <a:r>
              <a:rPr b="0" lang="es-419" sz="2700">
                <a:solidFill>
                  <a:srgbClr val="21242C"/>
                </a:solidFill>
                <a:highlight>
                  <a:schemeClr val="dk1"/>
                </a:highlight>
              </a:rPr>
              <a:t>, la célula </a:t>
            </a:r>
            <a:r>
              <a:rPr lang="es-419" sz="2700">
                <a:solidFill>
                  <a:srgbClr val="21242C"/>
                </a:solidFill>
                <a:highlight>
                  <a:schemeClr val="dk1"/>
                </a:highlight>
              </a:rPr>
              <a:t>comprobará </a:t>
            </a:r>
            <a:r>
              <a:rPr b="0" lang="es-419" sz="2700">
                <a:solidFill>
                  <a:srgbClr val="21242C"/>
                </a:solidFill>
                <a:highlight>
                  <a:schemeClr val="dk1"/>
                </a:highlight>
              </a:rPr>
              <a:t>que todos los </a:t>
            </a:r>
            <a:r>
              <a:rPr lang="es-419" sz="2700">
                <a:solidFill>
                  <a:srgbClr val="21242C"/>
                </a:solidFill>
                <a:highlight>
                  <a:schemeClr val="dk1"/>
                </a:highlight>
              </a:rPr>
              <a:t>cromosomas estén</a:t>
            </a:r>
            <a:r>
              <a:rPr b="0" lang="es-419" sz="2700">
                <a:solidFill>
                  <a:srgbClr val="21242C"/>
                </a:solidFill>
                <a:highlight>
                  <a:schemeClr val="dk1"/>
                </a:highlight>
              </a:rPr>
              <a:t> en la </a:t>
            </a:r>
            <a:r>
              <a:rPr lang="es-419" sz="2700">
                <a:solidFill>
                  <a:srgbClr val="21242C"/>
                </a:solidFill>
                <a:highlight>
                  <a:schemeClr val="dk1"/>
                </a:highlight>
              </a:rPr>
              <a:t>placa metafásica</a:t>
            </a:r>
            <a:r>
              <a:rPr b="0" lang="es-419" sz="2700">
                <a:solidFill>
                  <a:srgbClr val="21242C"/>
                </a:solidFill>
                <a:highlight>
                  <a:schemeClr val="dk1"/>
                </a:highlight>
              </a:rPr>
              <a:t> con sus </a:t>
            </a:r>
            <a:r>
              <a:rPr lang="es-419" sz="2700">
                <a:solidFill>
                  <a:srgbClr val="21242C"/>
                </a:solidFill>
                <a:highlight>
                  <a:schemeClr val="dk1"/>
                </a:highlight>
              </a:rPr>
              <a:t>cinetocoros (Centriolos) </a:t>
            </a:r>
            <a:r>
              <a:rPr b="0" lang="es-419" sz="2700">
                <a:solidFill>
                  <a:srgbClr val="21242C"/>
                </a:solidFill>
                <a:highlight>
                  <a:schemeClr val="dk1"/>
                </a:highlight>
              </a:rPr>
              <a:t>unidos correctamente a los microtúbulos. </a:t>
            </a:r>
            <a:endParaRPr b="0" sz="3300">
              <a:highlight>
                <a:schemeClr val="dk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44" name="Google Shape;144;p24"/>
          <p:cNvSpPr txBox="1"/>
          <p:nvPr>
            <p:ph idx="2" type="body"/>
          </p:nvPr>
        </p:nvSpPr>
        <p:spPr>
          <a:xfrm>
            <a:off x="4425300" y="0"/>
            <a:ext cx="4484400" cy="2845200"/>
          </a:xfrm>
          <a:prstGeom prst="rect">
            <a:avLst/>
          </a:prstGeom>
          <a:solidFill>
            <a:schemeClr val="dk1"/>
          </a:solidFill>
        </p:spPr>
        <p:txBody>
          <a:bodyPr anchorCtr="0" anchor="ctr" bIns="91425" lIns="91425" spcFirstLastPara="1" rIns="91425" wrap="square" tIns="91425">
            <a:normAutofit/>
          </a:bodyPr>
          <a:lstStyle/>
          <a:p>
            <a:pPr indent="-336550" lvl="0" marL="457200" rtl="0" algn="l">
              <a:lnSpc>
                <a:spcPct val="150000"/>
              </a:lnSpc>
              <a:spcBef>
                <a:spcPts val="0"/>
              </a:spcBef>
              <a:spcAft>
                <a:spcPts val="0"/>
              </a:spcAft>
              <a:buClr>
                <a:srgbClr val="21242C"/>
              </a:buClr>
              <a:buSzPts val="1700"/>
              <a:buFont typeface="Source Code Pro"/>
              <a:buChar char="●"/>
            </a:pPr>
            <a:r>
              <a:rPr lang="es-419" sz="1700">
                <a:solidFill>
                  <a:srgbClr val="21242C"/>
                </a:solidFill>
                <a:highlight>
                  <a:schemeClr val="dk1"/>
                </a:highlight>
              </a:rPr>
              <a:t>Los </a:t>
            </a:r>
            <a:r>
              <a:rPr b="1" lang="es-419" sz="1700">
                <a:solidFill>
                  <a:srgbClr val="21242C"/>
                </a:solidFill>
                <a:highlight>
                  <a:schemeClr val="dk1"/>
                </a:highlight>
              </a:rPr>
              <a:t>microtúbulos </a:t>
            </a:r>
            <a:r>
              <a:rPr lang="es-419" sz="1700">
                <a:solidFill>
                  <a:srgbClr val="21242C"/>
                </a:solidFill>
                <a:highlight>
                  <a:schemeClr val="dk1"/>
                </a:highlight>
              </a:rPr>
              <a:t>no unidos a los cromosomas se </a:t>
            </a:r>
            <a:r>
              <a:rPr b="1" lang="es-419" sz="1700">
                <a:solidFill>
                  <a:srgbClr val="21242C"/>
                </a:solidFill>
                <a:highlight>
                  <a:schemeClr val="dk1"/>
                </a:highlight>
              </a:rPr>
              <a:t>elongan </a:t>
            </a:r>
            <a:r>
              <a:rPr lang="es-419" sz="1700">
                <a:solidFill>
                  <a:srgbClr val="21242C"/>
                </a:solidFill>
                <a:highlight>
                  <a:schemeClr val="dk1"/>
                </a:highlight>
              </a:rPr>
              <a:t>y </a:t>
            </a:r>
            <a:r>
              <a:rPr b="1" lang="es-419" sz="1700">
                <a:solidFill>
                  <a:srgbClr val="21242C"/>
                </a:solidFill>
                <a:highlight>
                  <a:schemeClr val="dk1"/>
                </a:highlight>
              </a:rPr>
              <a:t>empujan </a:t>
            </a:r>
            <a:r>
              <a:rPr lang="es-419" sz="1700">
                <a:solidFill>
                  <a:srgbClr val="21242C"/>
                </a:solidFill>
                <a:highlight>
                  <a:schemeClr val="dk1"/>
                </a:highlight>
              </a:rPr>
              <a:t>para separar los </a:t>
            </a:r>
            <a:r>
              <a:rPr b="1" lang="es-419" sz="1700">
                <a:solidFill>
                  <a:srgbClr val="21242C"/>
                </a:solidFill>
                <a:highlight>
                  <a:schemeClr val="dk1"/>
                </a:highlight>
              </a:rPr>
              <a:t>polos </a:t>
            </a:r>
            <a:r>
              <a:rPr lang="es-419" sz="1700">
                <a:solidFill>
                  <a:srgbClr val="21242C"/>
                </a:solidFill>
                <a:highlight>
                  <a:schemeClr val="dk1"/>
                </a:highlight>
              </a:rPr>
              <a:t>y hacer más </a:t>
            </a:r>
            <a:r>
              <a:rPr b="1" lang="es-419" sz="1700">
                <a:solidFill>
                  <a:srgbClr val="21242C"/>
                </a:solidFill>
                <a:highlight>
                  <a:schemeClr val="dk1"/>
                </a:highlight>
              </a:rPr>
              <a:t>larga </a:t>
            </a:r>
            <a:r>
              <a:rPr lang="es-419" sz="1700">
                <a:solidFill>
                  <a:srgbClr val="21242C"/>
                </a:solidFill>
                <a:highlight>
                  <a:schemeClr val="dk1"/>
                </a:highlight>
              </a:rPr>
              <a:t>a la </a:t>
            </a:r>
            <a:r>
              <a:rPr b="1" lang="es-419" sz="1700">
                <a:solidFill>
                  <a:srgbClr val="21242C"/>
                </a:solidFill>
                <a:highlight>
                  <a:schemeClr val="dk1"/>
                </a:highlight>
              </a:rPr>
              <a:t>célula</a:t>
            </a:r>
            <a:r>
              <a:rPr lang="es-419" sz="1700">
                <a:solidFill>
                  <a:srgbClr val="21242C"/>
                </a:solidFill>
                <a:highlight>
                  <a:schemeClr val="dk1"/>
                </a:highlight>
              </a:rPr>
              <a:t>.</a:t>
            </a:r>
            <a:endParaRPr/>
          </a:p>
        </p:txBody>
      </p:sp>
      <p:sp>
        <p:nvSpPr>
          <p:cNvPr id="145" name="Google Shape;145;p24"/>
          <p:cNvSpPr txBox="1"/>
          <p:nvPr>
            <p:ph type="title"/>
          </p:nvPr>
        </p:nvSpPr>
        <p:spPr>
          <a:xfrm>
            <a:off x="453450" y="-2286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419" sz="9600">
                <a:solidFill>
                  <a:srgbClr val="21242C"/>
                </a:solidFill>
              </a:rPr>
              <a:t>ANA</a:t>
            </a:r>
            <a:r>
              <a:rPr lang="es-419" sz="9600">
                <a:solidFill>
                  <a:srgbClr val="21242C"/>
                </a:solidFill>
              </a:rPr>
              <a:t>FASE </a:t>
            </a:r>
            <a:endParaRPr sz="9600">
              <a:solidFill>
                <a:srgbClr val="21242C"/>
              </a:solidFill>
            </a:endParaRPr>
          </a:p>
        </p:txBody>
      </p:sp>
      <p:pic>
        <p:nvPicPr>
          <p:cNvPr id="146" name="Google Shape;146;p24"/>
          <p:cNvPicPr preferRelativeResize="0"/>
          <p:nvPr/>
        </p:nvPicPr>
        <p:blipFill rotWithShape="1">
          <a:blip r:embed="rId3">
            <a:alphaModFix/>
          </a:blip>
          <a:srcRect b="16774" l="11090" r="13054" t="25103"/>
          <a:stretch/>
        </p:blipFill>
        <p:spPr>
          <a:xfrm>
            <a:off x="-152312" y="2845225"/>
            <a:ext cx="5561526" cy="2270951"/>
          </a:xfrm>
          <a:prstGeom prst="rect">
            <a:avLst/>
          </a:prstGeom>
          <a:noFill/>
          <a:ln>
            <a:noFill/>
          </a:ln>
        </p:spPr>
      </p:pic>
      <p:sp>
        <p:nvSpPr>
          <p:cNvPr id="147" name="Google Shape;147;p24"/>
          <p:cNvSpPr txBox="1"/>
          <p:nvPr>
            <p:ph idx="1" type="subTitle"/>
          </p:nvPr>
        </p:nvSpPr>
        <p:spPr>
          <a:xfrm>
            <a:off x="150900" y="1322100"/>
            <a:ext cx="4274400" cy="142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a:solidFill>
                  <a:srgbClr val="21242C"/>
                </a:solidFill>
                <a:highlight>
                  <a:srgbClr val="FFFFFF"/>
                </a:highlight>
              </a:rPr>
              <a:t>Las cromátidas hermanas se separan una de la otra y son jaladas hacia los polos opuestos de la célula.</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53" name="Google Shape;153;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154" name="Google Shape;154;p25"/>
          <p:cNvSpPr txBox="1"/>
          <p:nvPr>
            <p:ph type="title"/>
          </p:nvPr>
        </p:nvSpPr>
        <p:spPr>
          <a:xfrm>
            <a:off x="533400" y="-1670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419" sz="9600">
                <a:solidFill>
                  <a:srgbClr val="21242C"/>
                </a:solidFill>
              </a:rPr>
              <a:t>T</a:t>
            </a:r>
            <a:r>
              <a:rPr lang="es-419" sz="9600">
                <a:solidFill>
                  <a:srgbClr val="21242C"/>
                </a:solidFill>
              </a:rPr>
              <a:t>ELOFASE </a:t>
            </a:r>
            <a:endParaRPr sz="9600">
              <a:solidFill>
                <a:srgbClr val="21242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370450" y="195000"/>
            <a:ext cx="8481000" cy="46986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1062600" y="925800"/>
            <a:ext cx="7018800" cy="3291900"/>
          </a:xfrm>
          <a:prstGeom prst="rect">
            <a:avLst/>
          </a:prstGeom>
          <a:solidFill>
            <a:srgbClr val="F3F3F3"/>
          </a:solidFill>
        </p:spPr>
        <p:txBody>
          <a:bodyPr anchorCtr="0" anchor="ctr" bIns="91425" lIns="91425" spcFirstLastPara="1" rIns="91425" wrap="square" tIns="91425">
            <a:normAutofit fontScale="90000"/>
          </a:bodyPr>
          <a:lstStyle/>
          <a:p>
            <a:pPr indent="0" lvl="0" marL="0" rtl="0" algn="ctr">
              <a:lnSpc>
                <a:spcPct val="110000"/>
              </a:lnSpc>
              <a:spcBef>
                <a:spcPts val="3600"/>
              </a:spcBef>
              <a:spcAft>
                <a:spcPts val="0"/>
              </a:spcAft>
              <a:buNone/>
            </a:pPr>
            <a:r>
              <a:rPr lang="es-419" sz="2916">
                <a:solidFill>
                  <a:srgbClr val="21242C"/>
                </a:solidFill>
                <a:highlight>
                  <a:srgbClr val="F3F3F3"/>
                </a:highlight>
                <a:latin typeface="Arial"/>
                <a:ea typeface="Arial"/>
                <a:cs typeface="Arial"/>
                <a:sym typeface="Arial"/>
              </a:rPr>
              <a:t>¿Qué es la mitosis?</a:t>
            </a:r>
            <a:endParaRPr sz="2916">
              <a:solidFill>
                <a:srgbClr val="21242C"/>
              </a:solidFill>
              <a:highlight>
                <a:srgbClr val="F3F3F3"/>
              </a:highlight>
              <a:latin typeface="Arial"/>
              <a:ea typeface="Arial"/>
              <a:cs typeface="Arial"/>
              <a:sym typeface="Arial"/>
            </a:endParaRPr>
          </a:p>
          <a:p>
            <a:pPr indent="0" lvl="0" marL="0" rtl="0" algn="just">
              <a:lnSpc>
                <a:spcPct val="150000"/>
              </a:lnSpc>
              <a:spcBef>
                <a:spcPts val="1200"/>
              </a:spcBef>
              <a:spcAft>
                <a:spcPts val="2400"/>
              </a:spcAft>
              <a:buNone/>
            </a:pPr>
            <a:r>
              <a:rPr b="0" lang="es-419" sz="2155">
                <a:solidFill>
                  <a:srgbClr val="21242C"/>
                </a:solidFill>
                <a:highlight>
                  <a:srgbClr val="F3F3F3"/>
                </a:highlight>
                <a:latin typeface="Arial"/>
                <a:ea typeface="Arial"/>
                <a:cs typeface="Arial"/>
                <a:sym typeface="Arial"/>
              </a:rPr>
              <a:t>La </a:t>
            </a:r>
            <a:r>
              <a:rPr lang="es-419" sz="2155">
                <a:solidFill>
                  <a:srgbClr val="21242C"/>
                </a:solidFill>
                <a:highlight>
                  <a:srgbClr val="F3F3F3"/>
                </a:highlight>
                <a:latin typeface="Arial"/>
                <a:ea typeface="Arial"/>
                <a:cs typeface="Arial"/>
                <a:sym typeface="Arial"/>
              </a:rPr>
              <a:t>mitosis</a:t>
            </a:r>
            <a:r>
              <a:rPr b="0" lang="es-419" sz="2155">
                <a:solidFill>
                  <a:srgbClr val="21242C"/>
                </a:solidFill>
                <a:highlight>
                  <a:srgbClr val="F3F3F3"/>
                </a:highlight>
                <a:latin typeface="Arial"/>
                <a:ea typeface="Arial"/>
                <a:cs typeface="Arial"/>
                <a:sym typeface="Arial"/>
              </a:rPr>
              <a:t> es un tipo de división celular en el cual una célula (la </a:t>
            </a:r>
            <a:r>
              <a:rPr lang="es-419" sz="2155">
                <a:solidFill>
                  <a:srgbClr val="21242C"/>
                </a:solidFill>
                <a:highlight>
                  <a:srgbClr val="F3F3F3"/>
                </a:highlight>
                <a:latin typeface="Arial"/>
                <a:ea typeface="Arial"/>
                <a:cs typeface="Arial"/>
                <a:sym typeface="Arial"/>
              </a:rPr>
              <a:t>madre</a:t>
            </a:r>
            <a:r>
              <a:rPr b="0" lang="es-419" sz="2155">
                <a:solidFill>
                  <a:srgbClr val="21242C"/>
                </a:solidFill>
                <a:highlight>
                  <a:srgbClr val="F3F3F3"/>
                </a:highlight>
                <a:latin typeface="Arial"/>
                <a:ea typeface="Arial"/>
                <a:cs typeface="Arial"/>
                <a:sym typeface="Arial"/>
              </a:rPr>
              <a:t>) se divide para producir dos nuevas células (las </a:t>
            </a:r>
            <a:r>
              <a:rPr lang="es-419" sz="2155">
                <a:solidFill>
                  <a:srgbClr val="21242C"/>
                </a:solidFill>
                <a:highlight>
                  <a:srgbClr val="F3F3F3"/>
                </a:highlight>
                <a:latin typeface="Arial"/>
                <a:ea typeface="Arial"/>
                <a:cs typeface="Arial"/>
                <a:sym typeface="Arial"/>
              </a:rPr>
              <a:t>hijas</a:t>
            </a:r>
            <a:r>
              <a:rPr b="0" lang="es-419" sz="2155">
                <a:solidFill>
                  <a:srgbClr val="21242C"/>
                </a:solidFill>
                <a:highlight>
                  <a:srgbClr val="F3F3F3"/>
                </a:highlight>
                <a:latin typeface="Arial"/>
                <a:ea typeface="Arial"/>
                <a:cs typeface="Arial"/>
                <a:sym typeface="Arial"/>
              </a:rPr>
              <a:t>) que son genéticamente idénticas entre sí. En el contexto del ciclo celular, la mitosis es la parte donde el ADN del núcleo de la célula se divide en dos grupos iguales de cromosomas.</a:t>
            </a:r>
            <a:endParaRPr>
              <a:highlight>
                <a:srgbClr val="F3F3F3"/>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65500" y="769450"/>
            <a:ext cx="4045200" cy="96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419"/>
              <a:t>¿</a:t>
            </a:r>
            <a:r>
              <a:rPr lang="es-419"/>
              <a:t>Qué</a:t>
            </a:r>
            <a:r>
              <a:rPr lang="es-419"/>
              <a:t> </a:t>
            </a:r>
            <a:r>
              <a:rPr lang="es-419"/>
              <a:t>ocurre</a:t>
            </a:r>
            <a:r>
              <a:rPr lang="es-419"/>
              <a:t>? </a:t>
            </a:r>
            <a:endParaRPr/>
          </a:p>
        </p:txBody>
      </p:sp>
      <p:sp>
        <p:nvSpPr>
          <p:cNvPr id="69" name="Google Shape;69;p15"/>
          <p:cNvSpPr txBox="1"/>
          <p:nvPr>
            <p:ph idx="2" type="body"/>
          </p:nvPr>
        </p:nvSpPr>
        <p:spPr>
          <a:xfrm>
            <a:off x="4731300" y="233950"/>
            <a:ext cx="4045200" cy="47376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s-419" sz="2200">
                <a:solidFill>
                  <a:srgbClr val="21242C"/>
                </a:solidFill>
                <a:highlight>
                  <a:schemeClr val="dk1"/>
                </a:highlight>
                <a:latin typeface="Arial"/>
                <a:ea typeface="Arial"/>
                <a:cs typeface="Arial"/>
                <a:sym typeface="Arial"/>
              </a:rPr>
              <a:t>La gran mayoría de las divisiones celulares que suceden en </a:t>
            </a:r>
            <a:r>
              <a:rPr b="1" lang="es-419" sz="2200">
                <a:solidFill>
                  <a:srgbClr val="21242C"/>
                </a:solidFill>
                <a:highlight>
                  <a:schemeClr val="dk1"/>
                </a:highlight>
                <a:latin typeface="Arial"/>
                <a:ea typeface="Arial"/>
                <a:cs typeface="Arial"/>
                <a:sym typeface="Arial"/>
              </a:rPr>
              <a:t>tu cuerpo</a:t>
            </a:r>
            <a:r>
              <a:rPr lang="es-419" sz="2200">
                <a:solidFill>
                  <a:srgbClr val="21242C"/>
                </a:solidFill>
                <a:highlight>
                  <a:schemeClr val="dk1"/>
                </a:highlight>
                <a:latin typeface="Arial"/>
                <a:ea typeface="Arial"/>
                <a:cs typeface="Arial"/>
                <a:sym typeface="Arial"/>
              </a:rPr>
              <a:t> implica mitosis. Durante el desarrollo y el crecimiento, la mitosis llena el cuerpo de un organismo con células, y durante la vida de un organismo, sustituye células viejas y gastadas con células nuevas. </a:t>
            </a:r>
            <a:endParaRPr sz="2500">
              <a:highlight>
                <a:schemeClr val="dk1"/>
              </a:highlight>
            </a:endParaRPr>
          </a:p>
        </p:txBody>
      </p:sp>
      <p:pic>
        <p:nvPicPr>
          <p:cNvPr id="70" name="Google Shape;70;p15"/>
          <p:cNvPicPr preferRelativeResize="0"/>
          <p:nvPr/>
        </p:nvPicPr>
        <p:blipFill rotWithShape="1">
          <a:blip r:embed="rId3">
            <a:alphaModFix/>
          </a:blip>
          <a:srcRect b="0" l="0" r="13494" t="0"/>
          <a:stretch/>
        </p:blipFill>
        <p:spPr>
          <a:xfrm>
            <a:off x="265500" y="2025825"/>
            <a:ext cx="4045200" cy="23380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311700" y="177675"/>
            <a:ext cx="8520600" cy="1206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419"/>
              <a:t>fases de la mitosis: </a:t>
            </a:r>
            <a:endParaRPr/>
          </a:p>
        </p:txBody>
      </p:sp>
      <p:sp>
        <p:nvSpPr>
          <p:cNvPr id="76" name="Google Shape;76;p16"/>
          <p:cNvSpPr txBox="1"/>
          <p:nvPr>
            <p:ph idx="1" type="subTitle"/>
          </p:nvPr>
        </p:nvSpPr>
        <p:spPr>
          <a:xfrm>
            <a:off x="0" y="1384275"/>
            <a:ext cx="9144000" cy="2796900"/>
          </a:xfrm>
          <a:prstGeom prst="rect">
            <a:avLst/>
          </a:prstGeom>
          <a:solidFill>
            <a:schemeClr val="dk1"/>
          </a:solidFill>
        </p:spPr>
        <p:txBody>
          <a:bodyPr anchorCtr="0" anchor="ctr" bIns="91425" lIns="91425" spcFirstLastPara="1" rIns="91425" wrap="square" tIns="91425">
            <a:normAutofit/>
          </a:bodyPr>
          <a:lstStyle/>
          <a:p>
            <a:pPr indent="0" lvl="0" marL="0" rtl="0" algn="just">
              <a:spcBef>
                <a:spcPts val="0"/>
              </a:spcBef>
              <a:spcAft>
                <a:spcPts val="0"/>
              </a:spcAft>
              <a:buNone/>
            </a:pPr>
            <a:r>
              <a:rPr b="0" lang="es-419" sz="2200">
                <a:solidFill>
                  <a:srgbClr val="21242C"/>
                </a:solidFill>
                <a:highlight>
                  <a:schemeClr val="dk1"/>
                </a:highlight>
                <a:latin typeface="Source Code Pro Light"/>
                <a:ea typeface="Source Code Pro Light"/>
                <a:cs typeface="Source Code Pro Light"/>
                <a:sym typeface="Source Code Pro Light"/>
              </a:rPr>
              <a:t>La mitosis consiste en cuatro fases básicas: </a:t>
            </a:r>
            <a:r>
              <a:rPr lang="es-419" sz="2200">
                <a:solidFill>
                  <a:srgbClr val="21242C"/>
                </a:solidFill>
                <a:highlight>
                  <a:schemeClr val="dk1"/>
                </a:highlight>
              </a:rPr>
              <a:t>profase, metafase, anafase y telofase</a:t>
            </a:r>
            <a:r>
              <a:rPr b="0" lang="es-419" sz="2200">
                <a:solidFill>
                  <a:srgbClr val="21242C"/>
                </a:solidFill>
                <a:highlight>
                  <a:schemeClr val="dk1"/>
                </a:highlight>
                <a:latin typeface="Source Code Pro Light"/>
                <a:ea typeface="Source Code Pro Light"/>
                <a:cs typeface="Source Code Pro Light"/>
                <a:sym typeface="Source Code Pro Light"/>
              </a:rPr>
              <a:t>. Algunos libros de textos mencionan cinco porque separan la profase en una fase temprana (llamada profase) y una fase tardía (llamada prometafase). Todas estas fases ocurren en orden estrictamente secuencial. </a:t>
            </a:r>
            <a:endParaRPr b="0" sz="2200">
              <a:solidFill>
                <a:srgbClr val="21242C"/>
              </a:solidFill>
              <a:highlight>
                <a:schemeClr val="dk1"/>
              </a:highlight>
              <a:latin typeface="Source Code Pro Light"/>
              <a:ea typeface="Source Code Pro Light"/>
              <a:cs typeface="Source Code Pro Light"/>
              <a:sym typeface="Source Code Pro Light"/>
            </a:endParaRPr>
          </a:p>
          <a:p>
            <a:pPr indent="0" lvl="0" marL="0" rtl="0" algn="just">
              <a:spcBef>
                <a:spcPts val="0"/>
              </a:spcBef>
              <a:spcAft>
                <a:spcPts val="0"/>
              </a:spcAft>
              <a:buNone/>
            </a:pPr>
            <a:r>
              <a:t/>
            </a:r>
            <a:endParaRPr b="0" sz="2200">
              <a:solidFill>
                <a:srgbClr val="21242C"/>
              </a:solidFill>
              <a:highlight>
                <a:schemeClr val="dk1"/>
              </a:highlight>
              <a:latin typeface="Source Code Pro Light"/>
              <a:ea typeface="Source Code Pro Light"/>
              <a:cs typeface="Source Code Pro Light"/>
              <a:sym typeface="Source Code Pro Light"/>
            </a:endParaRPr>
          </a:p>
        </p:txBody>
      </p:sp>
      <p:pic>
        <p:nvPicPr>
          <p:cNvPr id="77" name="Google Shape;77;p16"/>
          <p:cNvPicPr preferRelativeResize="0"/>
          <p:nvPr/>
        </p:nvPicPr>
        <p:blipFill rotWithShape="1">
          <a:blip r:embed="rId3">
            <a:alphaModFix/>
          </a:blip>
          <a:srcRect b="11600" l="11724" r="14069" t="61714"/>
          <a:stretch/>
        </p:blipFill>
        <p:spPr>
          <a:xfrm>
            <a:off x="1179550" y="3843075"/>
            <a:ext cx="6784902" cy="1300425"/>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110350"/>
            <a:ext cx="3248400" cy="7887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4700">
                <a:solidFill>
                  <a:srgbClr val="FFFFFF"/>
                </a:solidFill>
                <a:latin typeface="Roboto"/>
                <a:ea typeface="Roboto"/>
                <a:cs typeface="Roboto"/>
                <a:sym typeface="Roboto"/>
              </a:rPr>
              <a:t>MITOSIS</a:t>
            </a:r>
            <a:endParaRPr sz="5100">
              <a:solidFill>
                <a:srgbClr val="FFFFFF"/>
              </a:solidFill>
            </a:endParaRPr>
          </a:p>
        </p:txBody>
      </p:sp>
      <p:sp>
        <p:nvSpPr>
          <p:cNvPr id="83" name="Google Shape;83;p17"/>
          <p:cNvSpPr/>
          <p:nvPr/>
        </p:nvSpPr>
        <p:spPr>
          <a:xfrm>
            <a:off x="4572000" y="3457475"/>
            <a:ext cx="2378700" cy="6258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3300">
                <a:solidFill>
                  <a:srgbClr val="FFFFFF"/>
                </a:solidFill>
                <a:latin typeface="Roboto"/>
                <a:ea typeface="Roboto"/>
                <a:cs typeface="Roboto"/>
                <a:sym typeface="Roboto"/>
              </a:rPr>
              <a:t>ANAFASE</a:t>
            </a:r>
            <a:r>
              <a:rPr lang="es-419" sz="3500">
                <a:solidFill>
                  <a:srgbClr val="FFFFFF"/>
                </a:solidFill>
                <a:latin typeface="Roboto"/>
                <a:ea typeface="Roboto"/>
                <a:cs typeface="Roboto"/>
                <a:sym typeface="Roboto"/>
              </a:rPr>
              <a:t> </a:t>
            </a:r>
            <a:endParaRPr sz="3500">
              <a:solidFill>
                <a:srgbClr val="FFFFFF"/>
              </a:solidFill>
            </a:endParaRPr>
          </a:p>
        </p:txBody>
      </p:sp>
      <p:sp>
        <p:nvSpPr>
          <p:cNvPr id="84" name="Google Shape;84;p17"/>
          <p:cNvSpPr/>
          <p:nvPr/>
        </p:nvSpPr>
        <p:spPr>
          <a:xfrm>
            <a:off x="483600" y="1427888"/>
            <a:ext cx="2281200" cy="786900"/>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3300">
                <a:solidFill>
                  <a:srgbClr val="FFFFFF"/>
                </a:solidFill>
                <a:latin typeface="Roboto"/>
                <a:ea typeface="Roboto"/>
                <a:cs typeface="Roboto"/>
                <a:sym typeface="Roboto"/>
              </a:rPr>
              <a:t>PROFASE</a:t>
            </a:r>
            <a:r>
              <a:rPr lang="es-419" sz="3700">
                <a:solidFill>
                  <a:srgbClr val="FFFFFF"/>
                </a:solidFill>
                <a:latin typeface="Roboto"/>
                <a:ea typeface="Roboto"/>
                <a:cs typeface="Roboto"/>
                <a:sym typeface="Roboto"/>
              </a:rPr>
              <a:t> </a:t>
            </a:r>
            <a:endParaRPr sz="4100">
              <a:solidFill>
                <a:srgbClr val="FFFFFF"/>
              </a:solidFill>
            </a:endParaRPr>
          </a:p>
        </p:txBody>
      </p:sp>
      <p:sp>
        <p:nvSpPr>
          <p:cNvPr id="85" name="Google Shape;85;p17"/>
          <p:cNvSpPr/>
          <p:nvPr/>
        </p:nvSpPr>
        <p:spPr>
          <a:xfrm>
            <a:off x="2707650" y="2425750"/>
            <a:ext cx="2578500" cy="6258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3300">
                <a:solidFill>
                  <a:srgbClr val="FFFFFF"/>
                </a:solidFill>
                <a:latin typeface="Roboto"/>
                <a:ea typeface="Roboto"/>
                <a:cs typeface="Roboto"/>
                <a:sym typeface="Roboto"/>
              </a:rPr>
              <a:t>METAFASE</a:t>
            </a:r>
            <a:r>
              <a:rPr lang="es-419" sz="1000">
                <a:solidFill>
                  <a:srgbClr val="FFFFFF"/>
                </a:solidFill>
                <a:latin typeface="Roboto"/>
                <a:ea typeface="Roboto"/>
                <a:cs typeface="Roboto"/>
                <a:sym typeface="Roboto"/>
              </a:rPr>
              <a:t> </a:t>
            </a:r>
            <a:endParaRPr>
              <a:solidFill>
                <a:srgbClr val="FFFFFF"/>
              </a:solidFill>
            </a:endParaRPr>
          </a:p>
        </p:txBody>
      </p:sp>
      <p:sp>
        <p:nvSpPr>
          <p:cNvPr id="86" name="Google Shape;86;p17"/>
          <p:cNvSpPr/>
          <p:nvPr/>
        </p:nvSpPr>
        <p:spPr>
          <a:xfrm>
            <a:off x="6559525" y="4475700"/>
            <a:ext cx="2495700" cy="540300"/>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419" sz="3300">
                <a:solidFill>
                  <a:srgbClr val="FFFFFF"/>
                </a:solidFill>
                <a:latin typeface="Roboto"/>
                <a:ea typeface="Roboto"/>
                <a:cs typeface="Roboto"/>
                <a:sym typeface="Roboto"/>
              </a:rPr>
              <a:t>TELOFASE </a:t>
            </a:r>
            <a:endParaRPr sz="3300">
              <a:solidFill>
                <a:srgbClr val="FFFFFF"/>
              </a:solidFill>
            </a:endParaRPr>
          </a:p>
        </p:txBody>
      </p:sp>
      <p:cxnSp>
        <p:nvCxnSpPr>
          <p:cNvPr id="87" name="Google Shape;87;p17"/>
          <p:cNvCxnSpPr>
            <a:stCxn id="82" idx="2"/>
            <a:endCxn id="84" idx="0"/>
          </p:cNvCxnSpPr>
          <p:nvPr/>
        </p:nvCxnSpPr>
        <p:spPr>
          <a:xfrm>
            <a:off x="1624200" y="899050"/>
            <a:ext cx="0" cy="528900"/>
          </a:xfrm>
          <a:prstGeom prst="straightConnector1">
            <a:avLst/>
          </a:prstGeom>
          <a:noFill/>
          <a:ln cap="flat" cmpd="sng" w="9525">
            <a:solidFill>
              <a:schemeClr val="dk2"/>
            </a:solidFill>
            <a:prstDash val="solid"/>
            <a:round/>
            <a:headEnd len="med" w="med" type="none"/>
            <a:tailEnd len="med" w="med" type="triangle"/>
          </a:ln>
        </p:spPr>
      </p:cxnSp>
      <p:cxnSp>
        <p:nvCxnSpPr>
          <p:cNvPr id="88" name="Google Shape;88;p17"/>
          <p:cNvCxnSpPr>
            <a:stCxn id="84" idx="3"/>
            <a:endCxn id="85" idx="0"/>
          </p:cNvCxnSpPr>
          <p:nvPr/>
        </p:nvCxnSpPr>
        <p:spPr>
          <a:xfrm>
            <a:off x="2764800" y="1821338"/>
            <a:ext cx="1232100" cy="6045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p17"/>
          <p:cNvCxnSpPr>
            <a:stCxn id="85" idx="3"/>
            <a:endCxn id="83" idx="0"/>
          </p:cNvCxnSpPr>
          <p:nvPr/>
        </p:nvCxnSpPr>
        <p:spPr>
          <a:xfrm>
            <a:off x="5286150" y="2738650"/>
            <a:ext cx="475200" cy="7188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p17"/>
          <p:cNvCxnSpPr>
            <a:stCxn id="83" idx="3"/>
            <a:endCxn id="86" idx="0"/>
          </p:cNvCxnSpPr>
          <p:nvPr/>
        </p:nvCxnSpPr>
        <p:spPr>
          <a:xfrm>
            <a:off x="6950700" y="3770375"/>
            <a:ext cx="856800" cy="705300"/>
          </a:xfrm>
          <a:prstGeom prst="bentConnector2">
            <a:avLst/>
          </a:prstGeom>
          <a:noFill/>
          <a:ln cap="flat" cmpd="sng" w="9525">
            <a:solidFill>
              <a:schemeClr val="dk2"/>
            </a:solidFill>
            <a:prstDash val="solid"/>
            <a:round/>
            <a:headEnd len="med" w="med" type="none"/>
            <a:tailEnd len="med" w="med" type="none"/>
          </a:ln>
        </p:spPr>
      </p:cxnSp>
      <p:cxnSp>
        <p:nvCxnSpPr>
          <p:cNvPr id="91" name="Google Shape;91;p17"/>
          <p:cNvCxnSpPr>
            <a:endCxn id="85" idx="0"/>
          </p:cNvCxnSpPr>
          <p:nvPr/>
        </p:nvCxnSpPr>
        <p:spPr>
          <a:xfrm flipH="1">
            <a:off x="3996900" y="1832650"/>
            <a:ext cx="19500" cy="593100"/>
          </a:xfrm>
          <a:prstGeom prst="straightConnector1">
            <a:avLst/>
          </a:prstGeom>
          <a:noFill/>
          <a:ln cap="flat" cmpd="sng" w="9525">
            <a:solidFill>
              <a:schemeClr val="dk2"/>
            </a:solidFill>
            <a:prstDash val="solid"/>
            <a:round/>
            <a:headEnd len="med" w="med" type="none"/>
            <a:tailEnd len="med" w="med" type="triangle"/>
          </a:ln>
        </p:spPr>
      </p:cxnSp>
      <p:cxnSp>
        <p:nvCxnSpPr>
          <p:cNvPr id="92" name="Google Shape;92;p17"/>
          <p:cNvCxnSpPr/>
          <p:nvPr/>
        </p:nvCxnSpPr>
        <p:spPr>
          <a:xfrm flipH="1">
            <a:off x="5751600" y="2814850"/>
            <a:ext cx="19500" cy="593100"/>
          </a:xfrm>
          <a:prstGeom prst="straightConnector1">
            <a:avLst/>
          </a:prstGeom>
          <a:noFill/>
          <a:ln cap="flat" cmpd="sng" w="9525">
            <a:solidFill>
              <a:schemeClr val="dk2"/>
            </a:solidFill>
            <a:prstDash val="solid"/>
            <a:round/>
            <a:headEnd len="med" w="med" type="none"/>
            <a:tailEnd len="med" w="med" type="triangle"/>
          </a:ln>
        </p:spPr>
      </p:cxnSp>
      <p:cxnSp>
        <p:nvCxnSpPr>
          <p:cNvPr id="93" name="Google Shape;93;p17"/>
          <p:cNvCxnSpPr/>
          <p:nvPr/>
        </p:nvCxnSpPr>
        <p:spPr>
          <a:xfrm flipH="1">
            <a:off x="7797625" y="3846575"/>
            <a:ext cx="19500" cy="593100"/>
          </a:xfrm>
          <a:prstGeom prst="straightConnector1">
            <a:avLst/>
          </a:prstGeom>
          <a:noFill/>
          <a:ln cap="flat" cmpd="sng" w="9525">
            <a:solidFill>
              <a:schemeClr val="dk2"/>
            </a:solidFill>
            <a:prstDash val="solid"/>
            <a:round/>
            <a:headEnd len="med" w="med" type="none"/>
            <a:tailEnd len="med" w="med" type="triangle"/>
          </a:ln>
        </p:spPr>
      </p:cxnSp>
      <p:cxnSp>
        <p:nvCxnSpPr>
          <p:cNvPr id="94" name="Google Shape;94;p17"/>
          <p:cNvCxnSpPr>
            <a:stCxn id="84" idx="3"/>
          </p:cNvCxnSpPr>
          <p:nvPr/>
        </p:nvCxnSpPr>
        <p:spPr>
          <a:xfrm>
            <a:off x="2764800" y="1821338"/>
            <a:ext cx="1251600" cy="30900"/>
          </a:xfrm>
          <a:prstGeom prst="straightConnector1">
            <a:avLst/>
          </a:prstGeom>
          <a:noFill/>
          <a:ln cap="flat" cmpd="sng" w="9525">
            <a:solidFill>
              <a:schemeClr val="dk2"/>
            </a:solidFill>
            <a:prstDash val="solid"/>
            <a:round/>
            <a:headEnd len="med" w="med" type="none"/>
            <a:tailEnd len="med" w="med" type="none"/>
          </a:ln>
        </p:spPr>
      </p:cxnSp>
      <p:cxnSp>
        <p:nvCxnSpPr>
          <p:cNvPr id="95" name="Google Shape;95;p17"/>
          <p:cNvCxnSpPr/>
          <p:nvPr/>
        </p:nvCxnSpPr>
        <p:spPr>
          <a:xfrm>
            <a:off x="5135550" y="2734413"/>
            <a:ext cx="654900" cy="14700"/>
          </a:xfrm>
          <a:prstGeom prst="straightConnector1">
            <a:avLst/>
          </a:prstGeom>
          <a:noFill/>
          <a:ln cap="flat" cmpd="sng" w="9525">
            <a:solidFill>
              <a:schemeClr val="dk2"/>
            </a:solidFill>
            <a:prstDash val="solid"/>
            <a:round/>
            <a:headEnd len="med" w="med" type="none"/>
            <a:tailEnd len="med" w="med" type="none"/>
          </a:ln>
        </p:spPr>
      </p:cxnSp>
      <p:cxnSp>
        <p:nvCxnSpPr>
          <p:cNvPr id="96" name="Google Shape;96;p17"/>
          <p:cNvCxnSpPr>
            <a:stCxn id="83" idx="3"/>
          </p:cNvCxnSpPr>
          <p:nvPr/>
        </p:nvCxnSpPr>
        <p:spPr>
          <a:xfrm>
            <a:off x="6950700" y="3770375"/>
            <a:ext cx="867600" cy="12000"/>
          </a:xfrm>
          <a:prstGeom prst="straightConnector1">
            <a:avLst/>
          </a:prstGeom>
          <a:noFill/>
          <a:ln cap="flat" cmpd="sng" w="9525">
            <a:solidFill>
              <a:schemeClr val="dk2"/>
            </a:solidFill>
            <a:prstDash val="solid"/>
            <a:round/>
            <a:headEnd len="med" w="med" type="none"/>
            <a:tailEnd len="med" w="med" type="none"/>
          </a:ln>
        </p:spPr>
      </p:cxnSp>
      <p:pic>
        <p:nvPicPr>
          <p:cNvPr id="97" name="Google Shape;97;p17"/>
          <p:cNvPicPr preferRelativeResize="0"/>
          <p:nvPr/>
        </p:nvPicPr>
        <p:blipFill rotWithShape="1">
          <a:blip r:embed="rId3">
            <a:alphaModFix/>
          </a:blip>
          <a:srcRect b="26424" l="4303" r="2151" t="21342"/>
          <a:stretch/>
        </p:blipFill>
        <p:spPr>
          <a:xfrm rot="680147">
            <a:off x="4455600" y="543700"/>
            <a:ext cx="4572000" cy="16380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189150" y="380325"/>
            <a:ext cx="8765700" cy="438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621475" y="128575"/>
            <a:ext cx="7908775" cy="488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0" y="-243200"/>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419" sz="9600">
                <a:solidFill>
                  <a:srgbClr val="21242C"/>
                </a:solidFill>
              </a:rPr>
              <a:t>PROFASE</a:t>
            </a:r>
            <a:endParaRPr sz="9600">
              <a:solidFill>
                <a:srgbClr val="21242C"/>
              </a:solidFill>
            </a:endParaRPr>
          </a:p>
        </p:txBody>
      </p:sp>
      <p:sp>
        <p:nvSpPr>
          <p:cNvPr id="113" name="Google Shape;113;p20"/>
          <p:cNvSpPr txBox="1"/>
          <p:nvPr>
            <p:ph idx="1" type="subTitle"/>
          </p:nvPr>
        </p:nvSpPr>
        <p:spPr>
          <a:xfrm>
            <a:off x="-14375" y="1233725"/>
            <a:ext cx="42744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sz="1900">
                <a:solidFill>
                  <a:srgbClr val="21242C"/>
                </a:solidFill>
                <a:highlight>
                  <a:srgbClr val="FFFFFF"/>
                </a:highlight>
              </a:rPr>
              <a:t>La célula comienza a deshacer algunas estructuras y construir otras, y así prepara el escenario para la división de los cromosomas.</a:t>
            </a:r>
            <a:endParaRPr sz="2200"/>
          </a:p>
        </p:txBody>
      </p:sp>
      <p:sp>
        <p:nvSpPr>
          <p:cNvPr id="114" name="Google Shape;114;p20"/>
          <p:cNvSpPr txBox="1"/>
          <p:nvPr>
            <p:ph idx="2" type="body"/>
          </p:nvPr>
        </p:nvSpPr>
        <p:spPr>
          <a:xfrm>
            <a:off x="4183925" y="-50"/>
            <a:ext cx="4817400" cy="5143500"/>
          </a:xfrm>
          <a:prstGeom prst="rect">
            <a:avLst/>
          </a:prstGeom>
          <a:solidFill>
            <a:schemeClr val="dk1"/>
          </a:solidFill>
        </p:spPr>
        <p:txBody>
          <a:bodyPr anchorCtr="0" anchor="ctr" bIns="91425" lIns="91425" spcFirstLastPara="1" rIns="91425" wrap="square" tIns="91425">
            <a:normAutofit lnSpcReduction="10000"/>
          </a:bodyPr>
          <a:lstStyle/>
          <a:p>
            <a:pPr indent="-344535" lvl="0" marL="457200" rtl="0" algn="just">
              <a:lnSpc>
                <a:spcPct val="150000"/>
              </a:lnSpc>
              <a:spcBef>
                <a:spcPts val="0"/>
              </a:spcBef>
              <a:spcAft>
                <a:spcPts val="0"/>
              </a:spcAft>
              <a:buClr>
                <a:srgbClr val="21242C"/>
              </a:buClr>
              <a:buSzPts val="1826"/>
              <a:buChar char="●"/>
            </a:pPr>
            <a:r>
              <a:rPr lang="es-419" sz="1825">
                <a:solidFill>
                  <a:srgbClr val="21242C"/>
                </a:solidFill>
                <a:highlight>
                  <a:schemeClr val="dk1"/>
                </a:highlight>
              </a:rPr>
              <a:t>Los </a:t>
            </a:r>
            <a:r>
              <a:rPr b="1" i="1" lang="es-419" sz="1825">
                <a:solidFill>
                  <a:srgbClr val="21242C"/>
                </a:solidFill>
                <a:highlight>
                  <a:schemeClr val="dk1"/>
                </a:highlight>
              </a:rPr>
              <a:t>cromosomas</a:t>
            </a:r>
            <a:r>
              <a:rPr lang="es-419" sz="1825">
                <a:solidFill>
                  <a:srgbClr val="21242C"/>
                </a:solidFill>
                <a:highlight>
                  <a:schemeClr val="dk1"/>
                </a:highlight>
              </a:rPr>
              <a:t> comienzan a </a:t>
            </a:r>
            <a:r>
              <a:rPr b="1" i="1" lang="es-419" sz="1825">
                <a:solidFill>
                  <a:srgbClr val="21242C"/>
                </a:solidFill>
                <a:highlight>
                  <a:schemeClr val="dk1"/>
                </a:highlight>
              </a:rPr>
              <a:t>condensarse</a:t>
            </a:r>
            <a:r>
              <a:rPr lang="es-419" sz="1825">
                <a:solidFill>
                  <a:srgbClr val="21242C"/>
                </a:solidFill>
                <a:highlight>
                  <a:schemeClr val="dk1"/>
                </a:highlight>
              </a:rPr>
              <a:t> (lo que hace que sea más fácil separarlos después).</a:t>
            </a:r>
            <a:endParaRPr sz="1825">
              <a:solidFill>
                <a:srgbClr val="21242C"/>
              </a:solidFill>
              <a:highlight>
                <a:schemeClr val="dk1"/>
              </a:highlight>
            </a:endParaRPr>
          </a:p>
          <a:p>
            <a:pPr indent="-344535" lvl="0" marL="457200" rtl="0" algn="just">
              <a:lnSpc>
                <a:spcPct val="150000"/>
              </a:lnSpc>
              <a:spcBef>
                <a:spcPts val="0"/>
              </a:spcBef>
              <a:spcAft>
                <a:spcPts val="0"/>
              </a:spcAft>
              <a:buClr>
                <a:srgbClr val="21242C"/>
              </a:buClr>
              <a:buSzPts val="1826"/>
              <a:buChar char="●"/>
            </a:pPr>
            <a:r>
              <a:rPr lang="es-419" sz="1825">
                <a:solidFill>
                  <a:srgbClr val="21242C"/>
                </a:solidFill>
                <a:highlight>
                  <a:schemeClr val="dk1"/>
                </a:highlight>
              </a:rPr>
              <a:t>El </a:t>
            </a:r>
            <a:r>
              <a:rPr b="1" i="1" lang="es-419" sz="1825">
                <a:solidFill>
                  <a:srgbClr val="21242C"/>
                </a:solidFill>
                <a:highlight>
                  <a:schemeClr val="dk1"/>
                </a:highlight>
              </a:rPr>
              <a:t>huso mitótico</a:t>
            </a:r>
            <a:r>
              <a:rPr lang="es-419" sz="1825">
                <a:solidFill>
                  <a:srgbClr val="21242C"/>
                </a:solidFill>
                <a:highlight>
                  <a:schemeClr val="dk1"/>
                </a:highlight>
              </a:rPr>
              <a:t> comienza a </a:t>
            </a:r>
            <a:r>
              <a:rPr b="1" i="1" lang="es-419" sz="1825">
                <a:solidFill>
                  <a:srgbClr val="21242C"/>
                </a:solidFill>
                <a:highlight>
                  <a:schemeClr val="dk1"/>
                </a:highlight>
              </a:rPr>
              <a:t>formarse</a:t>
            </a:r>
            <a:r>
              <a:rPr lang="es-419" sz="1825">
                <a:solidFill>
                  <a:srgbClr val="21242C"/>
                </a:solidFill>
                <a:highlight>
                  <a:schemeClr val="dk1"/>
                </a:highlight>
              </a:rPr>
              <a:t>. El huso es una estructura hecha de </a:t>
            </a:r>
            <a:r>
              <a:rPr lang="es-419" sz="1825" u="sng">
                <a:solidFill>
                  <a:srgbClr val="21242C"/>
                </a:solidFill>
                <a:highlight>
                  <a:schemeClr val="dk1"/>
                </a:highlight>
              </a:rPr>
              <a:t>microtúbulos</a:t>
            </a:r>
            <a:r>
              <a:rPr lang="es-419" sz="1825">
                <a:solidFill>
                  <a:srgbClr val="21242C"/>
                </a:solidFill>
                <a:highlight>
                  <a:schemeClr val="dk1"/>
                </a:highlight>
              </a:rPr>
              <a:t>, </a:t>
            </a:r>
            <a:r>
              <a:rPr i="1" lang="es-419" sz="1825">
                <a:solidFill>
                  <a:srgbClr val="21242C"/>
                </a:solidFill>
                <a:highlight>
                  <a:schemeClr val="dk1"/>
                </a:highlight>
              </a:rPr>
              <a:t>fibras fuertes</a:t>
            </a:r>
            <a:r>
              <a:rPr lang="es-419" sz="1825">
                <a:solidFill>
                  <a:srgbClr val="21242C"/>
                </a:solidFill>
                <a:highlight>
                  <a:schemeClr val="dk1"/>
                </a:highlight>
              </a:rPr>
              <a:t> que son parte del </a:t>
            </a:r>
            <a:r>
              <a:rPr i="1" lang="es-419" sz="1825">
                <a:solidFill>
                  <a:srgbClr val="21242C"/>
                </a:solidFill>
                <a:highlight>
                  <a:schemeClr val="dk1"/>
                </a:highlight>
              </a:rPr>
              <a:t>“esqueleto”</a:t>
            </a:r>
            <a:r>
              <a:rPr lang="es-419" sz="1825">
                <a:solidFill>
                  <a:srgbClr val="21242C"/>
                </a:solidFill>
                <a:highlight>
                  <a:schemeClr val="dk1"/>
                </a:highlight>
              </a:rPr>
              <a:t> de la célula. Su </a:t>
            </a:r>
            <a:r>
              <a:rPr lang="es-419" sz="1825" u="sng">
                <a:solidFill>
                  <a:srgbClr val="21242C"/>
                </a:solidFill>
                <a:highlight>
                  <a:schemeClr val="dk1"/>
                </a:highlight>
              </a:rPr>
              <a:t>función</a:t>
            </a:r>
            <a:r>
              <a:rPr lang="es-419" sz="1825">
                <a:solidFill>
                  <a:srgbClr val="21242C"/>
                </a:solidFill>
                <a:highlight>
                  <a:schemeClr val="dk1"/>
                </a:highlight>
              </a:rPr>
              <a:t> es </a:t>
            </a:r>
            <a:r>
              <a:rPr i="1" lang="es-419" sz="1825">
                <a:solidFill>
                  <a:srgbClr val="21242C"/>
                </a:solidFill>
                <a:highlight>
                  <a:schemeClr val="dk1"/>
                </a:highlight>
              </a:rPr>
              <a:t>organizar</a:t>
            </a:r>
            <a:r>
              <a:rPr lang="es-419" sz="1825">
                <a:solidFill>
                  <a:srgbClr val="21242C"/>
                </a:solidFill>
                <a:highlight>
                  <a:schemeClr val="dk1"/>
                </a:highlight>
              </a:rPr>
              <a:t> los cromosomas y </a:t>
            </a:r>
            <a:r>
              <a:rPr i="1" lang="es-419" sz="1825">
                <a:solidFill>
                  <a:srgbClr val="21242C"/>
                </a:solidFill>
                <a:highlight>
                  <a:schemeClr val="dk1"/>
                </a:highlight>
              </a:rPr>
              <a:t>moverlos</a:t>
            </a:r>
            <a:r>
              <a:rPr lang="es-419" sz="1825">
                <a:solidFill>
                  <a:srgbClr val="21242C"/>
                </a:solidFill>
                <a:highlight>
                  <a:schemeClr val="dk1"/>
                </a:highlight>
              </a:rPr>
              <a:t> durante la mitosis. </a:t>
            </a:r>
            <a:endParaRPr sz="1825">
              <a:solidFill>
                <a:srgbClr val="21242C"/>
              </a:solidFill>
              <a:highlight>
                <a:schemeClr val="dk1"/>
              </a:highlight>
            </a:endParaRPr>
          </a:p>
          <a:p>
            <a:pPr indent="-323850" lvl="0" marL="457200" rtl="0" algn="just">
              <a:lnSpc>
                <a:spcPct val="150000"/>
              </a:lnSpc>
              <a:spcBef>
                <a:spcPts val="0"/>
              </a:spcBef>
              <a:spcAft>
                <a:spcPts val="0"/>
              </a:spcAft>
              <a:buClr>
                <a:srgbClr val="21242C"/>
              </a:buClr>
              <a:buSzPts val="1500"/>
              <a:buFont typeface="Arial"/>
              <a:buChar char="●"/>
            </a:pPr>
            <a:r>
              <a:rPr lang="es-419" sz="1825">
                <a:solidFill>
                  <a:srgbClr val="21242C"/>
                </a:solidFill>
                <a:highlight>
                  <a:schemeClr val="dk1"/>
                </a:highlight>
              </a:rPr>
              <a:t>El </a:t>
            </a:r>
            <a:r>
              <a:rPr b="1" lang="es-419" sz="1825">
                <a:solidFill>
                  <a:srgbClr val="21242C"/>
                </a:solidFill>
                <a:highlight>
                  <a:schemeClr val="dk1"/>
                </a:highlight>
              </a:rPr>
              <a:t>nucléolo</a:t>
            </a:r>
            <a:r>
              <a:rPr lang="es-419" sz="1825">
                <a:solidFill>
                  <a:srgbClr val="21242C"/>
                </a:solidFill>
                <a:highlight>
                  <a:schemeClr val="dk1"/>
                </a:highlight>
              </a:rPr>
              <a:t> desa</a:t>
            </a:r>
            <a:r>
              <a:rPr lang="es-419" sz="1825">
                <a:solidFill>
                  <a:srgbClr val="21242C"/>
                </a:solidFill>
                <a:highlight>
                  <a:schemeClr val="dk1"/>
                </a:highlight>
              </a:rPr>
              <a:t>p</a:t>
            </a:r>
            <a:r>
              <a:rPr lang="es-419" sz="1825">
                <a:solidFill>
                  <a:srgbClr val="21242C"/>
                </a:solidFill>
                <a:highlight>
                  <a:schemeClr val="dk1"/>
                </a:highlight>
              </a:rPr>
              <a:t>arece.</a:t>
            </a:r>
            <a:r>
              <a:rPr lang="es-419" sz="1500">
                <a:solidFill>
                  <a:srgbClr val="21242C"/>
                </a:solidFill>
                <a:highlight>
                  <a:schemeClr val="dk1"/>
                </a:highlight>
              </a:rPr>
              <a:t> </a:t>
            </a:r>
            <a:endParaRPr>
              <a:highlight>
                <a:schemeClr val="dk1"/>
              </a:highlight>
            </a:endParaRPr>
          </a:p>
        </p:txBody>
      </p:sp>
      <p:pic>
        <p:nvPicPr>
          <p:cNvPr id="115" name="Google Shape;115;p20"/>
          <p:cNvPicPr preferRelativeResize="0"/>
          <p:nvPr/>
        </p:nvPicPr>
        <p:blipFill rotWithShape="1">
          <a:blip r:embed="rId3">
            <a:alphaModFix/>
          </a:blip>
          <a:srcRect b="10350" l="4370" r="4951" t="21057"/>
          <a:stretch/>
        </p:blipFill>
        <p:spPr>
          <a:xfrm>
            <a:off x="100225" y="2867825"/>
            <a:ext cx="4045201" cy="2148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04800" y="-243200"/>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419" sz="9600">
                <a:solidFill>
                  <a:srgbClr val="21242C"/>
                </a:solidFill>
              </a:rPr>
              <a:t>prom</a:t>
            </a:r>
            <a:r>
              <a:rPr lang="es-419" sz="9600">
                <a:solidFill>
                  <a:srgbClr val="21242C"/>
                </a:solidFill>
              </a:rPr>
              <a:t>etafase</a:t>
            </a:r>
            <a:endParaRPr sz="9600">
              <a:solidFill>
                <a:srgbClr val="21242C"/>
              </a:solidFill>
            </a:endParaRPr>
          </a:p>
        </p:txBody>
      </p:sp>
      <p:sp>
        <p:nvSpPr>
          <p:cNvPr id="121" name="Google Shape;121;p21"/>
          <p:cNvSpPr txBox="1"/>
          <p:nvPr>
            <p:ph idx="1" type="subTitle"/>
          </p:nvPr>
        </p:nvSpPr>
        <p:spPr>
          <a:xfrm>
            <a:off x="304800" y="1342375"/>
            <a:ext cx="42744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sz="1900">
                <a:solidFill>
                  <a:srgbClr val="21242C"/>
                </a:solidFill>
                <a:highlight>
                  <a:srgbClr val="FFFFFF"/>
                </a:highlight>
              </a:rPr>
              <a:t>El huso mitótico comienza a capturar y a organizar los cromosomas.</a:t>
            </a:r>
            <a:endParaRPr sz="2600"/>
          </a:p>
        </p:txBody>
      </p:sp>
      <p:pic>
        <p:nvPicPr>
          <p:cNvPr id="122" name="Google Shape;122;p21"/>
          <p:cNvPicPr preferRelativeResize="0"/>
          <p:nvPr/>
        </p:nvPicPr>
        <p:blipFill rotWithShape="1">
          <a:blip r:embed="rId3">
            <a:alphaModFix/>
          </a:blip>
          <a:srcRect b="6290" l="31378" r="13093" t="35623"/>
          <a:stretch/>
        </p:blipFill>
        <p:spPr>
          <a:xfrm>
            <a:off x="0" y="2499300"/>
            <a:ext cx="4571999" cy="2838499"/>
          </a:xfrm>
          <a:prstGeom prst="rect">
            <a:avLst/>
          </a:prstGeom>
          <a:noFill/>
          <a:ln>
            <a:noFill/>
          </a:ln>
        </p:spPr>
      </p:pic>
      <p:sp>
        <p:nvSpPr>
          <p:cNvPr id="123" name="Google Shape;123;p21"/>
          <p:cNvSpPr txBox="1"/>
          <p:nvPr>
            <p:ph idx="2" type="body"/>
          </p:nvPr>
        </p:nvSpPr>
        <p:spPr>
          <a:xfrm>
            <a:off x="4698775" y="380325"/>
            <a:ext cx="4356900" cy="4582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rmAutofit lnSpcReduction="20000"/>
          </a:bodyPr>
          <a:lstStyle/>
          <a:p>
            <a:pPr indent="-356115" lvl="0" marL="457200" rtl="0" algn="l">
              <a:lnSpc>
                <a:spcPct val="150000"/>
              </a:lnSpc>
              <a:spcBef>
                <a:spcPts val="0"/>
              </a:spcBef>
              <a:spcAft>
                <a:spcPts val="0"/>
              </a:spcAft>
              <a:buClr>
                <a:srgbClr val="21242C"/>
              </a:buClr>
              <a:buSzPts val="2008"/>
              <a:buFont typeface="Source Code Pro"/>
              <a:buChar char="●"/>
            </a:pPr>
            <a:r>
              <a:rPr lang="es-419" sz="2008">
                <a:solidFill>
                  <a:srgbClr val="21242C"/>
                </a:solidFill>
                <a:highlight>
                  <a:schemeClr val="dk1"/>
                </a:highlight>
              </a:rPr>
              <a:t>Los cromosomas se </a:t>
            </a:r>
            <a:r>
              <a:rPr b="1" lang="es-419" sz="2008">
                <a:solidFill>
                  <a:srgbClr val="21242C"/>
                </a:solidFill>
                <a:highlight>
                  <a:schemeClr val="dk1"/>
                </a:highlight>
              </a:rPr>
              <a:t>condensan aún más</a:t>
            </a:r>
            <a:r>
              <a:rPr lang="es-419" sz="2008">
                <a:solidFill>
                  <a:srgbClr val="21242C"/>
                </a:solidFill>
                <a:highlight>
                  <a:schemeClr val="dk1"/>
                </a:highlight>
              </a:rPr>
              <a:t>, por lo que están muy compactos.</a:t>
            </a:r>
            <a:endParaRPr sz="2008">
              <a:solidFill>
                <a:srgbClr val="21242C"/>
              </a:solidFill>
              <a:highlight>
                <a:schemeClr val="dk1"/>
              </a:highlight>
            </a:endParaRPr>
          </a:p>
          <a:p>
            <a:pPr indent="-356115" lvl="0" marL="457200" rtl="0" algn="l">
              <a:lnSpc>
                <a:spcPct val="150000"/>
              </a:lnSpc>
              <a:spcBef>
                <a:spcPts val="0"/>
              </a:spcBef>
              <a:spcAft>
                <a:spcPts val="0"/>
              </a:spcAft>
              <a:buClr>
                <a:srgbClr val="21242C"/>
              </a:buClr>
              <a:buSzPts val="2008"/>
              <a:buFont typeface="Source Code Pro"/>
              <a:buChar char="●"/>
            </a:pPr>
            <a:r>
              <a:rPr lang="es-419" sz="2008">
                <a:solidFill>
                  <a:srgbClr val="21242C"/>
                </a:solidFill>
                <a:highlight>
                  <a:schemeClr val="dk1"/>
                </a:highlight>
              </a:rPr>
              <a:t>La </a:t>
            </a:r>
            <a:r>
              <a:rPr b="1" i="1" lang="es-419" sz="2008">
                <a:solidFill>
                  <a:srgbClr val="21242C"/>
                </a:solidFill>
                <a:highlight>
                  <a:schemeClr val="dk1"/>
                </a:highlight>
              </a:rPr>
              <a:t>envoltura nuclear</a:t>
            </a:r>
            <a:r>
              <a:rPr lang="es-419" sz="2008">
                <a:solidFill>
                  <a:srgbClr val="21242C"/>
                </a:solidFill>
                <a:highlight>
                  <a:schemeClr val="dk1"/>
                </a:highlight>
              </a:rPr>
              <a:t> se </a:t>
            </a:r>
            <a:r>
              <a:rPr lang="es-419" sz="2008" u="sng">
                <a:solidFill>
                  <a:srgbClr val="21242C"/>
                </a:solidFill>
                <a:highlight>
                  <a:schemeClr val="dk1"/>
                </a:highlight>
              </a:rPr>
              <a:t>descompone</a:t>
            </a:r>
            <a:r>
              <a:rPr lang="es-419" sz="2008">
                <a:solidFill>
                  <a:srgbClr val="21242C"/>
                </a:solidFill>
                <a:highlight>
                  <a:schemeClr val="dk1"/>
                </a:highlight>
              </a:rPr>
              <a:t> y los </a:t>
            </a:r>
            <a:r>
              <a:rPr i="1" lang="es-419" sz="2008">
                <a:solidFill>
                  <a:srgbClr val="21242C"/>
                </a:solidFill>
                <a:highlight>
                  <a:schemeClr val="dk1"/>
                </a:highlight>
              </a:rPr>
              <a:t>cromosomas se liberan</a:t>
            </a:r>
            <a:r>
              <a:rPr lang="es-419" sz="2008">
                <a:solidFill>
                  <a:srgbClr val="21242C"/>
                </a:solidFill>
                <a:highlight>
                  <a:schemeClr val="dk1"/>
                </a:highlight>
              </a:rPr>
              <a:t>.</a:t>
            </a:r>
            <a:endParaRPr sz="2008">
              <a:solidFill>
                <a:srgbClr val="21242C"/>
              </a:solidFill>
              <a:highlight>
                <a:schemeClr val="dk1"/>
              </a:highlight>
            </a:endParaRPr>
          </a:p>
          <a:p>
            <a:pPr indent="-356115" lvl="0" marL="457200" rtl="0" algn="l">
              <a:lnSpc>
                <a:spcPct val="150000"/>
              </a:lnSpc>
              <a:spcBef>
                <a:spcPts val="0"/>
              </a:spcBef>
              <a:spcAft>
                <a:spcPts val="0"/>
              </a:spcAft>
              <a:buClr>
                <a:srgbClr val="21242C"/>
              </a:buClr>
              <a:buSzPts val="2008"/>
              <a:buFont typeface="Source Code Pro"/>
              <a:buChar char="●"/>
            </a:pPr>
            <a:r>
              <a:rPr lang="es-419" sz="2008">
                <a:solidFill>
                  <a:srgbClr val="21242C"/>
                </a:solidFill>
                <a:highlight>
                  <a:schemeClr val="dk1"/>
                </a:highlight>
              </a:rPr>
              <a:t>El huso mitótico crece más y algunos de los </a:t>
            </a:r>
            <a:r>
              <a:rPr i="1" lang="es-419" sz="2008">
                <a:solidFill>
                  <a:srgbClr val="21242C"/>
                </a:solidFill>
                <a:highlight>
                  <a:schemeClr val="dk1"/>
                </a:highlight>
              </a:rPr>
              <a:t>microtúbulos empiezan a “capturar” cromosomas.</a:t>
            </a:r>
            <a:endParaRPr i="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