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roxima Nova"/>
      <p:regular r:id="rId30"/>
      <p:bold r:id="rId31"/>
      <p:italic r:id="rId32"/>
      <p:boldItalic r:id="rId33"/>
    </p:embeddedFont>
    <p:embeddedFont>
      <p:font typeface="Alfa Slab One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lfaSlabOn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00a5fa3d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00a5fa3d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00a5fa3d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00a5fa3d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00a5fa3d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400a5fa3d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00a5fa3df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00a5fa3df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00a5fa3d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00a5fa3d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00a5fa3d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00a5fa3d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00a5fa3d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400a5fa3d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00a5fa3df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00a5fa3d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00a5fa3d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00a5fa3d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00a5fa3d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400a5fa3d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00a5fa3d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00a5fa3d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400a5fa3d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400a5fa3d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400a5fa3df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400a5fa3df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00a5fa3d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400a5fa3d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00a5fa3d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400a5fa3d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00a5fa3d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400a5fa3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00a5fa3d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00a5fa3d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00a5fa3d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00a5fa3d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00a5fa3d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00a5fa3d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00a5fa3d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00a5fa3d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00a5fa3d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00a5fa3d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00a5fa3d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00a5fa3d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00a5fa3d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00a5fa3d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-2897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MEIOSIS 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25" y="1668025"/>
            <a:ext cx="6715376" cy="33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1509925" y="609925"/>
            <a:ext cx="41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4800"/>
              <a:t>MEIOSIS I</a:t>
            </a:r>
            <a:endParaRPr sz="4800"/>
          </a:p>
        </p:txBody>
      </p:sp>
      <p:sp>
        <p:nvSpPr>
          <p:cNvPr id="113" name="Google Shape;113;p22"/>
          <p:cNvSpPr txBox="1"/>
          <p:nvPr/>
        </p:nvSpPr>
        <p:spPr>
          <a:xfrm>
            <a:off x="195000" y="1700550"/>
            <a:ext cx="87540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rgbClr val="21242C"/>
                </a:solidFill>
              </a:rPr>
              <a:t>Antes de entrar en la </a:t>
            </a:r>
            <a:r>
              <a:rPr b="1" lang="es-419" sz="2200">
                <a:solidFill>
                  <a:srgbClr val="21242C"/>
                </a:solidFill>
              </a:rPr>
              <a:t>meiosis I,</a:t>
            </a:r>
            <a:r>
              <a:rPr lang="es-419" sz="2200">
                <a:solidFill>
                  <a:srgbClr val="21242C"/>
                </a:solidFill>
              </a:rPr>
              <a:t> una célula primero debe pasar por la </a:t>
            </a:r>
            <a:r>
              <a:rPr b="1" i="1" lang="es-419" sz="2200">
                <a:solidFill>
                  <a:srgbClr val="21242C"/>
                </a:solidFill>
              </a:rPr>
              <a:t>interfase</a:t>
            </a:r>
            <a:r>
              <a:rPr lang="es-419" sz="2200">
                <a:solidFill>
                  <a:srgbClr val="21242C"/>
                </a:solidFill>
              </a:rPr>
              <a:t>. Al igual que en la mitosis, la célula crece durante la fase G1,</a:t>
            </a:r>
            <a:r>
              <a:rPr lang="es-419" sz="2200">
                <a:solidFill>
                  <a:srgbClr val="21242C"/>
                </a:solidFill>
              </a:rPr>
              <a:t> copia todos sus cromosomas durante la fase S y se prepara para la división durante la fase G2</a:t>
            </a:r>
            <a:endParaRPr sz="2200">
              <a:solidFill>
                <a:srgbClr val="21242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200"/>
              <a:t>PROFASE I</a:t>
            </a:r>
            <a:endParaRPr sz="3200"/>
          </a:p>
        </p:txBody>
      </p:sp>
      <p:sp>
        <p:nvSpPr>
          <p:cNvPr id="119" name="Google Shape;119;p23"/>
          <p:cNvSpPr txBox="1"/>
          <p:nvPr/>
        </p:nvSpPr>
        <p:spPr>
          <a:xfrm>
            <a:off x="136225" y="1325775"/>
            <a:ext cx="4952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21242C"/>
                </a:solidFill>
              </a:rPr>
              <a:t>Durante la </a:t>
            </a:r>
            <a:r>
              <a:rPr b="1" lang="es-419" sz="2000">
                <a:solidFill>
                  <a:srgbClr val="21242C"/>
                </a:solidFill>
              </a:rPr>
              <a:t>profase I</a:t>
            </a:r>
            <a:r>
              <a:rPr lang="es-419" sz="2000">
                <a:solidFill>
                  <a:srgbClr val="21242C"/>
                </a:solidFill>
              </a:rPr>
              <a:t>, comienzan a aparecer las diferencias con la mitosis. Como en la mitosis, los cromosomas comienzan a condensarse, pero en la meiosis I, también forman pares. Cada cromosoma se alinea cuidadosamente con su pareja homóloga de modo que los dos se emparejan en posiciones correspondientes a todo su largo.</a:t>
            </a:r>
            <a:endParaRPr sz="1900"/>
          </a:p>
        </p:txBody>
      </p:sp>
      <p:pic>
        <p:nvPicPr>
          <p:cNvPr id="120" name="Google Shape;120;p23"/>
          <p:cNvPicPr preferRelativeResize="0"/>
          <p:nvPr/>
        </p:nvPicPr>
        <p:blipFill rotWithShape="1">
          <a:blip r:embed="rId3">
            <a:alphaModFix/>
          </a:blip>
          <a:srcRect b="71941" l="36314" r="37137" t="0"/>
          <a:stretch/>
        </p:blipFill>
        <p:spPr>
          <a:xfrm>
            <a:off x="5975100" y="721575"/>
            <a:ext cx="2636276" cy="329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175" y="389102"/>
            <a:ext cx="4754400" cy="47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/>
        </p:nvSpPr>
        <p:spPr>
          <a:xfrm>
            <a:off x="194975" y="916350"/>
            <a:ext cx="45231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rgbClr val="21242C"/>
                </a:solidFill>
                <a:highlight>
                  <a:srgbClr val="FFFFFF"/>
                </a:highlight>
              </a:rPr>
              <a:t>En la siguiente imagen, se observan  las letras A, B y C representan genes que se encuentran en puntos particulares del cromosoma, con letras mayúsculas y minúsculas para las diferentes formas, o alelos, de cada gen. El ADN se rompe en el mismo lugar en cada homólogo, en este caso entre los genes B y C, y se reconecta en un patrón entrecruzado de modo que los homólogos intercambian parte de su ADN.</a:t>
            </a:r>
            <a:endParaRPr sz="1800"/>
          </a:p>
        </p:txBody>
      </p:sp>
      <p:sp>
        <p:nvSpPr>
          <p:cNvPr id="127" name="Google Shape;127;p24"/>
          <p:cNvSpPr txBox="1"/>
          <p:nvPr>
            <p:ph type="title"/>
          </p:nvPr>
        </p:nvSpPr>
        <p:spPr>
          <a:xfrm>
            <a:off x="194975" y="17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Encruzamento o crossing over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27454" l="28602" r="6947" t="29172"/>
          <a:stretch/>
        </p:blipFill>
        <p:spPr>
          <a:xfrm>
            <a:off x="358000" y="1060400"/>
            <a:ext cx="8428001" cy="30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>
            <p:ph type="title"/>
          </p:nvPr>
        </p:nvSpPr>
        <p:spPr>
          <a:xfrm>
            <a:off x="194975" y="17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Encruzamento o crossing over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200"/>
              <a:t>METAFASE I</a:t>
            </a:r>
            <a:endParaRPr sz="3200"/>
          </a:p>
        </p:txBody>
      </p:sp>
      <p:sp>
        <p:nvSpPr>
          <p:cNvPr id="139" name="Google Shape;139;p26"/>
          <p:cNvSpPr txBox="1"/>
          <p:nvPr/>
        </p:nvSpPr>
        <p:spPr>
          <a:xfrm>
            <a:off x="234000" y="1278750"/>
            <a:ext cx="4338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21242C"/>
                </a:solidFill>
              </a:rPr>
              <a:t> Durante la </a:t>
            </a:r>
            <a:r>
              <a:rPr b="1" lang="es-419" sz="2400">
                <a:solidFill>
                  <a:srgbClr val="21242C"/>
                </a:solidFill>
              </a:rPr>
              <a:t>metafase I</a:t>
            </a:r>
            <a:r>
              <a:rPr lang="es-419" sz="2400">
                <a:solidFill>
                  <a:srgbClr val="21242C"/>
                </a:solidFill>
              </a:rPr>
              <a:t>, los pares homólogos —no los cromosomas individuales— se alinean en la placa metafásica para la separación.</a:t>
            </a:r>
            <a:endParaRPr sz="2300"/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 b="68083" l="64584" r="5259" t="1254"/>
          <a:stretch/>
        </p:blipFill>
        <p:spPr>
          <a:xfrm>
            <a:off x="4991200" y="604350"/>
            <a:ext cx="3333926" cy="40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935575" y="425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200"/>
              <a:t>ANAFASE</a:t>
            </a:r>
            <a:r>
              <a:rPr lang="es-419" sz="3200"/>
              <a:t> I</a:t>
            </a:r>
            <a:endParaRPr sz="3200"/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 b="34011" l="0" r="67473" t="34004"/>
          <a:stretch/>
        </p:blipFill>
        <p:spPr>
          <a:xfrm>
            <a:off x="5670000" y="797537"/>
            <a:ext cx="3051826" cy="354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97475" y="1442775"/>
            <a:ext cx="49131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rgbClr val="21242C"/>
                </a:solidFill>
              </a:rPr>
              <a:t>En la </a:t>
            </a:r>
            <a:r>
              <a:rPr b="1" lang="es-419" sz="2500">
                <a:solidFill>
                  <a:srgbClr val="21242C"/>
                </a:solidFill>
              </a:rPr>
              <a:t>anafase I</a:t>
            </a:r>
            <a:r>
              <a:rPr lang="es-419" sz="2500">
                <a:solidFill>
                  <a:srgbClr val="21242C"/>
                </a:solidFill>
              </a:rPr>
              <a:t>, los homólogos son separados y se mueven a los extremos opuestos de la célula. Las cromátidas hermanas de cada cromosoma, sin embargo, permanecen unidas una con la otra y no se separan.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TELOFASE I</a:t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311700" y="1163875"/>
            <a:ext cx="4601100" cy="3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21242C"/>
                </a:solidFill>
              </a:rPr>
              <a:t>Finalmente, en la </a:t>
            </a:r>
            <a:r>
              <a:rPr b="1" lang="es-419" sz="1800">
                <a:solidFill>
                  <a:srgbClr val="21242C"/>
                </a:solidFill>
              </a:rPr>
              <a:t>telofase I</a:t>
            </a:r>
            <a:r>
              <a:rPr lang="es-419" sz="1800">
                <a:solidFill>
                  <a:srgbClr val="21242C"/>
                </a:solidFill>
              </a:rPr>
              <a:t>, los cromosomas llegan a polos opuestos de la célula. En algunos organismos, la membrana nuclear se vuelve a formar y los cromosomas se descondensan, aunque en otros se omite este paso, puesto que las células pronto experimentan otra ronda de división, la meiosis II</a:t>
            </a:r>
            <a:endParaRPr sz="1800">
              <a:solidFill>
                <a:srgbClr val="21242C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21242C"/>
                </a:solidFill>
              </a:rPr>
              <a:t>La citocinesis por lo general se produce al mismo tiempo que la telofase I y forma dos células hijas haploides.</a:t>
            </a:r>
            <a:endParaRPr sz="1700"/>
          </a:p>
        </p:txBody>
      </p:sp>
      <p:pic>
        <p:nvPicPr>
          <p:cNvPr id="154" name="Google Shape;154;p28"/>
          <p:cNvPicPr preferRelativeResize="0"/>
          <p:nvPr/>
        </p:nvPicPr>
        <p:blipFill rotWithShape="1">
          <a:blip r:embed="rId3">
            <a:alphaModFix/>
          </a:blip>
          <a:srcRect b="34182" l="32102" r="36523" t="33160"/>
          <a:stretch/>
        </p:blipFill>
        <p:spPr>
          <a:xfrm>
            <a:off x="5205653" y="311950"/>
            <a:ext cx="3490174" cy="4295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 rotWithShape="1">
          <a:blip r:embed="rId3">
            <a:alphaModFix/>
          </a:blip>
          <a:srcRect b="0" l="10545" r="13206" t="24992"/>
          <a:stretch/>
        </p:blipFill>
        <p:spPr>
          <a:xfrm>
            <a:off x="0" y="129050"/>
            <a:ext cx="9144001" cy="4793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1509925" y="609925"/>
            <a:ext cx="41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4800"/>
              <a:t>MEIOSIS II</a:t>
            </a:r>
            <a:endParaRPr sz="4800"/>
          </a:p>
        </p:txBody>
      </p:sp>
      <p:sp>
        <p:nvSpPr>
          <p:cNvPr id="165" name="Google Shape;165;p30"/>
          <p:cNvSpPr txBox="1"/>
          <p:nvPr/>
        </p:nvSpPr>
        <p:spPr>
          <a:xfrm>
            <a:off x="307875" y="1684325"/>
            <a:ext cx="8186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rgbClr val="21242C"/>
                </a:solidFill>
              </a:rPr>
              <a:t>Las células que entran en </a:t>
            </a:r>
            <a:r>
              <a:rPr b="1" i="1" lang="es-419" sz="1900">
                <a:solidFill>
                  <a:srgbClr val="21242C"/>
                </a:solidFill>
              </a:rPr>
              <a:t>meiosis II </a:t>
            </a:r>
            <a:r>
              <a:rPr lang="es-419" sz="1900">
                <a:solidFill>
                  <a:srgbClr val="21242C"/>
                </a:solidFill>
              </a:rPr>
              <a:t>son aquellas creadas en la meiosis I. Estas células</a:t>
            </a:r>
            <a:r>
              <a:rPr b="1" i="1" lang="es-419" sz="1900">
                <a:solidFill>
                  <a:srgbClr val="21242C"/>
                </a:solidFill>
              </a:rPr>
              <a:t> son haploides,</a:t>
            </a:r>
            <a:r>
              <a:rPr lang="es-419" sz="1900">
                <a:solidFill>
                  <a:srgbClr val="21242C"/>
                </a:solidFill>
              </a:rPr>
              <a:t> tienen un cromosoma de cada par homólogo, pero sus cromosomas todavía están formados por dos </a:t>
            </a:r>
            <a:r>
              <a:rPr b="1" i="1" lang="es-419" sz="1900">
                <a:solidFill>
                  <a:srgbClr val="21242C"/>
                </a:solidFill>
              </a:rPr>
              <a:t>cromátidas hermanas</a:t>
            </a:r>
            <a:r>
              <a:rPr lang="es-419" sz="1900">
                <a:solidFill>
                  <a:srgbClr val="21242C"/>
                </a:solidFill>
              </a:rPr>
              <a:t>. En la meiosis II, las cromátidas hermanas se separan y producen </a:t>
            </a:r>
            <a:r>
              <a:rPr b="1" i="1" lang="es-419" sz="1900">
                <a:solidFill>
                  <a:srgbClr val="21242C"/>
                </a:solidFill>
              </a:rPr>
              <a:t>cuatro células haploides</a:t>
            </a:r>
            <a:r>
              <a:rPr lang="es-419" sz="1900">
                <a:solidFill>
                  <a:srgbClr val="21242C"/>
                </a:solidFill>
              </a:rPr>
              <a:t> con cromosomas no duplicados.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200"/>
              <a:t>PROFASE II</a:t>
            </a:r>
            <a:endParaRPr sz="3200"/>
          </a:p>
        </p:txBody>
      </p:sp>
      <p:sp>
        <p:nvSpPr>
          <p:cNvPr id="171" name="Google Shape;171;p31"/>
          <p:cNvSpPr txBox="1"/>
          <p:nvPr/>
        </p:nvSpPr>
        <p:spPr>
          <a:xfrm>
            <a:off x="199225" y="1394550"/>
            <a:ext cx="4002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rgbClr val="21242C"/>
                </a:solidFill>
              </a:rPr>
              <a:t>Durante la </a:t>
            </a:r>
            <a:r>
              <a:rPr b="1" lang="es-419" sz="2200">
                <a:solidFill>
                  <a:srgbClr val="21242C"/>
                </a:solidFill>
              </a:rPr>
              <a:t>profase II</a:t>
            </a:r>
            <a:r>
              <a:rPr lang="es-419" sz="2200">
                <a:solidFill>
                  <a:srgbClr val="21242C"/>
                </a:solidFill>
              </a:rPr>
              <a:t>, los cromosomas se condensan y la envoltura nuclear se rompe, si es necesario. Los centrosomas se separan, el huso se forma entre ellos y los microtúbulos del huso comienzan a capturar los cromosomas.</a:t>
            </a:r>
            <a:endParaRPr sz="2100"/>
          </a:p>
        </p:txBody>
      </p:sp>
      <p:pic>
        <p:nvPicPr>
          <p:cNvPr id="172" name="Google Shape;172;p31"/>
          <p:cNvPicPr preferRelativeResize="0"/>
          <p:nvPr/>
        </p:nvPicPr>
        <p:blipFill rotWithShape="1">
          <a:blip r:embed="rId3">
            <a:alphaModFix/>
          </a:blip>
          <a:srcRect b="36775" l="62538" r="7756" t="34312"/>
          <a:stretch/>
        </p:blipFill>
        <p:spPr>
          <a:xfrm>
            <a:off x="5071075" y="597675"/>
            <a:ext cx="3422950" cy="39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597650" y="144900"/>
            <a:ext cx="3515100" cy="93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</a:t>
            </a:r>
            <a:r>
              <a:rPr lang="es-419"/>
              <a:t>Qué</a:t>
            </a:r>
            <a:r>
              <a:rPr lang="es-419"/>
              <a:t> es?</a:t>
            </a:r>
            <a:endParaRPr/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155975" y="821675"/>
            <a:ext cx="4155900" cy="376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100">
                <a:solidFill>
                  <a:srgbClr val="2124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meiosis </a:t>
            </a:r>
            <a:r>
              <a:rPr lang="es-419" sz="2100">
                <a:solidFill>
                  <a:srgbClr val="4040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 un tipo de división de las células la cual tiene como </a:t>
            </a:r>
            <a:r>
              <a:rPr lang="es-419" sz="2100">
                <a:solidFill>
                  <a:srgbClr val="2124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propósito principal en el cuerpo humano: la producción de </a:t>
            </a:r>
            <a:r>
              <a:rPr b="1" lang="es-419" sz="2100">
                <a:solidFill>
                  <a:srgbClr val="2124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gametos</a:t>
            </a:r>
            <a:r>
              <a:rPr lang="es-419" sz="2100">
                <a:solidFill>
                  <a:srgbClr val="2124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 células sexuales, es decir espermatozoides y óvulos. Su objetivo es hacer células hijas con exactamente la mitad de cromosomas que la célula inicial.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41403" r="0" t="11253"/>
          <a:stretch/>
        </p:blipFill>
        <p:spPr>
          <a:xfrm>
            <a:off x="4871850" y="144900"/>
            <a:ext cx="3751549" cy="476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200"/>
              <a:t>METAFASE II</a:t>
            </a:r>
            <a:endParaRPr sz="3200"/>
          </a:p>
        </p:txBody>
      </p:sp>
      <p:sp>
        <p:nvSpPr>
          <p:cNvPr id="178" name="Google Shape;178;p32"/>
          <p:cNvSpPr txBox="1"/>
          <p:nvPr/>
        </p:nvSpPr>
        <p:spPr>
          <a:xfrm>
            <a:off x="398450" y="1401900"/>
            <a:ext cx="3948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21242C"/>
                </a:solidFill>
              </a:rPr>
              <a:t>Las dos cromátidas hermanas de cada cromosoma son capturadas por los microtúbulos de polos opuestos del huso. En la </a:t>
            </a:r>
            <a:r>
              <a:rPr b="1" lang="es-419" sz="2000">
                <a:solidFill>
                  <a:srgbClr val="21242C"/>
                </a:solidFill>
              </a:rPr>
              <a:t>metafase II</a:t>
            </a:r>
            <a:r>
              <a:rPr lang="es-419" sz="2000">
                <a:solidFill>
                  <a:srgbClr val="21242C"/>
                </a:solidFill>
              </a:rPr>
              <a:t> los cromosomas se alinean individualmente a lo largo de la placa metafásica</a:t>
            </a:r>
            <a:endParaRPr sz="1900"/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/>
          </a:blip>
          <a:srcRect b="0" l="2258" r="69407" t="64648"/>
          <a:stretch/>
        </p:blipFill>
        <p:spPr>
          <a:xfrm>
            <a:off x="5477550" y="652000"/>
            <a:ext cx="2860301" cy="421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200"/>
              <a:t>ANAFASE</a:t>
            </a:r>
            <a:r>
              <a:rPr lang="es-419" sz="3200"/>
              <a:t> II</a:t>
            </a:r>
            <a:endParaRPr sz="3200"/>
          </a:p>
        </p:txBody>
      </p:sp>
      <p:sp>
        <p:nvSpPr>
          <p:cNvPr id="185" name="Google Shape;185;p33"/>
          <p:cNvSpPr txBox="1"/>
          <p:nvPr/>
        </p:nvSpPr>
        <p:spPr>
          <a:xfrm>
            <a:off x="311700" y="1412675"/>
            <a:ext cx="3636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21242C"/>
                </a:solidFill>
              </a:rPr>
              <a:t>En la </a:t>
            </a:r>
            <a:r>
              <a:rPr b="1" lang="es-419" sz="2100">
                <a:solidFill>
                  <a:srgbClr val="21242C"/>
                </a:solidFill>
              </a:rPr>
              <a:t>anafase II</a:t>
            </a:r>
            <a:r>
              <a:rPr lang="es-419" sz="2100">
                <a:solidFill>
                  <a:srgbClr val="21242C"/>
                </a:solidFill>
              </a:rPr>
              <a:t>, las cromátidas hermanas se separan y son arrastradas hacia polos opuestos de la célula.</a:t>
            </a:r>
            <a:endParaRPr sz="2000"/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3595" l="34511" r="38024" t="65595"/>
          <a:stretch/>
        </p:blipFill>
        <p:spPr>
          <a:xfrm>
            <a:off x="5071053" y="887450"/>
            <a:ext cx="2867074" cy="38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200"/>
              <a:t>TELOFASE II</a:t>
            </a:r>
            <a:endParaRPr sz="3200"/>
          </a:p>
        </p:txBody>
      </p:sp>
      <p:sp>
        <p:nvSpPr>
          <p:cNvPr id="192" name="Google Shape;192;p34"/>
          <p:cNvSpPr txBox="1"/>
          <p:nvPr/>
        </p:nvSpPr>
        <p:spPr>
          <a:xfrm>
            <a:off x="311700" y="1159100"/>
            <a:ext cx="46908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rgbClr val="21242C"/>
                </a:solidFill>
              </a:rPr>
              <a:t>En la </a:t>
            </a:r>
            <a:r>
              <a:rPr b="1" lang="es-419" sz="1900">
                <a:solidFill>
                  <a:srgbClr val="21242C"/>
                </a:solidFill>
              </a:rPr>
              <a:t>telofase II</a:t>
            </a:r>
            <a:r>
              <a:rPr lang="es-419" sz="1900">
                <a:solidFill>
                  <a:srgbClr val="21242C"/>
                </a:solidFill>
              </a:rPr>
              <a:t>, las membranas nucleares se forman alrededor de cada juego de cromosomas y los cromosomas se descondensan. La citocinesis divide los juegos de cromosomas en células nuevas, y se forman los productos finales de la meiosis: cuatro células haploides en las que cada cromosoma tiene una sola cromátida. En los seres humanos, los productos de la meiosis son los espermatozoides y los óvulos</a:t>
            </a:r>
            <a:endParaRPr sz="1800"/>
          </a:p>
        </p:txBody>
      </p:sp>
      <p:pic>
        <p:nvPicPr>
          <p:cNvPr id="193" name="Google Shape;193;p34"/>
          <p:cNvPicPr preferRelativeResize="0"/>
          <p:nvPr/>
        </p:nvPicPr>
        <p:blipFill rotWithShape="1">
          <a:blip r:embed="rId3">
            <a:alphaModFix/>
          </a:blip>
          <a:srcRect b="0" l="64663" r="0" t="65595"/>
          <a:stretch/>
        </p:blipFill>
        <p:spPr>
          <a:xfrm>
            <a:off x="5523824" y="652000"/>
            <a:ext cx="3308475" cy="380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5"/>
          <p:cNvPicPr preferRelativeResize="0"/>
          <p:nvPr/>
        </p:nvPicPr>
        <p:blipFill rotWithShape="1">
          <a:blip r:embed="rId3">
            <a:alphaModFix/>
          </a:blip>
          <a:srcRect b="2648" l="34505" r="15479" t="9663"/>
          <a:stretch/>
        </p:blipFill>
        <p:spPr>
          <a:xfrm>
            <a:off x="1615700" y="0"/>
            <a:ext cx="5258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450" y="0"/>
            <a:ext cx="613566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0" y="428925"/>
            <a:ext cx="90075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rgbClr val="21242C"/>
                </a:solidFill>
                <a:highlight>
                  <a:srgbClr val="9FC5E8"/>
                </a:highlight>
              </a:rPr>
              <a:t>La </a:t>
            </a:r>
            <a:r>
              <a:rPr b="1" lang="es-419" sz="2300">
                <a:solidFill>
                  <a:srgbClr val="21242C"/>
                </a:solidFill>
                <a:highlight>
                  <a:srgbClr val="9FC5E8"/>
                </a:highlight>
              </a:rPr>
              <a:t>meiosis</a:t>
            </a:r>
            <a:r>
              <a:rPr lang="es-419" sz="2300">
                <a:solidFill>
                  <a:srgbClr val="21242C"/>
                </a:solidFill>
                <a:highlight>
                  <a:srgbClr val="9FC5E8"/>
                </a:highlight>
              </a:rPr>
              <a:t> en los humanos es un proceso de </a:t>
            </a:r>
            <a:r>
              <a:rPr b="1" lang="es-419" sz="2300">
                <a:solidFill>
                  <a:srgbClr val="21242C"/>
                </a:solidFill>
                <a:highlight>
                  <a:srgbClr val="9FC5E8"/>
                </a:highlight>
              </a:rPr>
              <a:t>división celular</a:t>
            </a:r>
            <a:r>
              <a:rPr lang="es-419" sz="2300">
                <a:solidFill>
                  <a:srgbClr val="21242C"/>
                </a:solidFill>
                <a:highlight>
                  <a:srgbClr val="9FC5E8"/>
                </a:highlight>
              </a:rPr>
              <a:t> que nos lleva de una </a:t>
            </a:r>
            <a:r>
              <a:rPr b="1" lang="es-419" sz="2300">
                <a:solidFill>
                  <a:srgbClr val="21242C"/>
                </a:solidFill>
                <a:highlight>
                  <a:srgbClr val="9FC5E8"/>
                </a:highlight>
              </a:rPr>
              <a:t>célula diploide (2n)</a:t>
            </a:r>
            <a:r>
              <a:rPr lang="es-419" sz="2300">
                <a:solidFill>
                  <a:srgbClr val="21242C"/>
                </a:solidFill>
                <a:highlight>
                  <a:srgbClr val="9FC5E8"/>
                </a:highlight>
              </a:rPr>
              <a:t>, una con dos juegos de cromosomas, a </a:t>
            </a:r>
            <a:r>
              <a:rPr b="1" lang="es-419" sz="2300">
                <a:solidFill>
                  <a:srgbClr val="21242C"/>
                </a:solidFill>
                <a:highlight>
                  <a:srgbClr val="9FC5E8"/>
                </a:highlight>
              </a:rPr>
              <a:t>células haploides (n),</a:t>
            </a:r>
            <a:r>
              <a:rPr lang="es-419" sz="2300">
                <a:solidFill>
                  <a:srgbClr val="21242C"/>
                </a:solidFill>
                <a:highlight>
                  <a:srgbClr val="9FC5E8"/>
                </a:highlight>
              </a:rPr>
              <a:t> que tienen un solo juego de cromosomas. En los seres humanos, las células haploides producidas por meiosis son los </a:t>
            </a:r>
            <a:r>
              <a:rPr b="1" i="1" lang="es-419" sz="2300">
                <a:solidFill>
                  <a:srgbClr val="21242C"/>
                </a:solidFill>
                <a:highlight>
                  <a:srgbClr val="9FC5E8"/>
                </a:highlight>
              </a:rPr>
              <a:t>espermatozoides </a:t>
            </a:r>
            <a:r>
              <a:rPr lang="es-419" sz="2300">
                <a:solidFill>
                  <a:srgbClr val="21242C"/>
                </a:solidFill>
                <a:highlight>
                  <a:srgbClr val="9FC5E8"/>
                </a:highlight>
              </a:rPr>
              <a:t>y </a:t>
            </a:r>
            <a:r>
              <a:rPr b="1" i="1" lang="es-419" sz="2300">
                <a:solidFill>
                  <a:srgbClr val="21242C"/>
                </a:solidFill>
                <a:highlight>
                  <a:srgbClr val="9FC5E8"/>
                </a:highlight>
              </a:rPr>
              <a:t>los óvulos.</a:t>
            </a:r>
            <a:r>
              <a:rPr lang="es-419" sz="2300">
                <a:solidFill>
                  <a:srgbClr val="21242C"/>
                </a:solidFill>
                <a:highlight>
                  <a:srgbClr val="9FC5E8"/>
                </a:highlight>
              </a:rPr>
              <a:t> Cuando un espermatozoide y un óvulo se unen en la </a:t>
            </a:r>
            <a:r>
              <a:rPr b="1" i="1" lang="es-419" sz="2300">
                <a:solidFill>
                  <a:srgbClr val="21242C"/>
                </a:solidFill>
                <a:highlight>
                  <a:srgbClr val="9FC5E8"/>
                </a:highlight>
              </a:rPr>
              <a:t>fecundación</a:t>
            </a:r>
            <a:r>
              <a:rPr lang="es-419" sz="2300">
                <a:solidFill>
                  <a:srgbClr val="21242C"/>
                </a:solidFill>
                <a:highlight>
                  <a:srgbClr val="9FC5E8"/>
                </a:highlight>
              </a:rPr>
              <a:t>, sus dos juegos haploides de cromosomas se combinan para formar un conjunto diploide completo: un </a:t>
            </a:r>
            <a:r>
              <a:rPr b="1" i="1" lang="es-419" sz="2300">
                <a:solidFill>
                  <a:srgbClr val="21242C"/>
                </a:solidFill>
                <a:highlight>
                  <a:srgbClr val="9FC5E8"/>
                </a:highlight>
              </a:rPr>
              <a:t>genoma</a:t>
            </a:r>
            <a:r>
              <a:rPr lang="es-419" sz="2300">
                <a:solidFill>
                  <a:srgbClr val="21242C"/>
                </a:solidFill>
                <a:highlight>
                  <a:srgbClr val="9FC5E8"/>
                </a:highlight>
              </a:rPr>
              <a:t> nuevo.</a:t>
            </a:r>
            <a:endParaRPr sz="2200">
              <a:highlight>
                <a:srgbClr val="9FC5E8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77600" y="1072325"/>
            <a:ext cx="8188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21242C"/>
                </a:solidFill>
              </a:rPr>
              <a:t>En muchas formas, la meiosis es muy similar a la mitosis. La célula experimenta etapas similares y utiliza estrategias similares para organizar y separar los cromosomas. En la meiosis, sin embargo, la célula tiene una tarea más compleja. Al igual que en la mitosis, necesita separar las </a:t>
            </a:r>
            <a:r>
              <a:rPr b="1" lang="es-419" sz="2100">
                <a:solidFill>
                  <a:srgbClr val="21242C"/>
                </a:solidFill>
              </a:rPr>
              <a:t>cromátidas hermanas</a:t>
            </a:r>
            <a:r>
              <a:rPr lang="es-419" sz="2100">
                <a:solidFill>
                  <a:srgbClr val="21242C"/>
                </a:solidFill>
              </a:rPr>
              <a:t> (las dos mitades de un cromosoma duplicado). Pero también debe separar los </a:t>
            </a:r>
            <a:r>
              <a:rPr b="1" lang="es-419" sz="2100">
                <a:solidFill>
                  <a:srgbClr val="21242C"/>
                </a:solidFill>
              </a:rPr>
              <a:t>cromosomas homólogos</a:t>
            </a:r>
            <a:r>
              <a:rPr lang="es-419" sz="2100">
                <a:solidFill>
                  <a:srgbClr val="21242C"/>
                </a:solidFill>
              </a:rPr>
              <a:t>, los pares de cromosomas similares pero no idénticos que un organismo recibe de sus dos padres.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033075" y="445025"/>
            <a:ext cx="639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CROMATIDAS HERMANAS </a:t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272950" y="1637750"/>
            <a:ext cx="8032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rgbClr val="202124"/>
                </a:solidFill>
              </a:rPr>
              <a:t>Una</a:t>
            </a:r>
            <a:r>
              <a:rPr lang="es-419" sz="2200">
                <a:solidFill>
                  <a:srgbClr val="202124"/>
                </a:solidFill>
              </a:rPr>
              <a:t> </a:t>
            </a:r>
            <a:r>
              <a:rPr b="1" lang="es-419" sz="2200">
                <a:solidFill>
                  <a:srgbClr val="202124"/>
                </a:solidFill>
              </a:rPr>
              <a:t>cromátida</a:t>
            </a:r>
            <a:r>
              <a:rPr lang="es-419" sz="2200">
                <a:solidFill>
                  <a:srgbClr val="202124"/>
                </a:solidFill>
              </a:rPr>
              <a:t> es una de las </a:t>
            </a:r>
            <a:r>
              <a:rPr b="1" lang="es-419" sz="2200">
                <a:solidFill>
                  <a:srgbClr val="202124"/>
                </a:solidFill>
              </a:rPr>
              <a:t>dos</a:t>
            </a:r>
            <a:r>
              <a:rPr lang="es-419" sz="2200">
                <a:solidFill>
                  <a:srgbClr val="202124"/>
                </a:solidFill>
              </a:rPr>
              <a:t> mitades idénticas de un cromosoma que se replicó durante la preparación para la división celular. Las </a:t>
            </a:r>
            <a:r>
              <a:rPr b="1" lang="es-419" sz="2200">
                <a:solidFill>
                  <a:srgbClr val="202124"/>
                </a:solidFill>
              </a:rPr>
              <a:t>dos cromátidas</a:t>
            </a:r>
            <a:r>
              <a:rPr lang="es-419" sz="2200">
                <a:solidFill>
                  <a:srgbClr val="202124"/>
                </a:solidFill>
              </a:rPr>
              <a:t> “</a:t>
            </a:r>
            <a:r>
              <a:rPr b="1" lang="es-419" sz="2200">
                <a:solidFill>
                  <a:srgbClr val="202124"/>
                </a:solidFill>
              </a:rPr>
              <a:t>hermanas</a:t>
            </a:r>
            <a:r>
              <a:rPr lang="es-419" sz="2200">
                <a:solidFill>
                  <a:srgbClr val="202124"/>
                </a:solidFill>
              </a:rPr>
              <a:t>” se unen en una región constreñida del cromosoma llamada centrómero.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775" y="0"/>
            <a:ext cx="4172325" cy="28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860375" cy="49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5575" y="2443575"/>
            <a:ext cx="4402725" cy="269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1501000" y="425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CROMOSOMAS HOMOLOGOS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623900" y="1423275"/>
            <a:ext cx="7720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rgbClr val="202124"/>
                </a:solidFill>
              </a:rPr>
              <a:t>Los dos </a:t>
            </a:r>
            <a:r>
              <a:rPr b="1" lang="es-419" sz="2300">
                <a:solidFill>
                  <a:srgbClr val="202124"/>
                </a:solidFill>
              </a:rPr>
              <a:t>cromosomas</a:t>
            </a:r>
            <a:r>
              <a:rPr lang="es-419" sz="2300">
                <a:solidFill>
                  <a:srgbClr val="202124"/>
                </a:solidFill>
              </a:rPr>
              <a:t> que constituyen una pareja cromosómica, uno heredado de la madre y el otro del padre, y que contienen los mismos loci genéticos en idéntico orden.</a:t>
            </a:r>
            <a:endParaRPr sz="25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597" y="1388150"/>
            <a:ext cx="2350800" cy="21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4">
            <a:alphaModFix/>
          </a:blip>
          <a:srcRect b="0" l="46723" r="0" t="0"/>
          <a:stretch/>
        </p:blipFill>
        <p:spPr>
          <a:xfrm>
            <a:off x="5747399" y="307926"/>
            <a:ext cx="3396600" cy="45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17725"/>
            <a:ext cx="3396600" cy="33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15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CROMOSOMAS HOMOLOGOS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506650" y="269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600"/>
              <a:t>FASES DE LA MITOSIS </a:t>
            </a:r>
            <a:endParaRPr sz="3600"/>
          </a:p>
        </p:txBody>
      </p:sp>
      <p:sp>
        <p:nvSpPr>
          <p:cNvPr id="107" name="Google Shape;107;p21"/>
          <p:cNvSpPr txBox="1"/>
          <p:nvPr/>
        </p:nvSpPr>
        <p:spPr>
          <a:xfrm>
            <a:off x="292450" y="1735200"/>
            <a:ext cx="8520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rgbClr val="21242C"/>
                </a:solidFill>
              </a:rPr>
              <a:t>La meiosis </a:t>
            </a:r>
            <a:r>
              <a:rPr lang="es-419" sz="2200">
                <a:solidFill>
                  <a:srgbClr val="21242C"/>
                </a:solidFill>
              </a:rPr>
              <a:t>se logra mediante un proceso de división de dos etapas. Los </a:t>
            </a:r>
            <a:r>
              <a:rPr lang="es-419" sz="2200" u="sng">
                <a:solidFill>
                  <a:srgbClr val="21242C"/>
                </a:solidFill>
              </a:rPr>
              <a:t>pares homólogos</a:t>
            </a:r>
            <a:r>
              <a:rPr lang="es-419" sz="2200">
                <a:solidFill>
                  <a:srgbClr val="21242C"/>
                </a:solidFill>
              </a:rPr>
              <a:t> se separan durante una primera ronda de división celular, llamada </a:t>
            </a:r>
            <a:r>
              <a:rPr b="1" lang="es-419" sz="2200">
                <a:solidFill>
                  <a:srgbClr val="21242C"/>
                </a:solidFill>
              </a:rPr>
              <a:t>meiosis I</a:t>
            </a:r>
            <a:r>
              <a:rPr lang="es-419" sz="2200">
                <a:solidFill>
                  <a:srgbClr val="21242C"/>
                </a:solidFill>
              </a:rPr>
              <a:t>. Las cromátidas hermanas se separan durante una segunda ronda, llamada </a:t>
            </a:r>
            <a:r>
              <a:rPr b="1" lang="es-419" sz="2200">
                <a:solidFill>
                  <a:srgbClr val="21242C"/>
                </a:solidFill>
              </a:rPr>
              <a:t>meiosis II</a:t>
            </a:r>
            <a:r>
              <a:rPr lang="es-419" sz="2200">
                <a:solidFill>
                  <a:srgbClr val="21242C"/>
                </a:solidFill>
              </a:rPr>
              <a:t>.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