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159AFA9B-89A9-4BD6-9121-545464B7DAA5}">
          <p14:sldIdLst>
            <p14:sldId id="256"/>
            <p14:sldId id="257"/>
            <p14:sldId id="258"/>
            <p14:sldId id="259"/>
            <p14:sldId id="260"/>
            <p14:sldId id="261"/>
          </p14:sldIdLst>
        </p14:section>
        <p14:section name="Sección sin título" id="{1D365B6D-4891-4213-9BF0-34183023965D}">
          <p14:sldIdLst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dro Montenegro" initials="PM" lastIdx="2" clrIdx="0">
    <p:extLst>
      <p:ext uri="{19B8F6BF-5375-455C-9EA6-DF929625EA0E}">
        <p15:presenceInfo xmlns:p15="http://schemas.microsoft.com/office/powerpoint/2012/main" userId="629a69b8e7d2e64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5" autoAdjust="0"/>
    <p:restoredTop sz="94504" autoAdjust="0"/>
  </p:normalViewPr>
  <p:slideViewPr>
    <p:cSldViewPr snapToGrid="0">
      <p:cViewPr>
        <p:scale>
          <a:sx n="75" d="100"/>
          <a:sy n="75" d="100"/>
        </p:scale>
        <p:origin x="54" y="7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CA9BC-7890-4311-A924-6D23A5603714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7AFE0-A992-48A5-8EB7-EDA39CC5DC9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2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7AFE0-A992-48A5-8EB7-EDA39CC5DC9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60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F2F5345E-FF60-44B5-BC27-E0B939D17E8C}" type="datetimeFigureOut">
              <a:rPr lang="es-ES" smtClean="0"/>
              <a:t>01/08/2022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56CE95C3-9DBD-4545-A678-441DECC63F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1096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5345E-FF60-44B5-BC27-E0B939D17E8C}" type="datetimeFigureOut">
              <a:rPr lang="es-ES" smtClean="0"/>
              <a:t>01/08/2022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E95C3-9DBD-4545-A678-441DECC63F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03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2F5345E-FF60-44B5-BC27-E0B939D17E8C}" type="datetimeFigureOut">
              <a:rPr lang="es-ES" smtClean="0"/>
              <a:t>01/08/2022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6CE95C3-9DBD-4545-A678-441DECC63F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3205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2F5345E-FF60-44B5-BC27-E0B939D17E8C}" type="datetimeFigureOut">
              <a:rPr lang="es-ES" smtClean="0"/>
              <a:t>01/08/2022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6CE95C3-9DBD-4545-A678-441DECC63F11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8183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2F5345E-FF60-44B5-BC27-E0B939D17E8C}" type="datetimeFigureOut">
              <a:rPr lang="es-ES" smtClean="0"/>
              <a:t>01/08/2022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6CE95C3-9DBD-4545-A678-441DECC63F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7035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5345E-FF60-44B5-BC27-E0B939D17E8C}" type="datetimeFigureOut">
              <a:rPr lang="es-ES" smtClean="0"/>
              <a:t>01/08/2022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E95C3-9DBD-4545-A678-441DECC63F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1809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5345E-FF60-44B5-BC27-E0B939D17E8C}" type="datetimeFigureOut">
              <a:rPr lang="es-ES" smtClean="0"/>
              <a:t>01/08/2022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E95C3-9DBD-4545-A678-441DECC63F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0696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5345E-FF60-44B5-BC27-E0B939D17E8C}" type="datetimeFigureOut">
              <a:rPr lang="es-ES" smtClean="0"/>
              <a:t>01/08/2022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E95C3-9DBD-4545-A678-441DECC63F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920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2F5345E-FF60-44B5-BC27-E0B939D17E8C}" type="datetimeFigureOut">
              <a:rPr lang="es-ES" smtClean="0"/>
              <a:t>01/08/2022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6CE95C3-9DBD-4545-A678-441DECC63F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8669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5345E-FF60-44B5-BC27-E0B939D17E8C}" type="datetimeFigureOut">
              <a:rPr lang="es-ES" smtClean="0"/>
              <a:t>01/08/2022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E95C3-9DBD-4545-A678-441DECC63F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4523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2F5345E-FF60-44B5-BC27-E0B939D17E8C}" type="datetimeFigureOut">
              <a:rPr lang="es-ES" smtClean="0"/>
              <a:t>01/08/2022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6CE95C3-9DBD-4545-A678-441DECC63F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5960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5345E-FF60-44B5-BC27-E0B939D17E8C}" type="datetimeFigureOut">
              <a:rPr lang="es-ES" smtClean="0"/>
              <a:t>01/08/2022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E95C3-9DBD-4545-A678-441DECC63F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1199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5345E-FF60-44B5-BC27-E0B939D17E8C}" type="datetimeFigureOut">
              <a:rPr lang="es-ES" smtClean="0"/>
              <a:t>01/08/2022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E95C3-9DBD-4545-A678-441DECC63F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6310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5345E-FF60-44B5-BC27-E0B939D17E8C}" type="datetimeFigureOut">
              <a:rPr lang="es-ES" smtClean="0"/>
              <a:t>01/08/2022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E95C3-9DBD-4545-A678-441DECC63F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2884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5345E-FF60-44B5-BC27-E0B939D17E8C}" type="datetimeFigureOut">
              <a:rPr lang="es-ES" smtClean="0"/>
              <a:t>01/08/2022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E95C3-9DBD-4545-A678-441DECC63F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9816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5345E-FF60-44B5-BC27-E0B939D17E8C}" type="datetimeFigureOut">
              <a:rPr lang="es-ES" smtClean="0"/>
              <a:t>01/08/2022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E95C3-9DBD-4545-A678-441DECC63F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9572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5345E-FF60-44B5-BC27-E0B939D17E8C}" type="datetimeFigureOut">
              <a:rPr lang="es-ES" smtClean="0"/>
              <a:t>01/08/2022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E95C3-9DBD-4545-A678-441DECC63F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6564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5345E-FF60-44B5-BC27-E0B939D17E8C}" type="datetimeFigureOut">
              <a:rPr lang="es-ES" smtClean="0"/>
              <a:t>01/08/2022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E95C3-9DBD-4545-A678-441DECC63F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73898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E4A489-3D56-A75C-5AA9-54B623924C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0576" y="0"/>
            <a:ext cx="7540624" cy="3713162"/>
          </a:xfrm>
        </p:spPr>
        <p:txBody>
          <a:bodyPr>
            <a:normAutofit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Trabajo Practico De Química</a:t>
            </a:r>
            <a:b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dirty="0"/>
              <a:t/>
            </a:r>
            <a:br>
              <a:rPr lang="es-ES" dirty="0"/>
            </a:br>
            <a:endParaRPr lang="es-E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D490093-BE82-8736-C51C-F9E270A22F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5391" y="4711679"/>
            <a:ext cx="4498307" cy="2146321"/>
          </a:xfrm>
        </p:spPr>
        <p:txBody>
          <a:bodyPr>
            <a:normAutofit/>
          </a:bodyPr>
          <a:lstStyle/>
          <a:p>
            <a:pPr algn="l"/>
            <a:r>
              <a:rPr lang="es-E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Alumnos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: Mateo Frías, Pedro Fernández, Ana Pereyra, Santino Chirino, Justina Arredondo y Franco Sarmiento </a:t>
            </a:r>
          </a:p>
          <a:p>
            <a:pPr algn="l"/>
            <a:r>
              <a:rPr lang="es-E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Curso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: 3ª</a:t>
            </a:r>
          </a:p>
          <a:p>
            <a:pPr algn="l"/>
            <a:r>
              <a:rPr lang="es-E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Profesor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Sebastián Sánchez </a:t>
            </a: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AE605A3-E881-F370-7072-897AFAF59D3A}"/>
              </a:ext>
            </a:extLst>
          </p:cNvPr>
          <p:cNvSpPr txBox="1"/>
          <p:nvPr/>
        </p:nvSpPr>
        <p:spPr>
          <a:xfrm>
            <a:off x="815391" y="2551837"/>
            <a:ext cx="66790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TEMA: EL USO DE LA RADIACTIVIDAD EN LOS ALIMENTOS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8" name="Picture 14" descr="La fisión de un reactor nuclear no produce un brillo verde, sino azul: la  radiación de Cherenkov">
            <a:extLst>
              <a:ext uri="{FF2B5EF4-FFF2-40B4-BE49-F238E27FC236}">
                <a16:creationId xmlns:a16="http://schemas.microsoft.com/office/drawing/2014/main" id="{63D68603-F576-38FE-C847-8728579F9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940" y="556176"/>
            <a:ext cx="3392359" cy="260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Las sustancias radiactivas que hay naturalmente en tu comida">
            <a:extLst>
              <a:ext uri="{FF2B5EF4-FFF2-40B4-BE49-F238E27FC236}">
                <a16:creationId xmlns:a16="http://schemas.microsoft.com/office/drawing/2014/main" id="{BDB48AB7-9E3E-FB6F-C247-72111AD4A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327" y="4227632"/>
            <a:ext cx="45720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74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B8D4A5-01ED-ADE8-804E-5D6A411B3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55821" y="0"/>
            <a:ext cx="8610600" cy="1293028"/>
          </a:xfrm>
        </p:spPr>
        <p:txBody>
          <a:bodyPr/>
          <a:lstStyle/>
          <a:p>
            <a:r>
              <a:rPr lang="es-ES" dirty="0"/>
              <a:t>.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¿Qué tipo de radiación se utiliza?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57D1B6-7E72-7F5E-FF67-FE7FE7EFD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876" y="1377695"/>
            <a:ext cx="4227270" cy="7311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400" b="0" i="0" dirty="0">
                <a:effectLst/>
                <a:latin typeface="arial" panose="020B0604020202020204" pitchFamily="34" charset="0"/>
              </a:rPr>
              <a:t>Los tipos de radiación utilizados para procesar alimentos son: </a:t>
            </a:r>
            <a:r>
              <a:rPr lang="es-ES" sz="1400" b="1" i="0" dirty="0">
                <a:effectLst/>
                <a:latin typeface="arial" panose="020B0604020202020204" pitchFamily="34" charset="0"/>
              </a:rPr>
              <a:t>la radiación gamma, los rayos X y los electrones acelerados</a:t>
            </a:r>
            <a:r>
              <a:rPr lang="es-ES" sz="1400" b="0" i="0" dirty="0">
                <a:effectLst/>
                <a:latin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8" name="Picture 10" descr="LA IRRADIACIÓN DE ALIMENTOS EN ESPAÑA - PDF Descargar libre">
            <a:extLst>
              <a:ext uri="{FF2B5EF4-FFF2-40B4-BE49-F238E27FC236}">
                <a16:creationId xmlns:a16="http://schemas.microsoft.com/office/drawing/2014/main" id="{EEC6E138-B957-1121-1BA2-42AD6D458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544" y="1377695"/>
            <a:ext cx="6173787" cy="470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lecha: curvada hacia la derecha 9">
            <a:extLst>
              <a:ext uri="{FF2B5EF4-FFF2-40B4-BE49-F238E27FC236}">
                <a16:creationId xmlns:a16="http://schemas.microsoft.com/office/drawing/2014/main" id="{AE3A21D9-56C8-2B35-7CDE-61F049369CE7}"/>
              </a:ext>
            </a:extLst>
          </p:cNvPr>
          <p:cNvSpPr/>
          <p:nvPr/>
        </p:nvSpPr>
        <p:spPr>
          <a:xfrm rot="17630358">
            <a:off x="1715585" y="1528711"/>
            <a:ext cx="1406049" cy="4390136"/>
          </a:xfrm>
          <a:prstGeom prst="curvedRightArrow">
            <a:avLst>
              <a:gd name="adj1" fmla="val 21639"/>
              <a:gd name="adj2" fmla="val 50332"/>
              <a:gd name="adj3" fmla="val 316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27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147DDF-76EB-B1D7-3D97-E756F6480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10920"/>
            <a:ext cx="8610600" cy="1293028"/>
          </a:xfrm>
        </p:spPr>
        <p:txBody>
          <a:bodyPr/>
          <a:lstStyle/>
          <a:p>
            <a:r>
              <a:rPr lang="es-ES" dirty="0"/>
              <a:t>¿Por qué irradiar alimentos?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953ADB-F05F-3115-AAC9-61D7A457A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03948"/>
            <a:ext cx="4824663" cy="2315577"/>
          </a:xfrm>
        </p:spPr>
        <p:txBody>
          <a:bodyPr>
            <a:noAutofit/>
          </a:bodyPr>
          <a:lstStyle/>
          <a:p>
            <a:r>
              <a:rPr lang="es-ES" sz="1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 irradiación puede servir para muchos propósitos:</a:t>
            </a:r>
            <a:endParaRPr lang="es-ES" sz="14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s-ES" sz="1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Previene enfermedades </a:t>
            </a:r>
            <a:r>
              <a:rPr lang="es-E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transmitidas por los </a:t>
            </a:r>
            <a:r>
              <a:rPr lang="es-ES" sz="1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alimentos.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ES" sz="1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estruye </a:t>
            </a:r>
            <a:r>
              <a:rPr lang="es-E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inactiva </a:t>
            </a:r>
            <a:r>
              <a:rPr lang="es-ES" sz="1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descomposición 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 los organismos </a:t>
            </a:r>
            <a:endParaRPr lang="es-ES" sz="140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s-ES" sz="1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disminuye </a:t>
            </a:r>
            <a:r>
              <a:rPr lang="es-E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 necesidad de usar otras prácticas para el control de plagas </a:t>
            </a:r>
            <a:r>
              <a:rPr lang="es-ES" sz="1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frutas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sz="1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Impide </a:t>
            </a:r>
            <a:r>
              <a:rPr lang="es-E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reprime la germinación (por ejemplo, los porotos) y para retrasar la maduración de la fruta y aumentar su duración.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steriliza alimentos que luego se pueden almacenar por años, sin refrigeración</a:t>
            </a:r>
            <a:r>
              <a:rPr lang="es-ES" sz="1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Meridianos: Comida irradiada">
            <a:extLst>
              <a:ext uri="{FF2B5EF4-FFF2-40B4-BE49-F238E27FC236}">
                <a16:creationId xmlns:a16="http://schemas.microsoft.com/office/drawing/2014/main" id="{25A90DE6-7FCD-F370-DF2C-A55FBBBAE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031" y="1256448"/>
            <a:ext cx="4002164" cy="21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rradiación alimentos España | OCU">
            <a:extLst>
              <a:ext uri="{FF2B5EF4-FFF2-40B4-BE49-F238E27FC236}">
                <a16:creationId xmlns:a16="http://schemas.microsoft.com/office/drawing/2014/main" id="{61DA93A0-C9BE-0B45-376D-90A58DAFC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4650698"/>
            <a:ext cx="4114800" cy="211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SEPR on Twitter: &quot;Los cambios sensoriales en los productos irradiados se  producen antes que los nutricionales. Ambas alteraciones pueden minimizarse  irradiando el alimento envasado al vacío o en atmósferas modificadas, en  estado">
            <a:extLst>
              <a:ext uri="{FF2B5EF4-FFF2-40B4-BE49-F238E27FC236}">
                <a16:creationId xmlns:a16="http://schemas.microsoft.com/office/drawing/2014/main" id="{03E52323-72DB-28FE-B1F4-A066AEEA2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610" y="3803666"/>
            <a:ext cx="3457074" cy="244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14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FEDABA-8033-5553-5CDB-8CC23B100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38200" y="250023"/>
            <a:ext cx="8610600" cy="1293028"/>
          </a:xfrm>
        </p:spPr>
        <p:txBody>
          <a:bodyPr/>
          <a:lstStyle/>
          <a:p>
            <a:r>
              <a:rPr lang="es-ES" dirty="0"/>
              <a:t>¿Cómo irradiar </a:t>
            </a:r>
            <a:r>
              <a:rPr lang="es-ES" dirty="0" smtClean="0"/>
              <a:t>alimentos?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337F36-F0C4-03DA-FBE1-20F1AF1B1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565911"/>
            <a:ext cx="6210300" cy="2040889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s-ES" sz="1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Los rayos gamma se emiten desde formas radioactivas del elemento cobalto (cobalto 60) o del elemento cesio (cesio 137</a:t>
            </a:r>
            <a:r>
              <a:rPr lang="es-ES" sz="15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sz="15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ES" sz="1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rayos X se producen por la reflexión de un flujo de electrones </a:t>
            </a:r>
            <a:r>
              <a:rPr lang="es-ES" sz="1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hiperenergéticos</a:t>
            </a:r>
            <a:r>
              <a:rPr lang="es-ES" sz="1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una sustancia objetivo (por lo general un metal pesado) hacia el </a:t>
            </a:r>
            <a:r>
              <a:rPr lang="es-ES" sz="15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alimento.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sz="15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1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haz de electrones (o e-</a:t>
            </a:r>
            <a:r>
              <a:rPr lang="es-ES" sz="1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r>
              <a:rPr lang="es-ES" sz="1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es similar a los rayos X y es un flujo de electrones impulsados por un acelerador de electrones hacia el alimento.</a:t>
            </a:r>
          </a:p>
          <a:p>
            <a:endParaRPr lang="es-ES" dirty="0"/>
          </a:p>
        </p:txBody>
      </p:sp>
      <p:pic>
        <p:nvPicPr>
          <p:cNvPr id="4100" name="Picture 4" descr="Cómo se irradian los alimentos &quot;larga vida&quot;">
            <a:extLst>
              <a:ext uri="{FF2B5EF4-FFF2-40B4-BE49-F238E27FC236}">
                <a16:creationId xmlns:a16="http://schemas.microsoft.com/office/drawing/2014/main" id="{5EEC7D8D-9975-0EA6-45DB-03A3B49CD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824" y="1892969"/>
            <a:ext cx="4066674" cy="406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La irradiación garantiza las exportaciones de frutas de Viet Nam | OIEA">
            <a:extLst>
              <a:ext uri="{FF2B5EF4-FFF2-40B4-BE49-F238E27FC236}">
                <a16:creationId xmlns:a16="http://schemas.microsoft.com/office/drawing/2014/main" id="{6C272168-2428-4D88-9053-3008527F0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19" y="3926306"/>
            <a:ext cx="5370262" cy="277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2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roceso de irradiación de alimentos - YouTube">
            <a:extLst>
              <a:ext uri="{FF2B5EF4-FFF2-40B4-BE49-F238E27FC236}">
                <a16:creationId xmlns:a16="http://schemas.microsoft.com/office/drawing/2014/main" id="{C7B7B830-41EA-CD8D-B600-A168E9372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72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C95FDF-0F06-793A-E8DE-19F5633D2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62050" y="192873"/>
            <a:ext cx="8610600" cy="1293028"/>
          </a:xfrm>
        </p:spPr>
        <p:txBody>
          <a:bodyPr/>
          <a:lstStyle/>
          <a:p>
            <a:r>
              <a:rPr lang="es-ES" dirty="0"/>
              <a:t>¿Es segura esta práctica?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976C36-B893-0AE2-E574-CD8337FFB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2970" y="1282701"/>
            <a:ext cx="4563810" cy="10215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 FDA ha evaluado la seguridad de los alimentos irradiados durante más de 30 años y descubrió que es un proceso seguro</a:t>
            </a:r>
            <a:r>
              <a:rPr lang="es-ES" sz="1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Logotipo">
            <a:extLst>
              <a:ext uri="{FF2B5EF4-FFF2-40B4-BE49-F238E27FC236}">
                <a16:creationId xmlns:a16="http://schemas.microsoft.com/office/drawing/2014/main" id="{86CF2675-D18B-7B6B-B5A7-AEE84CB16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834" y="3560295"/>
            <a:ext cx="3308052" cy="292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1198271A-B03D-8703-5AC8-BE3C92986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0" y="2155290"/>
            <a:ext cx="3790950" cy="286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3112F55E-866C-5426-CF2B-3FF11C07C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30" y="2304249"/>
            <a:ext cx="3461760" cy="237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04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00B5C8-5720-201C-21F4-04412C138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210" y="23028"/>
            <a:ext cx="8610600" cy="1293028"/>
          </a:xfrm>
        </p:spPr>
        <p:txBody>
          <a:bodyPr/>
          <a:lstStyle/>
          <a:p>
            <a:r>
              <a:rPr lang="es-ES" dirty="0" smtClean="0"/>
              <a:t>tabla </a:t>
            </a:r>
            <a:r>
              <a:rPr lang="es-ES" dirty="0"/>
              <a:t>de pros y </a:t>
            </a:r>
            <a:r>
              <a:rPr lang="es-ES" dirty="0" smtClean="0"/>
              <a:t>contras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960BD7-A865-42F2-19CD-1AA4E0DD4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323" y="1416938"/>
            <a:ext cx="5281246" cy="3434462"/>
          </a:xfrm>
        </p:spPr>
        <p:txBody>
          <a:bodyPr>
            <a:normAutofit/>
          </a:bodyPr>
          <a:lstStyle/>
          <a:p>
            <a:pPr algn="l"/>
            <a:r>
              <a:rPr lang="es-ES" sz="3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ES" sz="3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pros son:</a:t>
            </a:r>
          </a:p>
          <a:p>
            <a:pPr algn="l"/>
            <a:r>
              <a:rPr lang="es-ES" sz="12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Prevención </a:t>
            </a:r>
            <a:r>
              <a:rPr lang="es-ES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 enfermedades transmitidas por los alimentos</a:t>
            </a:r>
          </a:p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ES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estruye  insectos en el interior o sobre frutas tropicales importadas a los Estados Unidos </a:t>
            </a:r>
          </a:p>
          <a:p>
            <a:r>
              <a:rPr lang="es-ES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Retrasa la germinación y la maduración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 puede usar para esterilizar la comida de pacientes con un sistema inmunitario deteriorado, como los que se someten a quimioterapia o padecen sida.</a:t>
            </a:r>
          </a:p>
          <a:p>
            <a:r>
              <a:rPr lang="es-ES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Destruye  o inactiva los organismos que producen la descomposición y para extender la vida de los alimentos en el anaquel</a:t>
            </a:r>
            <a:r>
              <a:rPr lang="es-ES" sz="12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b="0" i="0" dirty="0">
              <a:solidFill>
                <a:srgbClr val="363636"/>
              </a:solidFill>
              <a:effectLst/>
              <a:latin typeface="titillium-web-regular"/>
            </a:endParaRPr>
          </a:p>
          <a:p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F68160D-DF23-F695-AA6A-836AFA116AFD}"/>
              </a:ext>
            </a:extLst>
          </p:cNvPr>
          <p:cNvSpPr txBox="1"/>
          <p:nvPr/>
        </p:nvSpPr>
        <p:spPr>
          <a:xfrm>
            <a:off x="6409176" y="1293028"/>
            <a:ext cx="50861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Los contras son:</a:t>
            </a:r>
            <a:endParaRPr lang="es-E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 capaz de destruir algunas vitaminas por completo como las C y E totalmente necesarias en nuestro organismo.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Desgarga gratis los mejores gifs animados de bob esponja ✓. Imágenes  animadas de bob esponja y más gifs animados … | Imagination spongebob,  Spongebob gif, Spongebob">
            <a:extLst>
              <a:ext uri="{FF2B5EF4-FFF2-40B4-BE49-F238E27FC236}">
                <a16:creationId xmlns:a16="http://schemas.microsoft.com/office/drawing/2014/main" id="{D87B556B-E4FF-D4EB-2E75-6C4482F99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810" y="3188053"/>
            <a:ext cx="45720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50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n GIFs | Tenor">
            <a:extLst>
              <a:ext uri="{FF2B5EF4-FFF2-40B4-BE49-F238E27FC236}">
                <a16:creationId xmlns:a16="http://schemas.microsoft.com/office/drawing/2014/main" id="{264972E2-E299-27CF-5E2B-89512D413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199" y="-1386839"/>
            <a:ext cx="12395199" cy="924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70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TM04033937[[fn=Estela de condensación]]</Template>
  <TotalTime>449</TotalTime>
  <Words>364</Words>
  <Application>Microsoft Office PowerPoint</Application>
  <PresentationFormat>Panorámica</PresentationFormat>
  <Paragraphs>31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arial</vt:lpstr>
      <vt:lpstr>Calibri</vt:lpstr>
      <vt:lpstr>Century Gothic</vt:lpstr>
      <vt:lpstr>titillium-web-regular</vt:lpstr>
      <vt:lpstr>Estela de condensación</vt:lpstr>
      <vt:lpstr>Trabajo Practico De Química  </vt:lpstr>
      <vt:lpstr>. ¿Qué tipo de radiación se utiliza?</vt:lpstr>
      <vt:lpstr>¿Por qué irradiar alimentos?</vt:lpstr>
      <vt:lpstr>¿Cómo irradiar alimentos?</vt:lpstr>
      <vt:lpstr>Presentación de PowerPoint</vt:lpstr>
      <vt:lpstr>¿Es segura esta práctica?</vt:lpstr>
      <vt:lpstr>tabla de pros y contras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Trabajo Practico De Química  </dc:title>
  <dc:creator>Pedro Montenegro</dc:creator>
  <cp:lastModifiedBy>Usuario de Windows</cp:lastModifiedBy>
  <cp:revision>9</cp:revision>
  <dcterms:created xsi:type="dcterms:W3CDTF">2022-07-14T15:08:12Z</dcterms:created>
  <dcterms:modified xsi:type="dcterms:W3CDTF">2022-08-01T20:08:58Z</dcterms:modified>
</cp:coreProperties>
</file>