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80" r:id="rId6"/>
    <p:sldId id="265" r:id="rId7"/>
    <p:sldId id="266" r:id="rId8"/>
    <p:sldId id="267" r:id="rId9"/>
    <p:sldId id="268" r:id="rId10"/>
    <p:sldId id="270" r:id="rId11"/>
    <p:sldId id="271" r:id="rId12"/>
    <p:sldId id="272" r:id="rId13"/>
    <p:sldId id="273" r:id="rId14"/>
    <p:sldId id="274" r:id="rId15"/>
    <p:sldId id="275" r:id="rId1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7A847CFC-816F-41D0-AAC0-9BF4FEBC753E}" type="datetimeFigureOut">
              <a:rPr lang="es-ES" smtClean="0"/>
              <a:pPr/>
              <a:t>04/08/2022</a:t>
            </a:fld>
            <a:endParaRPr lang="es-ES"/>
          </a:p>
        </p:txBody>
      </p:sp>
      <p:sp>
        <p:nvSpPr>
          <p:cNvPr id="16" name="15 Marcador de número de diapositiva"/>
          <p:cNvSpPr>
            <a:spLocks noGrp="1"/>
          </p:cNvSpPr>
          <p:nvPr>
            <p:ph type="sldNum" sz="quarter" idx="11"/>
          </p:nvPr>
        </p:nvSpPr>
        <p:spPr/>
        <p:txBody>
          <a:bodyPr/>
          <a:lstStyle/>
          <a:p>
            <a:fld id="{132FADFE-3B8F-471C-ABF0-DBC7717ECBBC}" type="slidenum">
              <a:rPr lang="es-ES" smtClean="0"/>
              <a:pPr/>
              <a:t>‹Nº›</a:t>
            </a:fld>
            <a:endParaRPr lang="es-ES"/>
          </a:p>
        </p:txBody>
      </p:sp>
      <p:sp>
        <p:nvSpPr>
          <p:cNvPr id="17" name="16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04/08/2022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04/08/2022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7A847CFC-816F-41D0-AAC0-9BF4FEBC753E}" type="datetimeFigureOut">
              <a:rPr lang="es-ES" smtClean="0"/>
              <a:pPr/>
              <a:t>04/08/2022</a:t>
            </a:fld>
            <a:endParaRPr lang="es-ES"/>
          </a:p>
        </p:txBody>
      </p:sp>
      <p:sp>
        <p:nvSpPr>
          <p:cNvPr id="15" name="14 Marcador de número de diapositiva"/>
          <p:cNvSpPr>
            <a:spLocks noGrp="1"/>
          </p:cNvSpPr>
          <p:nvPr>
            <p:ph type="sldNum" sz="quarter" idx="15"/>
          </p:nvPr>
        </p:nvSpPr>
        <p:spPr/>
        <p:txBody>
          <a:bodyPr/>
          <a:lstStyle>
            <a:lvl1pPr algn="ctr">
              <a:defRPr/>
            </a:lvl1pPr>
          </a:lstStyle>
          <a:p>
            <a:fld id="{132FADFE-3B8F-471C-ABF0-DBC7717ECBBC}" type="slidenum">
              <a:rPr lang="es-ES" smtClean="0"/>
              <a:pPr/>
              <a:t>‹Nº›</a:t>
            </a:fld>
            <a:endParaRPr lang="es-ES"/>
          </a:p>
        </p:txBody>
      </p:sp>
      <p:sp>
        <p:nvSpPr>
          <p:cNvPr id="16" name="15 Marcador de pie de página"/>
          <p:cNvSpPr>
            <a:spLocks noGrp="1"/>
          </p:cNvSpPr>
          <p:nvPr>
            <p:ph type="ftr" sz="quarter" idx="16"/>
          </p:nvPr>
        </p:nvSpPr>
        <p:spPr/>
        <p:txBody>
          <a:bodyPr/>
          <a:lstStyle/>
          <a:p>
            <a:endParaRPr lang="es-ES"/>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7A847CFC-816F-41D0-AAC0-9BF4FEBC753E}" type="datetimeFigureOut">
              <a:rPr lang="es-ES" smtClean="0"/>
              <a:pPr/>
              <a:t>04/08/2022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7A847CFC-816F-41D0-AAC0-9BF4FEBC753E}" type="datetimeFigureOut">
              <a:rPr lang="es-ES" smtClean="0"/>
              <a:pPr/>
              <a:t>04/08/2022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8" name="7 Marcador de pie de página"/>
          <p:cNvSpPr>
            <a:spLocks noGrp="1"/>
          </p:cNvSpPr>
          <p:nvPr>
            <p:ph type="ftr" sz="quarter" idx="11"/>
          </p:nvPr>
        </p:nvSpPr>
        <p:spPr/>
        <p:txBody>
          <a:bodyPr/>
          <a:lstStyle/>
          <a:p>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04/08/2022</a:t>
            </a:fld>
            <a:endParaRPr lang="es-ES"/>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7A847CFC-816F-41D0-AAC0-9BF4FEBC753E}" type="datetimeFigureOut">
              <a:rPr lang="es-ES" smtClean="0"/>
              <a:pPr/>
              <a:t>04/08/2022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04/08/2022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7A847CFC-816F-41D0-AAC0-9BF4FEBC753E}" type="datetimeFigureOut">
              <a:rPr lang="es-ES" smtClean="0"/>
              <a:pPr/>
              <a:t>04/08/2022</a:t>
            </a:fld>
            <a:endParaRPr lang="es-ES"/>
          </a:p>
        </p:txBody>
      </p:sp>
      <p:sp>
        <p:nvSpPr>
          <p:cNvPr id="9" name="8 Marcador de número de diapositiva"/>
          <p:cNvSpPr>
            <a:spLocks noGrp="1"/>
          </p:cNvSpPr>
          <p:nvPr>
            <p:ph type="sldNum" sz="quarter" idx="15"/>
          </p:nvPr>
        </p:nvSpPr>
        <p:spPr/>
        <p:txBody>
          <a:bodyPr/>
          <a:lstStyle/>
          <a:p>
            <a:fld id="{132FADFE-3B8F-471C-ABF0-DBC7717ECBBC}" type="slidenum">
              <a:rPr lang="es-ES" smtClean="0"/>
              <a:pPr/>
              <a:t>‹Nº›</a:t>
            </a:fld>
            <a:endParaRPr lang="es-ES"/>
          </a:p>
        </p:txBody>
      </p:sp>
      <p:sp>
        <p:nvSpPr>
          <p:cNvPr id="10" name="9 Marcador de pie de página"/>
          <p:cNvSpPr>
            <a:spLocks noGrp="1"/>
          </p:cNvSpPr>
          <p:nvPr>
            <p:ph type="ftr" sz="quarter" idx="16"/>
          </p:nvPr>
        </p:nvSpPr>
        <p:spPr/>
        <p:txBody>
          <a:bodyPr/>
          <a:lstStyle/>
          <a:p>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7A847CFC-816F-41D0-AAC0-9BF4FEBC753E}" type="datetimeFigureOut">
              <a:rPr lang="es-ES" smtClean="0"/>
              <a:pPr/>
              <a:t>04/08/2022</a:t>
            </a:fld>
            <a:endParaRPr lang="es-ES"/>
          </a:p>
        </p:txBody>
      </p:sp>
      <p:sp>
        <p:nvSpPr>
          <p:cNvPr id="9" name="8 Marcador de número de diapositiva"/>
          <p:cNvSpPr>
            <a:spLocks noGrp="1"/>
          </p:cNvSpPr>
          <p:nvPr>
            <p:ph type="sldNum" sz="quarter" idx="11"/>
          </p:nvPr>
        </p:nvSpPr>
        <p:spPr/>
        <p:txBody>
          <a:bodyPr/>
          <a:lstStyle/>
          <a:p>
            <a:fld id="{132FADFE-3B8F-471C-ABF0-DBC7717ECBBC}" type="slidenum">
              <a:rPr lang="es-ES" smtClean="0"/>
              <a:pPr/>
              <a:t>‹Nº›</a:t>
            </a:fld>
            <a:endParaRPr lang="es-ES"/>
          </a:p>
        </p:txBody>
      </p:sp>
      <p:sp>
        <p:nvSpPr>
          <p:cNvPr id="10" name="9 Marcador de pie de página"/>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A847CFC-816F-41D0-AAC0-9BF4FEBC753E}" type="datetimeFigureOut">
              <a:rPr lang="es-ES" smtClean="0"/>
              <a:pPr/>
              <a:t>04/08/2022</a:t>
            </a:fld>
            <a:endParaRPr lang="es-ES"/>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32FADFE-3B8F-471C-ABF0-DBC7717ECBBC}" type="slidenum">
              <a:rPr lang="es-ES" smtClean="0"/>
              <a:pPr/>
              <a:t>‹Nº›</a:t>
            </a:fld>
            <a:endParaRPr lang="es-ES"/>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argentina.gob.ar/sites/default/files/04_guia_equipos_y_elementos_de_proteccion_personal_ok.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57200" y="4357694"/>
            <a:ext cx="8305800" cy="1285884"/>
          </a:xfrm>
        </p:spPr>
        <p:txBody>
          <a:bodyPr/>
          <a:lstStyle/>
          <a:p>
            <a:r>
              <a:rPr lang="es-ES" dirty="0" smtClean="0"/>
              <a:t>NOMBRE Y APELLIDO: Victoria </a:t>
            </a:r>
            <a:r>
              <a:rPr lang="es-ES" dirty="0" err="1" smtClean="0"/>
              <a:t>Savio</a:t>
            </a:r>
            <a:endParaRPr lang="es-ES" dirty="0" smtClean="0"/>
          </a:p>
          <a:p>
            <a:r>
              <a:rPr lang="es-ES" dirty="0" smtClean="0"/>
              <a:t>Laboratorio de informática</a:t>
            </a:r>
          </a:p>
          <a:p>
            <a:r>
              <a:rPr lang="es-ES" dirty="0" smtClean="0"/>
              <a:t>Profesora: Andrea Gómez</a:t>
            </a:r>
          </a:p>
          <a:p>
            <a:r>
              <a:rPr lang="es-ES" dirty="0" smtClean="0"/>
              <a:t>Año:2022</a:t>
            </a:r>
          </a:p>
          <a:p>
            <a:r>
              <a:rPr lang="es-ES" dirty="0" smtClean="0"/>
              <a:t>Curso:1ª </a:t>
            </a:r>
          </a:p>
          <a:p>
            <a:endParaRPr lang="es-ES" dirty="0" smtClean="0"/>
          </a:p>
        </p:txBody>
      </p:sp>
      <p:sp>
        <p:nvSpPr>
          <p:cNvPr id="2" name="1 Título"/>
          <p:cNvSpPr>
            <a:spLocks noGrp="1"/>
          </p:cNvSpPr>
          <p:nvPr>
            <p:ph type="ctrTitle"/>
          </p:nvPr>
        </p:nvSpPr>
        <p:spPr>
          <a:xfrm>
            <a:off x="428596" y="714356"/>
            <a:ext cx="7772400" cy="1470025"/>
          </a:xfrm>
        </p:spPr>
        <p:txBody>
          <a:bodyPr/>
          <a:lstStyle/>
          <a:p>
            <a:r>
              <a:rPr lang="es-ES" dirty="0" smtClean="0"/>
              <a:t>Trabajo practico</a:t>
            </a:r>
            <a:br>
              <a:rPr lang="es-ES" dirty="0" smtClean="0"/>
            </a:br>
            <a:r>
              <a:rPr lang="es-ES" dirty="0" err="1" smtClean="0"/>
              <a:t>power</a:t>
            </a:r>
            <a:r>
              <a:rPr lang="es-ES" dirty="0" smtClean="0"/>
              <a:t> </a:t>
            </a:r>
            <a:r>
              <a:rPr lang="es-ES" dirty="0" err="1" smtClean="0"/>
              <a:t>point</a:t>
            </a:r>
            <a:endParaRPr lang="es-ES" dirty="0"/>
          </a:p>
        </p:txBody>
      </p:sp>
      <p:pic>
        <p:nvPicPr>
          <p:cNvPr id="1028" name="Picture 4" descr="D:\Users\Secundaria\Pictures\LOGO.jpg"/>
          <p:cNvPicPr>
            <a:picLocks noChangeAspect="1" noChangeArrowheads="1"/>
          </p:cNvPicPr>
          <p:nvPr/>
        </p:nvPicPr>
        <p:blipFill>
          <a:blip r:embed="rId3"/>
          <a:srcRect/>
          <a:stretch>
            <a:fillRect/>
          </a:stretch>
        </p:blipFill>
        <p:spPr bwMode="auto">
          <a:xfrm>
            <a:off x="3500437" y="2357437"/>
            <a:ext cx="2000257" cy="1714505"/>
          </a:xfrm>
          <a:prstGeom prst="rect">
            <a:avLst/>
          </a:prstGeom>
          <a:noFill/>
        </p:spPr>
      </p:pic>
      <p:pic>
        <p:nvPicPr>
          <p:cNvPr id="21506" name="Picture 2" descr="D:\Users\Secundaria\Downloads\Gif-De-Gatitos-Animados (1).gif"/>
          <p:cNvPicPr>
            <a:picLocks noChangeAspect="1" noChangeArrowheads="1" noCrop="1"/>
          </p:cNvPicPr>
          <p:nvPr/>
        </p:nvPicPr>
        <p:blipFill>
          <a:blip r:embed="rId4"/>
          <a:srcRect/>
          <a:stretch>
            <a:fillRect/>
          </a:stretch>
        </p:blipFill>
        <p:spPr bwMode="auto">
          <a:xfrm>
            <a:off x="0" y="214290"/>
            <a:ext cx="3006755" cy="3402034"/>
          </a:xfrm>
          <a:prstGeom prst="rect">
            <a:avLst/>
          </a:prstGeom>
          <a:noFill/>
        </p:spPr>
      </p:pic>
    </p:spTree>
  </p:cSld>
  <p:clrMapOvr>
    <a:masterClrMapping/>
  </p:clrMapOvr>
  <p:transition spd="slow">
    <p:wipe dir="u"/>
    <p:sndAc>
      <p:stSnd loop="1">
        <p:snd r:embed="rId2" name="drumroll.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1428736"/>
            <a:ext cx="8358246" cy="4572000"/>
          </a:xfrm>
        </p:spPr>
        <p:txBody>
          <a:bodyPr>
            <a:normAutofit lnSpcReduction="10000"/>
          </a:bodyPr>
          <a:lstStyle/>
          <a:p>
            <a:r>
              <a:rPr lang="es-ES" b="1" dirty="0" smtClean="0"/>
              <a:t>VISTA HOJA DE RECURSOS </a:t>
            </a:r>
            <a:endParaRPr lang="es-ES" dirty="0" smtClean="0"/>
          </a:p>
          <a:p>
            <a:r>
              <a:rPr lang="es-ES" dirty="0" smtClean="0"/>
              <a:t>En la vista Hoja de recursos o Uso de recursos, puede agrupar recursos que están </a:t>
            </a:r>
            <a:r>
              <a:rPr lang="es-ES" dirty="0" err="1" smtClean="0"/>
              <a:t>sobreasignados</a:t>
            </a:r>
            <a:r>
              <a:rPr lang="es-ES" dirty="0" smtClean="0"/>
              <a:t>. También puede agrupar recursos según las unidades de recursos asignadas, que indican el porcentaje de asignación máximo durante el proyecto. Revisar los recursos </a:t>
            </a:r>
            <a:r>
              <a:rPr lang="es-ES" dirty="0" err="1" smtClean="0"/>
              <a:t>sobreasignados</a:t>
            </a:r>
            <a:r>
              <a:rPr lang="es-ES" dirty="0" smtClean="0"/>
              <a:t> según la extensión de las </a:t>
            </a:r>
            <a:r>
              <a:rPr lang="es-ES" dirty="0" err="1" smtClean="0"/>
              <a:t>sobreasignaciones</a:t>
            </a:r>
            <a:r>
              <a:rPr lang="es-ES" dirty="0" smtClean="0"/>
              <a:t> puede ayudar a centrarse primero en los recursos </a:t>
            </a:r>
            <a:r>
              <a:rPr lang="es-ES" dirty="0" err="1" smtClean="0"/>
              <a:t>sobreasignados</a:t>
            </a:r>
            <a:r>
              <a:rPr lang="es-ES" dirty="0" smtClean="0"/>
              <a:t> en mayor cuantía.</a:t>
            </a:r>
          </a:p>
          <a:p>
            <a:r>
              <a:rPr lang="es-ES" dirty="0" smtClean="0"/>
              <a:t/>
            </a:r>
            <a:br>
              <a:rPr lang="es-ES" dirty="0" smtClean="0"/>
            </a:br>
            <a:endParaRPr lang="es-ES" dirty="0" smtClean="0"/>
          </a:p>
        </p:txBody>
      </p:sp>
      <p:sp>
        <p:nvSpPr>
          <p:cNvPr id="3" name="2 Título"/>
          <p:cNvSpPr>
            <a:spLocks noGrp="1"/>
          </p:cNvSpPr>
          <p:nvPr>
            <p:ph type="title"/>
          </p:nvPr>
        </p:nvSpPr>
        <p:spPr/>
        <p:txBody>
          <a:bodyPr/>
          <a:lstStyle/>
          <a:p>
            <a:endParaRPr lang="es-ES"/>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S" b="1" dirty="0" smtClean="0"/>
              <a:t>VISTA USO DE RECURSOS</a:t>
            </a:r>
            <a:endParaRPr lang="es-ES" dirty="0" smtClean="0"/>
          </a:p>
          <a:p>
            <a:r>
              <a:rPr lang="es-ES" dirty="0" smtClean="0"/>
              <a:t>La vista Uso de recursos nos muestra por cada recurso las tareas a la cual está asignada. Esta vista nos ayuda a identificar y resolver las </a:t>
            </a:r>
            <a:r>
              <a:rPr lang="es-ES" dirty="0" err="1" smtClean="0"/>
              <a:t>sobreasignaciones</a:t>
            </a:r>
            <a:r>
              <a:rPr lang="es-ES" dirty="0" smtClean="0"/>
              <a:t>.</a:t>
            </a:r>
          </a:p>
          <a:p>
            <a:r>
              <a:rPr lang="es-ES" dirty="0" smtClean="0"/>
              <a:t/>
            </a:r>
            <a:br>
              <a:rPr lang="es-ES" dirty="0" smtClean="0"/>
            </a:br>
            <a:endParaRPr lang="es-ES" dirty="0"/>
          </a:p>
        </p:txBody>
      </p:sp>
      <p:sp>
        <p:nvSpPr>
          <p:cNvPr id="3" name="2 Título"/>
          <p:cNvSpPr>
            <a:spLocks noGrp="1"/>
          </p:cNvSpPr>
          <p:nvPr>
            <p:ph type="title"/>
          </p:nvPr>
        </p:nvSpPr>
        <p:spPr/>
        <p:txBody>
          <a:bodyPr/>
          <a:lstStyle/>
          <a:p>
            <a:endParaRPr lang="es-ES"/>
          </a:p>
        </p:txBody>
      </p:sp>
      <p:sp>
        <p:nvSpPr>
          <p:cNvPr id="4" name="3 Rectángulo"/>
          <p:cNvSpPr/>
          <p:nvPr/>
        </p:nvSpPr>
        <p:spPr>
          <a:xfrm>
            <a:off x="857224" y="3357562"/>
            <a:ext cx="6000760" cy="2585323"/>
          </a:xfrm>
          <a:prstGeom prst="rect">
            <a:avLst/>
          </a:prstGeom>
        </p:spPr>
        <p:txBody>
          <a:bodyPr wrap="square">
            <a:spAutoFit/>
          </a:bodyPr>
          <a:lstStyle/>
          <a:p>
            <a:r>
              <a:rPr lang="es-ES" b="1" dirty="0" smtClean="0"/>
              <a:t>VISTA DIAGRAMA DE RED</a:t>
            </a:r>
            <a:endParaRPr lang="es-ES" dirty="0" smtClean="0"/>
          </a:p>
          <a:p>
            <a:endParaRPr lang="es-ES" dirty="0" smtClean="0"/>
          </a:p>
          <a:p>
            <a:r>
              <a:rPr lang="es-ES" dirty="0" smtClean="0"/>
              <a:t>Las vistas del Diagrama de red muestran las tareas en formato de diagrama de flujo. Este formato puede ser útil al ajustar la programación.</a:t>
            </a:r>
          </a:p>
          <a:p>
            <a:r>
              <a:rPr lang="es-ES" dirty="0" smtClean="0"/>
              <a:t>Las vistas de gráficos proporcionan una imagen de la programación y del progreso del proyecto.</a:t>
            </a:r>
          </a:p>
          <a:p>
            <a:r>
              <a:rPr lang="es-ES" dirty="0" smtClean="0"/>
              <a:t/>
            </a:r>
            <a:br>
              <a:rPr lang="es-ES" dirty="0" smtClean="0"/>
            </a:br>
            <a:endParaRPr lang="es-ES" dirty="0"/>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85720" y="1357298"/>
            <a:ext cx="8229600" cy="4572000"/>
          </a:xfrm>
        </p:spPr>
        <p:txBody>
          <a:bodyPr/>
          <a:lstStyle/>
          <a:p>
            <a:r>
              <a:rPr lang="es-ES" b="1" dirty="0" smtClean="0"/>
              <a:t>VISTA ESCALA DE TIEMPO</a:t>
            </a:r>
            <a:endParaRPr lang="es-ES" dirty="0" smtClean="0"/>
          </a:p>
          <a:p>
            <a:r>
              <a:rPr lang="es-ES" dirty="0" smtClean="0"/>
              <a:t>Una escala de tiempo puede serle muy útil cuando necesite mostrar un panorama general de un proyecto. Es una instantánea de aspecto profesional de las tareas clave y los hitos que resulta perfecta para cualquier reunión de estado: simplemente inclúyala en una diapositiva de PowerPoint o un documento de Word, imprímala o envíela por correo a su jefe.</a:t>
            </a:r>
          </a:p>
          <a:p>
            <a:endParaRPr lang="es-ES" dirty="0"/>
          </a:p>
        </p:txBody>
      </p:sp>
      <p:sp>
        <p:nvSpPr>
          <p:cNvPr id="3" name="2 Título"/>
          <p:cNvSpPr>
            <a:spLocks noGrp="1"/>
          </p:cNvSpPr>
          <p:nvPr>
            <p:ph type="title"/>
          </p:nvPr>
        </p:nvSpPr>
        <p:spPr/>
        <p:txBody>
          <a:bodyPr/>
          <a:lstStyle/>
          <a:p>
            <a:endParaRPr lang="es-ES"/>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r>
              <a:rPr lang="es-ES" b="1" dirty="0" smtClean="0"/>
              <a:t>VISTA FORMULARIO DE TAREAS</a:t>
            </a:r>
            <a:endParaRPr lang="es-ES" dirty="0" smtClean="0"/>
          </a:p>
          <a:p>
            <a:r>
              <a:rPr lang="es-ES" dirty="0" smtClean="0"/>
              <a:t>Puede utilizar un formulario de tareas para crear una tabla de Gantt detallada.</a:t>
            </a:r>
          </a:p>
          <a:p>
            <a:r>
              <a:rPr lang="es-ES" dirty="0" smtClean="0"/>
              <a:t>·         En el menú Vista, haga clic en Más vistas.</a:t>
            </a:r>
          </a:p>
          <a:p>
            <a:r>
              <a:rPr lang="es-ES" dirty="0" smtClean="0"/>
              <a:t>·         En la lista Vistas, haga clic en Formulario de tareas y, a continuación, en Aplicar.</a:t>
            </a:r>
          </a:p>
          <a:p>
            <a:r>
              <a:rPr lang="es-ES" dirty="0" smtClean="0"/>
              <a:t>·         En el cuadro Nombre, escriba el nombre de la tarea.</a:t>
            </a:r>
          </a:p>
          <a:p>
            <a:r>
              <a:rPr lang="es-ES" dirty="0" smtClean="0"/>
              <a:t>·         En el cuadro Duración, escriba la duración de la tarea.</a:t>
            </a:r>
          </a:p>
          <a:p>
            <a:r>
              <a:rPr lang="es-ES" dirty="0" smtClean="0"/>
              <a:t>·         Si desea que la duración permanezca fija independientemente de las asignaciones de recursos, active la casilla de verificación C. por el esfuerzo para que la tarea se encuentre condicionada por el esfuerzo.</a:t>
            </a:r>
          </a:p>
          <a:p>
            <a:r>
              <a:rPr lang="es-ES" dirty="0" smtClean="0"/>
              <a:t>·         En las columnas del formulario, indique la información detallada de la tarea (como los recursos asignados y las tareas predecesoras).</a:t>
            </a:r>
          </a:p>
          <a:p>
            <a:r>
              <a:rPr lang="es-ES" b="1" dirty="0" smtClean="0"/>
              <a:t>Nota.-</a:t>
            </a:r>
            <a:r>
              <a:rPr lang="es-ES" dirty="0" smtClean="0"/>
              <a:t> El formulario de tareas no se puede utilizar para incluir </a:t>
            </a:r>
            <a:r>
              <a:rPr lang="es-ES" dirty="0" err="1" smtClean="0"/>
              <a:t>subtareas</a:t>
            </a:r>
            <a:r>
              <a:rPr lang="es-ES" dirty="0" smtClean="0"/>
              <a:t> en el proyecto. Las </a:t>
            </a:r>
            <a:r>
              <a:rPr lang="es-ES" dirty="0" err="1" smtClean="0"/>
              <a:t>subtareas</a:t>
            </a:r>
            <a:r>
              <a:rPr lang="es-ES" dirty="0" smtClean="0"/>
              <a:t> se crean aplicando o anulando sangrías mientras realiza el esquema de su proyecto.</a:t>
            </a:r>
          </a:p>
          <a:p>
            <a:endParaRPr lang="es-ES" dirty="0"/>
          </a:p>
        </p:txBody>
      </p:sp>
      <p:sp>
        <p:nvSpPr>
          <p:cNvPr id="3" name="2 Título"/>
          <p:cNvSpPr>
            <a:spLocks noGrp="1"/>
          </p:cNvSpPr>
          <p:nvPr>
            <p:ph type="title"/>
          </p:nvPr>
        </p:nvSpPr>
        <p:spPr/>
        <p:txBody>
          <a:bodyPr/>
          <a:lstStyle/>
          <a:p>
            <a:endParaRPr lang="es-ES"/>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14282" y="1000108"/>
            <a:ext cx="8586790" cy="5357818"/>
          </a:xfrm>
        </p:spPr>
        <p:txBody>
          <a:bodyPr/>
          <a:lstStyle/>
          <a:p>
            <a:r>
              <a:rPr lang="es-ES" b="1" dirty="0" smtClean="0"/>
              <a:t>VISTA HOJA DE TAREAS</a:t>
            </a:r>
            <a:endParaRPr lang="es-ES" dirty="0" smtClean="0"/>
          </a:p>
          <a:p>
            <a:r>
              <a:rPr lang="es-ES" dirty="0" smtClean="0"/>
              <a:t>Sirve para definir un conjunto de códigos de esquema.</a:t>
            </a:r>
          </a:p>
          <a:p>
            <a:r>
              <a:rPr lang="es-ES" dirty="0" smtClean="0"/>
              <a:t/>
            </a:r>
            <a:br>
              <a:rPr lang="es-ES" dirty="0" smtClean="0"/>
            </a:br>
            <a:r>
              <a:rPr lang="es-ES" b="1" dirty="0" smtClean="0"/>
              <a:t> VISTA FORMULARIO DE RECURSOS</a:t>
            </a:r>
            <a:endParaRPr lang="es-ES" dirty="0" smtClean="0"/>
          </a:p>
          <a:p>
            <a:r>
              <a:rPr lang="es-ES" dirty="0" smtClean="0"/>
              <a:t>La vista Formulario de recursos permite mostrar los costos de un recurso seleccionado en lugar de mostrar la programación de ese recurso. La información que se pueda mostrar dependerá de si hay un formulario de tareas o de recursos activo.</a:t>
            </a:r>
          </a:p>
          <a:p>
            <a:endParaRPr lang="es-ES" b="1" dirty="0" smtClean="0"/>
          </a:p>
        </p:txBody>
      </p:sp>
      <p:sp>
        <p:nvSpPr>
          <p:cNvPr id="3" name="2 Título"/>
          <p:cNvSpPr>
            <a:spLocks noGrp="1"/>
          </p:cNvSpPr>
          <p:nvPr>
            <p:ph type="title"/>
          </p:nvPr>
        </p:nvSpPr>
        <p:spPr>
          <a:xfrm>
            <a:off x="457200" y="152400"/>
            <a:ext cx="8229600" cy="704832"/>
          </a:xfrm>
        </p:spPr>
        <p:txBody>
          <a:bodyPr>
            <a:normAutofit fontScale="90000"/>
          </a:bodyPr>
          <a:lstStyle/>
          <a:p>
            <a:endParaRPr lang="es-ES" dirty="0"/>
          </a:p>
        </p:txBody>
      </p:sp>
      <p:sp>
        <p:nvSpPr>
          <p:cNvPr id="8194" name="AutoShape 2" descr="D:\Users\Secundaria\Downloads\star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196" name="AutoShape 4" descr="D:\Users\Secundaria\Downloads\star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8198" name="AutoShape 6" descr="D:\Users\Secundaria\Downloads\star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1357298"/>
            <a:ext cx="8229600" cy="4572000"/>
          </a:xfrm>
        </p:spPr>
        <p:txBody>
          <a:bodyPr/>
          <a:lstStyle/>
          <a:p>
            <a:r>
              <a:rPr lang="es-ES" dirty="0" smtClean="0"/>
              <a:t>E_ ¿Qué son las animaciones y las transiciones?</a:t>
            </a:r>
          </a:p>
          <a:p>
            <a:r>
              <a:rPr lang="es-ES" dirty="0" smtClean="0"/>
              <a:t>Las </a:t>
            </a:r>
            <a:r>
              <a:rPr lang="es-ES" b="1" dirty="0" smtClean="0"/>
              <a:t>transiciones</a:t>
            </a:r>
            <a:r>
              <a:rPr lang="es-ES" dirty="0" smtClean="0"/>
              <a:t> son </a:t>
            </a:r>
            <a:r>
              <a:rPr lang="es-ES" b="1" dirty="0" smtClean="0"/>
              <a:t>animaciones</a:t>
            </a:r>
            <a:r>
              <a:rPr lang="es-ES" dirty="0" smtClean="0"/>
              <a:t> que ocurren cuando cambias diapositivas. Es decir, es el efecto visual que se reproduce al pasar de una diapositiva a la siguiente durante una presentación. Puedes controlar la velocidad, agregar sonido y personalizar las propiedades de los efectos de transición.</a:t>
            </a:r>
            <a:endParaRPr lang="es-ES" dirty="0"/>
          </a:p>
        </p:txBody>
      </p:sp>
      <p:sp>
        <p:nvSpPr>
          <p:cNvPr id="3" name="2 Título"/>
          <p:cNvSpPr>
            <a:spLocks noGrp="1"/>
          </p:cNvSpPr>
          <p:nvPr>
            <p:ph type="title"/>
          </p:nvPr>
        </p:nvSpPr>
        <p:spPr/>
        <p:txBody>
          <a:bodyPr/>
          <a:lstStyle/>
          <a:p>
            <a:endParaRPr lang="es-ES" dirty="0"/>
          </a:p>
        </p:txBody>
      </p:sp>
      <p:pic>
        <p:nvPicPr>
          <p:cNvPr id="4" name="Picture 2" descr="D:\Users\Secundaria\Downloads\animacion pow.png"/>
          <p:cNvPicPr>
            <a:picLocks noChangeAspect="1" noChangeArrowheads="1"/>
          </p:cNvPicPr>
          <p:nvPr/>
        </p:nvPicPr>
        <p:blipFill>
          <a:blip r:embed="rId2"/>
          <a:srcRect/>
          <a:stretch>
            <a:fillRect/>
          </a:stretch>
        </p:blipFill>
        <p:spPr bwMode="auto">
          <a:xfrm>
            <a:off x="4071934" y="4357694"/>
            <a:ext cx="3793684" cy="2143140"/>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                       preguntas</a:t>
            </a:r>
            <a:endParaRPr lang="es-ES" dirty="0"/>
          </a:p>
        </p:txBody>
      </p:sp>
      <p:pic>
        <p:nvPicPr>
          <p:cNvPr id="2050" name="Picture 2"/>
          <p:cNvPicPr>
            <a:picLocks noGrp="1" noChangeAspect="1" noChangeArrowheads="1"/>
          </p:cNvPicPr>
          <p:nvPr>
            <p:ph idx="1"/>
          </p:nvPr>
        </p:nvPicPr>
        <p:blipFill>
          <a:blip r:embed="rId3"/>
          <a:srcRect/>
          <a:stretch>
            <a:fillRect/>
          </a:stretch>
        </p:blipFill>
        <p:spPr bwMode="auto">
          <a:xfrm>
            <a:off x="523875" y="1524000"/>
            <a:ext cx="8096250" cy="4572000"/>
          </a:xfrm>
          <a:prstGeom prst="rect">
            <a:avLst/>
          </a:prstGeom>
          <a:noFill/>
          <a:ln w="9525">
            <a:noFill/>
            <a:miter lim="800000"/>
            <a:headEnd/>
            <a:tailEnd/>
          </a:ln>
          <a:effectLst/>
        </p:spPr>
      </p:pic>
    </p:spTree>
  </p:cSld>
  <p:clrMapOvr>
    <a:masterClrMapping/>
  </p:clrMapOvr>
  <p:transition spd="slow">
    <p:wipe dir="d"/>
    <p:sndAc>
      <p:stSnd>
        <p:snd r:embed="rId2" name="chimes.wav" builtIn="1"/>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85720" y="1714488"/>
            <a:ext cx="8229600" cy="4572000"/>
          </a:xfrm>
        </p:spPr>
        <p:txBody>
          <a:bodyPr/>
          <a:lstStyle/>
          <a:p>
            <a:pPr>
              <a:buNone/>
            </a:pPr>
            <a:r>
              <a:rPr lang="es-ES" dirty="0" smtClean="0"/>
              <a:t>*A_</a:t>
            </a:r>
            <a:endParaRPr lang="es-ES" dirty="0"/>
          </a:p>
        </p:txBody>
      </p:sp>
      <p:sp>
        <p:nvSpPr>
          <p:cNvPr id="3" name="2 Título"/>
          <p:cNvSpPr>
            <a:spLocks noGrp="1"/>
          </p:cNvSpPr>
          <p:nvPr>
            <p:ph type="title"/>
          </p:nvPr>
        </p:nvSpPr>
        <p:spPr>
          <a:xfrm>
            <a:off x="428596" y="285728"/>
            <a:ext cx="8229600" cy="1219200"/>
          </a:xfrm>
        </p:spPr>
        <p:txBody>
          <a:bodyPr>
            <a:normAutofit/>
          </a:bodyPr>
          <a:lstStyle/>
          <a:p>
            <a:r>
              <a:rPr lang="es-ES" dirty="0" smtClean="0"/>
              <a:t>          </a:t>
            </a:r>
            <a:r>
              <a:rPr lang="es-ES" dirty="0" err="1" smtClean="0"/>
              <a:t>Definicion</a:t>
            </a:r>
            <a:r>
              <a:rPr lang="es-ES" dirty="0" smtClean="0"/>
              <a:t> de </a:t>
            </a:r>
            <a:r>
              <a:rPr lang="es-ES" dirty="0" err="1" smtClean="0"/>
              <a:t>power</a:t>
            </a:r>
            <a:r>
              <a:rPr lang="es-ES" dirty="0" smtClean="0"/>
              <a:t> </a:t>
            </a:r>
            <a:r>
              <a:rPr lang="es-ES" dirty="0" err="1" smtClean="0"/>
              <a:t>point</a:t>
            </a:r>
            <a:r>
              <a:rPr lang="es-ES" dirty="0" smtClean="0"/>
              <a:t> </a:t>
            </a:r>
            <a:endParaRPr lang="es-ES" dirty="0"/>
          </a:p>
        </p:txBody>
      </p:sp>
      <p:sp>
        <p:nvSpPr>
          <p:cNvPr id="4" name="3 Rectángulo"/>
          <p:cNvSpPr/>
          <p:nvPr/>
        </p:nvSpPr>
        <p:spPr>
          <a:xfrm flipH="1">
            <a:off x="928662" y="1571612"/>
            <a:ext cx="6072230" cy="646331"/>
          </a:xfrm>
          <a:prstGeom prst="rect">
            <a:avLst/>
          </a:prstGeom>
        </p:spPr>
        <p:txBody>
          <a:bodyPr wrap="square">
            <a:spAutoFit/>
          </a:bodyPr>
          <a:lstStyle/>
          <a:p>
            <a:r>
              <a:rPr lang="es-ES" dirty="0" smtClean="0"/>
              <a:t/>
            </a:r>
            <a:br>
              <a:rPr lang="es-ES" dirty="0" smtClean="0"/>
            </a:br>
            <a:endParaRPr lang="es-ES" dirty="0"/>
          </a:p>
        </p:txBody>
      </p:sp>
      <p:sp>
        <p:nvSpPr>
          <p:cNvPr id="6" name="5 Rectángulo"/>
          <p:cNvSpPr/>
          <p:nvPr/>
        </p:nvSpPr>
        <p:spPr>
          <a:xfrm>
            <a:off x="928662" y="1714487"/>
            <a:ext cx="5929338" cy="3139321"/>
          </a:xfrm>
          <a:prstGeom prst="rect">
            <a:avLst/>
          </a:prstGeom>
        </p:spPr>
        <p:txBody>
          <a:bodyPr wrap="square">
            <a:spAutoFit/>
          </a:bodyPr>
          <a:lstStyle/>
          <a:p>
            <a:r>
              <a:rPr lang="es-ES" dirty="0" smtClean="0">
                <a:solidFill>
                  <a:srgbClr val="FF0000"/>
                </a:solidFill>
              </a:rPr>
              <a:t>_ </a:t>
            </a:r>
            <a:r>
              <a:rPr lang="es-ES" dirty="0" smtClean="0"/>
              <a:t>La historia de </a:t>
            </a:r>
            <a:r>
              <a:rPr lang="es-ES" b="1" dirty="0" err="1" smtClean="0"/>
              <a:t>Power</a:t>
            </a:r>
            <a:r>
              <a:rPr lang="es-ES" b="1" dirty="0" smtClean="0"/>
              <a:t> Point</a:t>
            </a:r>
            <a:r>
              <a:rPr lang="es-ES" dirty="0" smtClean="0"/>
              <a:t> se origina en el trabajo de desarrolladores ajenos a Microsoft. Como consecuencia de una adquisición, la compañía de Gates se hizo del software y comenzó su gestión para ofrecerlos al mercado integrado con sus otros productos. La primera versión fue lanzada en la década de los ochenta y su buena aceptación hizo que le siguieran otras con distintas incorporaciones que mejoraban al producto; dicha versión se ejecutaba bajo un entorno DOS o </a:t>
            </a:r>
            <a:r>
              <a:rPr lang="es-ES" dirty="0" err="1" smtClean="0"/>
              <a:t>Mac.</a:t>
            </a:r>
            <a:r>
              <a:rPr lang="es-ES" dirty="0" smtClean="0"/>
              <a:t> Con posterioridad, y sobre todo a partir del año 1995, </a:t>
            </a:r>
            <a:r>
              <a:rPr lang="es-ES" b="1" dirty="0" err="1" smtClean="0"/>
              <a:t>Power</a:t>
            </a:r>
            <a:r>
              <a:rPr lang="es-ES" b="1" dirty="0" smtClean="0"/>
              <a:t> Point</a:t>
            </a:r>
            <a:r>
              <a:rPr lang="es-ES" dirty="0" smtClean="0"/>
              <a:t> sellaría su destino en función de Windows.</a:t>
            </a:r>
            <a:endParaRPr lang="es-ES" dirty="0"/>
          </a:p>
        </p:txBody>
      </p:sp>
      <p:pic>
        <p:nvPicPr>
          <p:cNvPr id="19460" name="Picture 4" descr="D:\Users\Secundaria\Downloads\ExemplaryThoughtfulGraywolf-small.gif"/>
          <p:cNvPicPr>
            <a:picLocks noChangeAspect="1" noChangeArrowheads="1" noCrop="1"/>
          </p:cNvPicPr>
          <p:nvPr/>
        </p:nvPicPr>
        <p:blipFill>
          <a:blip r:embed="rId2"/>
          <a:srcRect/>
          <a:stretch>
            <a:fillRect/>
          </a:stretch>
        </p:blipFill>
        <p:spPr bwMode="auto">
          <a:xfrm>
            <a:off x="5143504" y="4500570"/>
            <a:ext cx="3424228" cy="1928826"/>
          </a:xfrm>
          <a:prstGeom prst="rect">
            <a:avLst/>
          </a:prstGeom>
          <a:noFill/>
        </p:spPr>
      </p:pic>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214414" y="1571612"/>
            <a:ext cx="5715040" cy="3262322"/>
          </a:xfrm>
        </p:spPr>
        <p:txBody>
          <a:bodyPr>
            <a:normAutofit fontScale="70000" lnSpcReduction="20000"/>
          </a:bodyPr>
          <a:lstStyle/>
          <a:p>
            <a:r>
              <a:rPr lang="es-ES" dirty="0" smtClean="0"/>
              <a:t>*El PowerPoint cuenta con una gran gama de herramientas, entre las que existen una variedad de plantillas prediseñadas, con las que se facilita su uso; además de que el usuario puede hacer sus propias plantillas conforme a las necesidades específicas que necesite, gracias a las distintas herramientas con que cuenta el PowerPoint.</a:t>
            </a:r>
          </a:p>
          <a:p>
            <a:r>
              <a:rPr lang="es-ES" dirty="0" smtClean="0"/>
              <a:t>Este programa cuenta con variedad de extensiones con las que puede guardarse el archivo, entre las que se cuentan las extensiones nativas del programa como PPT que es la extensión con la que se puede editar la diapositiva que se esté haciendo y PPS que es la extensión con la que el programa reconoce la diapositiva y la ejecuta.</a:t>
            </a:r>
          </a:p>
          <a:p>
            <a:pPr>
              <a:buNone/>
            </a:pPr>
            <a:endParaRPr lang="es-ES" dirty="0"/>
          </a:p>
        </p:txBody>
      </p:sp>
      <p:sp>
        <p:nvSpPr>
          <p:cNvPr id="3" name="2 Título"/>
          <p:cNvSpPr>
            <a:spLocks noGrp="1"/>
          </p:cNvSpPr>
          <p:nvPr>
            <p:ph type="title"/>
          </p:nvPr>
        </p:nvSpPr>
        <p:spPr/>
        <p:txBody>
          <a:bodyPr>
            <a:normAutofit fontScale="90000"/>
          </a:bodyPr>
          <a:lstStyle/>
          <a:p>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Características de </a:t>
            </a:r>
            <a:r>
              <a:rPr lang="es-ES" dirty="0" err="1" smtClean="0"/>
              <a:t>power</a:t>
            </a:r>
            <a:r>
              <a:rPr lang="es-ES" dirty="0" smtClean="0"/>
              <a:t> </a:t>
            </a:r>
            <a:r>
              <a:rPr lang="es-ES" dirty="0" err="1" smtClean="0"/>
              <a:t>point</a:t>
            </a:r>
            <a:endParaRPr lang="es-ES" dirty="0"/>
          </a:p>
        </p:txBody>
      </p:sp>
      <p:pic>
        <p:nvPicPr>
          <p:cNvPr id="17410" name="Picture 2" descr="D:\Users\Secundaria\Downloads\aaecc3f6-d5cb-4439-99f6-2a08e6b45f70.gif"/>
          <p:cNvPicPr>
            <a:picLocks noChangeAspect="1" noChangeArrowheads="1" noCrop="1"/>
          </p:cNvPicPr>
          <p:nvPr/>
        </p:nvPicPr>
        <p:blipFill>
          <a:blip r:embed="rId2"/>
          <a:srcRect/>
          <a:stretch>
            <a:fillRect/>
          </a:stretch>
        </p:blipFill>
        <p:spPr bwMode="auto">
          <a:xfrm>
            <a:off x="5357818" y="4500570"/>
            <a:ext cx="3395653" cy="2143140"/>
          </a:xfrm>
          <a:prstGeom prst="rect">
            <a:avLst/>
          </a:prstGeom>
          <a:noFill/>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58" y="1357298"/>
            <a:ext cx="7472386" cy="5072098"/>
          </a:xfrm>
        </p:spPr>
        <p:txBody>
          <a:bodyPr>
            <a:normAutofit/>
          </a:bodyPr>
          <a:lstStyle/>
          <a:p>
            <a:pPr fontAlgn="base">
              <a:buNone/>
            </a:pPr>
            <a:endParaRPr lang="es-ES" dirty="0" smtClean="0"/>
          </a:p>
          <a:p>
            <a:pPr fontAlgn="base">
              <a:buNone/>
            </a:pPr>
            <a:endParaRPr lang="es-ES" dirty="0" smtClean="0"/>
          </a:p>
        </p:txBody>
      </p:sp>
      <p:sp>
        <p:nvSpPr>
          <p:cNvPr id="3" name="2 Título"/>
          <p:cNvSpPr>
            <a:spLocks noGrp="1"/>
          </p:cNvSpPr>
          <p:nvPr>
            <p:ph type="title"/>
          </p:nvPr>
        </p:nvSpPr>
        <p:spPr>
          <a:xfrm>
            <a:off x="914400" y="0"/>
            <a:ext cx="8229600" cy="1219200"/>
          </a:xfrm>
        </p:spPr>
        <p:txBody>
          <a:bodyPr/>
          <a:lstStyle/>
          <a:p>
            <a:r>
              <a:rPr lang="es-ES" dirty="0" err="1" smtClean="0"/>
              <a:t>C_Elementos</a:t>
            </a:r>
            <a:r>
              <a:rPr lang="es-ES" dirty="0" smtClean="0"/>
              <a:t> de </a:t>
            </a:r>
            <a:r>
              <a:rPr lang="es-ES" dirty="0" err="1" smtClean="0"/>
              <a:t>power</a:t>
            </a:r>
            <a:r>
              <a:rPr lang="es-ES" dirty="0" smtClean="0"/>
              <a:t> </a:t>
            </a:r>
            <a:r>
              <a:rPr lang="es-ES" dirty="0" err="1" smtClean="0"/>
              <a:t>point</a:t>
            </a:r>
            <a:endParaRPr lang="es-ES" dirty="0"/>
          </a:p>
        </p:txBody>
      </p:sp>
      <p:graphicFrame>
        <p:nvGraphicFramePr>
          <p:cNvPr id="4" name="3 Tabla"/>
          <p:cNvGraphicFramePr>
            <a:graphicFrameLocks noGrp="1"/>
          </p:cNvGraphicFramePr>
          <p:nvPr/>
        </p:nvGraphicFramePr>
        <p:xfrm>
          <a:off x="1785917" y="857232"/>
          <a:ext cx="4429156" cy="4286280"/>
        </p:xfrm>
        <a:graphic>
          <a:graphicData uri="http://schemas.openxmlformats.org/drawingml/2006/table">
            <a:tbl>
              <a:tblPr/>
              <a:tblGrid>
                <a:gridCol w="4429156"/>
              </a:tblGrid>
              <a:tr h="4286280">
                <a:tc>
                  <a:txBody>
                    <a:bodyPr/>
                    <a:lstStyle/>
                    <a:p>
                      <a:pPr>
                        <a:buFont typeface="Arial"/>
                        <a:buChar char="•"/>
                      </a:pPr>
                      <a:endParaRPr lang="es-ES" sz="1400" dirty="0"/>
                    </a:p>
                  </a:txBody>
                  <a:tcPr marL="22039" marR="22039" marT="22039" marB="22039">
                    <a:lnL>
                      <a:noFill/>
                    </a:lnL>
                    <a:lnR>
                      <a:noFill/>
                    </a:lnR>
                    <a:lnT>
                      <a:noFill/>
                    </a:lnT>
                    <a:lnB>
                      <a:noFill/>
                    </a:lnB>
                  </a:tcPr>
                </a:tc>
              </a:tr>
            </a:tbl>
          </a:graphicData>
        </a:graphic>
      </p:graphicFrame>
      <p:graphicFrame>
        <p:nvGraphicFramePr>
          <p:cNvPr id="5" name="4 Tabla"/>
          <p:cNvGraphicFramePr>
            <a:graphicFrameLocks noGrp="1"/>
          </p:cNvGraphicFramePr>
          <p:nvPr/>
        </p:nvGraphicFramePr>
        <p:xfrm>
          <a:off x="357158" y="1285860"/>
          <a:ext cx="5786478" cy="4643470"/>
        </p:xfrm>
        <a:graphic>
          <a:graphicData uri="http://schemas.openxmlformats.org/drawingml/2006/table">
            <a:tbl>
              <a:tblPr/>
              <a:tblGrid>
                <a:gridCol w="5786478"/>
              </a:tblGrid>
              <a:tr h="4643470">
                <a:tc>
                  <a:txBody>
                    <a:bodyPr/>
                    <a:lstStyle/>
                    <a:p>
                      <a:r>
                        <a:rPr lang="es-ES" sz="1400" dirty="0" smtClean="0">
                          <a:solidFill>
                            <a:srgbClr val="FF0000"/>
                          </a:solidFill>
                        </a:rPr>
                        <a:t>E</a:t>
                      </a:r>
                      <a:r>
                        <a:rPr lang="es-ES" sz="1400" dirty="0" smtClean="0">
                          <a:solidFill>
                            <a:schemeClr val="tx1">
                              <a:lumMod val="95000"/>
                            </a:schemeClr>
                          </a:solidFill>
                        </a:rPr>
                        <a:t>lementos de </a:t>
                      </a:r>
                      <a:r>
                        <a:rPr lang="es-ES" sz="1400" dirty="0" err="1" smtClean="0">
                          <a:solidFill>
                            <a:schemeClr val="tx1">
                              <a:lumMod val="95000"/>
                            </a:schemeClr>
                          </a:solidFill>
                        </a:rPr>
                        <a:t>PP:</a:t>
                      </a:r>
                      <a:r>
                        <a:rPr lang="es-ES" sz="1400" dirty="0" err="1" smtClean="0"/>
                        <a:t>El</a:t>
                      </a:r>
                      <a:r>
                        <a:rPr lang="es-ES" sz="1400" dirty="0" smtClean="0"/>
                        <a:t> equipo de protección personal está diseñado para </a:t>
                      </a:r>
                      <a:r>
                        <a:rPr lang="es-ES" sz="1400" b="1" dirty="0" smtClean="0"/>
                        <a:t>proteger a los trabajadores de las agresiones externas</a:t>
                      </a:r>
                      <a:r>
                        <a:rPr lang="es-ES" sz="1400" dirty="0" smtClean="0"/>
                        <a:t>, teniendo presente que los mismos no eliminan los riesgos, sólo sirven para minimizar sus consecuencias.</a:t>
                      </a:r>
                    </a:p>
                    <a:p>
                      <a:endParaRPr lang="es-ES" sz="1400" dirty="0" smtClean="0">
                        <a:solidFill>
                          <a:srgbClr val="FF0000"/>
                        </a:solidFill>
                        <a:hlinkClick r:id="rId2"/>
                      </a:endParaRPr>
                    </a:p>
                    <a:p>
                      <a:r>
                        <a:rPr lang="es-ES" sz="1400" dirty="0" err="1" smtClean="0">
                          <a:solidFill>
                            <a:srgbClr val="FF0000"/>
                          </a:solidFill>
                        </a:rPr>
                        <a:t>D</a:t>
                      </a:r>
                      <a:r>
                        <a:rPr lang="es-ES" sz="1400" dirty="0" err="1" smtClean="0"/>
                        <a:t>iapositivasa</a:t>
                      </a:r>
                      <a:r>
                        <a:rPr lang="es-ES" sz="1400" dirty="0" smtClean="0"/>
                        <a:t>: Las diapositivas son las unidades que compones tu trabajo</a:t>
                      </a:r>
                    </a:p>
                    <a:p>
                      <a:r>
                        <a:rPr lang="es-ES" sz="1400" dirty="0" smtClean="0"/>
                        <a:t>.</a:t>
                      </a:r>
                      <a:endParaRPr lang="es-ES" sz="1400" dirty="0" smtClean="0">
                        <a:solidFill>
                          <a:srgbClr val="FF0000"/>
                        </a:solidFill>
                      </a:endParaRPr>
                    </a:p>
                    <a:p>
                      <a:r>
                        <a:rPr lang="es-ES" sz="1400" dirty="0" err="1" smtClean="0">
                          <a:solidFill>
                            <a:srgbClr val="FF0000"/>
                          </a:solidFill>
                        </a:rPr>
                        <a:t>P</a:t>
                      </a:r>
                      <a:r>
                        <a:rPr lang="es-ES" sz="1400" dirty="0" err="1" smtClean="0"/>
                        <a:t>resentacioines</a:t>
                      </a:r>
                      <a:r>
                        <a:rPr lang="es-ES" sz="1400" dirty="0" smtClean="0"/>
                        <a:t>: Las presentaciones son un tipo de material multimedia con </a:t>
                      </a:r>
                      <a:r>
                        <a:rPr lang="es-ES" sz="1400" b="1" dirty="0" smtClean="0"/>
                        <a:t>finalidad fundamentalmente informativa, que permiten integrar texto, imágenes, gráficos, sonidos y videos o películas en páginas denominadas "diapositivas"</a:t>
                      </a:r>
                      <a:r>
                        <a:rPr lang="es-ES" sz="1400" dirty="0" smtClean="0"/>
                        <a:t>.</a:t>
                      </a:r>
                    </a:p>
                    <a:p>
                      <a:endParaRPr lang="es-ES" sz="1400" dirty="0" smtClean="0"/>
                    </a:p>
                    <a:p>
                      <a:r>
                        <a:rPr lang="es-ES" sz="1400" dirty="0" smtClean="0">
                          <a:solidFill>
                            <a:srgbClr val="FF0000"/>
                          </a:solidFill>
                        </a:rPr>
                        <a:t>P</a:t>
                      </a:r>
                      <a:r>
                        <a:rPr lang="es-ES" sz="1400" dirty="0" smtClean="0"/>
                        <a:t>aginas de nota: La Página de Notas </a:t>
                      </a:r>
                      <a:r>
                        <a:rPr lang="es-ES" sz="1400" b="1" dirty="0" smtClean="0"/>
                        <a:t>provee un espacio para las notas de la presentación, en ocasiones, llamadas notas del expositor</a:t>
                      </a:r>
                      <a:r>
                        <a:rPr lang="es-ES" sz="1400" dirty="0" smtClean="0"/>
                        <a:t>.</a:t>
                      </a:r>
                    </a:p>
                    <a:p>
                      <a:endParaRPr lang="es-ES" sz="1400" dirty="0" smtClean="0"/>
                    </a:p>
                    <a:p>
                      <a:r>
                        <a:rPr lang="es-ES" sz="1400" dirty="0" smtClean="0">
                          <a:solidFill>
                            <a:srgbClr val="FF0000"/>
                          </a:solidFill>
                        </a:rPr>
                        <a:t>N</a:t>
                      </a:r>
                      <a:r>
                        <a:rPr lang="es-ES" sz="1400" dirty="0" smtClean="0"/>
                        <a:t>otas de </a:t>
                      </a:r>
                      <a:r>
                        <a:rPr lang="es-ES" sz="1400" dirty="0" err="1" smtClean="0"/>
                        <a:t>Orador:son</a:t>
                      </a:r>
                      <a:r>
                        <a:rPr lang="es-ES" sz="1400" dirty="0" smtClean="0"/>
                        <a:t> visibles al monitor pero no al publico.</a:t>
                      </a:r>
                    </a:p>
                    <a:p>
                      <a:endParaRPr lang="es-ES" sz="1400" dirty="0" smtClean="0"/>
                    </a:p>
                    <a:p>
                      <a:r>
                        <a:rPr lang="es-ES" sz="1400" dirty="0" err="1" smtClean="0">
                          <a:solidFill>
                            <a:srgbClr val="FF0000"/>
                          </a:solidFill>
                        </a:rPr>
                        <a:t>E</a:t>
                      </a:r>
                      <a:r>
                        <a:rPr lang="es-ES" sz="1400" dirty="0" err="1" smtClean="0"/>
                        <a:t>squemase</a:t>
                      </a:r>
                      <a:r>
                        <a:rPr lang="es-ES" sz="1400" dirty="0" smtClean="0"/>
                        <a:t>: Los esquemas sirven </a:t>
                      </a:r>
                      <a:r>
                        <a:rPr lang="es-ES" sz="1400" b="1" dirty="0" smtClean="0"/>
                        <a:t>para explicar conceptos complejos o como método de estudio</a:t>
                      </a:r>
                      <a:r>
                        <a:rPr lang="es-ES" sz="1400" dirty="0" smtClean="0"/>
                        <a:t>,</a:t>
                      </a:r>
                      <a:endParaRPr lang="es-ES" sz="1400" dirty="0" smtClean="0">
                        <a:solidFill>
                          <a:srgbClr val="FF0000"/>
                        </a:solidFill>
                      </a:endParaRPr>
                    </a:p>
                    <a:p>
                      <a:pPr>
                        <a:buFont typeface="Arial"/>
                        <a:buChar char="•"/>
                      </a:pPr>
                      <a:endParaRPr lang="es-ES" sz="1400" dirty="0"/>
                    </a:p>
                  </a:txBody>
                  <a:tcPr marL="22039" marR="22039" marT="22039" marB="22039">
                    <a:lnL>
                      <a:noFill/>
                    </a:lnL>
                    <a:lnR>
                      <a:noFill/>
                    </a:lnR>
                    <a:lnT>
                      <a:noFill/>
                    </a:lnT>
                    <a:lnB>
                      <a:noFill/>
                    </a:lnB>
                  </a:tcPr>
                </a:tc>
              </a:tr>
            </a:tbl>
          </a:graphicData>
        </a:graphic>
      </p:graphicFrame>
      <p:pic>
        <p:nvPicPr>
          <p:cNvPr id="6" name="Picture 2" descr="D:\Users\Secundaria\Downloads\a.jpg"/>
          <p:cNvPicPr>
            <a:picLocks noChangeAspect="1" noChangeArrowheads="1"/>
          </p:cNvPicPr>
          <p:nvPr/>
        </p:nvPicPr>
        <p:blipFill>
          <a:blip r:embed="rId3"/>
          <a:srcRect/>
          <a:stretch>
            <a:fillRect/>
          </a:stretch>
        </p:blipFill>
        <p:spPr bwMode="auto">
          <a:xfrm>
            <a:off x="6215074" y="2643182"/>
            <a:ext cx="2643206" cy="3643338"/>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472" y="0"/>
            <a:ext cx="8229600" cy="6858000"/>
          </a:xfrm>
        </p:spPr>
        <p:txBody>
          <a:bodyPr>
            <a:normAutofit/>
          </a:bodyPr>
          <a:lstStyle/>
          <a:p>
            <a:pPr>
              <a:buNone/>
            </a:pPr>
            <a:endParaRPr lang="es-ES" b="1" dirty="0" smtClean="0"/>
          </a:p>
          <a:p>
            <a:pPr>
              <a:buNone/>
            </a:pPr>
            <a:r>
              <a:rPr lang="es-ES" b="1" dirty="0" smtClean="0"/>
              <a:t>Tipos de vistas </a:t>
            </a:r>
          </a:p>
          <a:p>
            <a:pPr>
              <a:buNone/>
            </a:pPr>
            <a:r>
              <a:rPr lang="es-ES" b="1" dirty="0" smtClean="0"/>
              <a:t> </a:t>
            </a:r>
          </a:p>
          <a:p>
            <a:pPr>
              <a:buNone/>
            </a:pPr>
            <a:r>
              <a:rPr lang="es-ES" b="1" dirty="0" smtClean="0"/>
              <a:t>VISTA CALENDARIO </a:t>
            </a:r>
            <a:endParaRPr lang="es-ES" dirty="0" smtClean="0"/>
          </a:p>
          <a:p>
            <a:r>
              <a:rPr lang="es-ES" dirty="0" smtClean="0"/>
              <a:t>La vista Calendario incluye varias opciones de presentación que le permiten mostrar las tareas para semanas o meses específicos, usar diferentes estilos de encabezado y aplicar un sombreado a los días laborables y no laborables.</a:t>
            </a:r>
          </a:p>
          <a:p>
            <a:r>
              <a:rPr lang="es-ES" dirty="0" smtClean="0"/>
              <a:t/>
            </a:r>
            <a:br>
              <a:rPr lang="es-ES" dirty="0" smtClean="0"/>
            </a:br>
            <a:endParaRPr lang="es-ES" b="1" dirty="0" smtClean="0"/>
          </a:p>
          <a:p>
            <a:pPr>
              <a:buNone/>
            </a:pPr>
            <a:endParaRPr lang="es-ES" b="1" dirty="0" smtClean="0"/>
          </a:p>
          <a:p>
            <a:pPr>
              <a:buNone/>
            </a:pPr>
            <a:endParaRPr lang="es-ES" b="1" dirty="0" smtClean="0"/>
          </a:p>
          <a:p>
            <a:pPr>
              <a:buNone/>
            </a:pPr>
            <a:endParaRPr lang="es-ES" b="1" dirty="0" smtClean="0"/>
          </a:p>
          <a:p>
            <a:pPr>
              <a:buNone/>
            </a:pPr>
            <a:endParaRPr lang="es-ES" b="1" dirty="0" smtClean="0"/>
          </a:p>
          <a:p>
            <a:pPr>
              <a:buNone/>
            </a:pPr>
            <a:endParaRPr lang="es-ES" b="1" dirty="0" smtClean="0"/>
          </a:p>
        </p:txBody>
      </p:sp>
      <p:sp>
        <p:nvSpPr>
          <p:cNvPr id="3" name="2 Título"/>
          <p:cNvSpPr>
            <a:spLocks noGrp="1"/>
          </p:cNvSpPr>
          <p:nvPr>
            <p:ph type="title"/>
          </p:nvPr>
        </p:nvSpPr>
        <p:spPr>
          <a:xfrm>
            <a:off x="285720" y="285728"/>
            <a:ext cx="8229600" cy="1143008"/>
          </a:xfrm>
        </p:spPr>
        <p:txBody>
          <a:bodyPr>
            <a:normAutofit fontScale="90000"/>
          </a:bodyPr>
          <a:lstStyle/>
          <a:p>
            <a:r>
              <a:rPr lang="es-ES" dirty="0"/>
              <a:t/>
            </a:r>
            <a:br>
              <a:rPr lang="es-ES" dirty="0"/>
            </a:br>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sp>
        <p:nvSpPr>
          <p:cNvPr id="4" name="3 Rectángulo"/>
          <p:cNvSpPr/>
          <p:nvPr/>
        </p:nvSpPr>
        <p:spPr>
          <a:xfrm>
            <a:off x="928662" y="1071547"/>
            <a:ext cx="8001056" cy="369332"/>
          </a:xfrm>
          <a:prstGeom prst="rect">
            <a:avLst/>
          </a:prstGeom>
        </p:spPr>
        <p:txBody>
          <a:bodyPr wrap="square">
            <a:spAutoFit/>
          </a:bodyPr>
          <a:lstStyle/>
          <a:p>
            <a:r>
              <a:rPr lang="es-ES" dirty="0" smtClean="0"/>
              <a:t> </a:t>
            </a:r>
            <a:endParaRPr lang="es-E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a:bodyPr>
          <a:lstStyle/>
          <a:p>
            <a:r>
              <a:rPr lang="es-ES" b="1" dirty="0" smtClean="0"/>
              <a:t>VISTA DIAGRAMA DE GANTT </a:t>
            </a:r>
            <a:endParaRPr lang="es-ES" dirty="0" smtClean="0"/>
          </a:p>
          <a:p>
            <a:r>
              <a:rPr lang="es-ES" dirty="0" smtClean="0"/>
              <a:t>Las vistas Diagrama de Gantt le permiten ver, a simple vista, la información sobre la tarea en filas y columnas con las barras correspondientes en una escala de tiempo. Puede personalizar la parte del diagrama específica de estas vistas en Project de la manera que más le convenga. Por ejemplo, puede cambiar el modo en que se observan los horarios no laborables o puede dar formato a la vista Diagrama de Gantt para identificar rápidamente las tareas específicas. Asimismo, es posible que desee agregar texto a determinadas barras para poder identificarlas fácilmente.</a:t>
            </a:r>
          </a:p>
          <a:p>
            <a:endParaRPr lang="es-ES" dirty="0"/>
          </a:p>
        </p:txBody>
      </p:sp>
      <p:sp>
        <p:nvSpPr>
          <p:cNvPr id="3" name="2 Título"/>
          <p:cNvSpPr>
            <a:spLocks noGrp="1"/>
          </p:cNvSpPr>
          <p:nvPr>
            <p:ph type="title"/>
          </p:nvPr>
        </p:nvSpPr>
        <p:spPr/>
        <p:txBody>
          <a:bodyPr>
            <a:normAutofit/>
          </a:bodyPr>
          <a:lstStyle/>
          <a:p>
            <a:endParaRPr lang="es-ES" dirty="0"/>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pPr>
              <a:buNone/>
            </a:pPr>
            <a:endParaRPr lang="es-ES" dirty="0" smtClean="0"/>
          </a:p>
          <a:p>
            <a:pPr>
              <a:buNone/>
            </a:pPr>
            <a:endParaRPr lang="es-ES" dirty="0"/>
          </a:p>
        </p:txBody>
      </p:sp>
      <p:sp>
        <p:nvSpPr>
          <p:cNvPr id="3" name="2 Título"/>
          <p:cNvSpPr>
            <a:spLocks noGrp="1"/>
          </p:cNvSpPr>
          <p:nvPr>
            <p:ph type="title"/>
          </p:nvPr>
        </p:nvSpPr>
        <p:spPr>
          <a:xfrm>
            <a:off x="785786" y="152400"/>
            <a:ext cx="7901014" cy="1219200"/>
          </a:xfrm>
        </p:spPr>
        <p:txBody>
          <a:bodyPr/>
          <a:lstStyle/>
          <a:p>
            <a:endParaRPr lang="es-ES" dirty="0"/>
          </a:p>
        </p:txBody>
      </p:sp>
      <p:sp>
        <p:nvSpPr>
          <p:cNvPr id="4" name="3 Rectángulo"/>
          <p:cNvSpPr/>
          <p:nvPr/>
        </p:nvSpPr>
        <p:spPr>
          <a:xfrm>
            <a:off x="142844" y="2000240"/>
            <a:ext cx="6715156" cy="2308324"/>
          </a:xfrm>
          <a:prstGeom prst="rect">
            <a:avLst/>
          </a:prstGeom>
        </p:spPr>
        <p:txBody>
          <a:bodyPr wrap="square">
            <a:spAutoFit/>
          </a:bodyPr>
          <a:lstStyle/>
          <a:p>
            <a:r>
              <a:rPr lang="es-ES" b="1" dirty="0" smtClean="0"/>
              <a:t>VISTA USO DE TAREAS </a:t>
            </a:r>
            <a:endParaRPr lang="es-ES" dirty="0" smtClean="0"/>
          </a:p>
          <a:p>
            <a:r>
              <a:rPr lang="es-ES" dirty="0" smtClean="0"/>
              <a:t/>
            </a:r>
            <a:br>
              <a:rPr lang="es-ES" dirty="0" smtClean="0"/>
            </a:br>
            <a:endParaRPr lang="es-ES" dirty="0" smtClean="0"/>
          </a:p>
          <a:p>
            <a:r>
              <a:rPr lang="es-ES" dirty="0" smtClean="0"/>
              <a:t>En la parte de la hoja de la vista Uso de tareas, se enumera cada lista con los recursos asignados con formato de sangría debajo de ella. En la parte de hoja de cálculo de la vista, la información como el trabajo y los costos de la tarea y la asignación se cita según la escala temporal, por ejemplo, por día o por semana.</a:t>
            </a:r>
            <a:endParaRPr lang="es-E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r>
              <a:rPr lang="es-ES" b="1" dirty="0" smtClean="0"/>
              <a:t>VISTA GRÁFICO DE RECURSOS</a:t>
            </a:r>
            <a:endParaRPr lang="es-ES" dirty="0" smtClean="0"/>
          </a:p>
          <a:p>
            <a:r>
              <a:rPr lang="es-ES" dirty="0" smtClean="0"/>
              <a:t>La vista Gráfico de recursos muestra cómo se utilizan los recursos durante un proyecto.</a:t>
            </a:r>
          </a:p>
          <a:p>
            <a:r>
              <a:rPr lang="es-ES" dirty="0" smtClean="0"/>
              <a:t>Cuando se usa en combinación con otras vistas, la vista Gráfico de recursos puede ser muy útil para encontrar </a:t>
            </a:r>
            <a:r>
              <a:rPr lang="es-ES" dirty="0" err="1" smtClean="0"/>
              <a:t>sobreasignaciones</a:t>
            </a:r>
            <a:r>
              <a:rPr lang="es-ES" dirty="0" smtClean="0"/>
              <a:t> de recursos.</a:t>
            </a:r>
          </a:p>
          <a:p>
            <a:r>
              <a:rPr lang="es-ES" dirty="0" smtClean="0"/>
              <a:t/>
            </a:r>
            <a:br>
              <a:rPr lang="es-ES" dirty="0" smtClean="0"/>
            </a:br>
            <a:endParaRPr lang="es-ES" dirty="0"/>
          </a:p>
        </p:txBody>
      </p:sp>
      <p:sp>
        <p:nvSpPr>
          <p:cNvPr id="3" name="2 Título"/>
          <p:cNvSpPr>
            <a:spLocks noGrp="1"/>
          </p:cNvSpPr>
          <p:nvPr>
            <p:ph type="title"/>
          </p:nvPr>
        </p:nvSpPr>
        <p:spPr/>
        <p:txBody>
          <a:bodyPr/>
          <a:lstStyle/>
          <a:p>
            <a:endParaRPr lang="es-ES"/>
          </a:p>
        </p:txBody>
      </p:sp>
    </p:spTree>
  </p:cSld>
  <p:clrMapOvr>
    <a:masterClrMapping/>
  </p:clrMapOvr>
  <p:transition>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307</TotalTime>
  <Words>415</Words>
  <PresentationFormat>Presentación en pantalla (4:3)</PresentationFormat>
  <Paragraphs>74</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Papel</vt:lpstr>
      <vt:lpstr>Trabajo practico power point</vt:lpstr>
      <vt:lpstr>                       preguntas</vt:lpstr>
      <vt:lpstr>          Definicion de power point </vt:lpstr>
      <vt:lpstr>                        Características de power point</vt:lpstr>
      <vt:lpstr>C_Elementos de power point</vt:lpstr>
      <vt:lpstr>    </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Secundaria</dc:creator>
  <cp:lastModifiedBy>Secundaria</cp:lastModifiedBy>
  <cp:revision>37</cp:revision>
  <dcterms:created xsi:type="dcterms:W3CDTF">2022-07-04T20:23:35Z</dcterms:created>
  <dcterms:modified xsi:type="dcterms:W3CDTF">2022-08-04T18:37:10Z</dcterms:modified>
</cp:coreProperties>
</file>