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3" r:id="rId7"/>
    <p:sldId id="264" r:id="rId8"/>
  </p:sldIdLst>
  <p:sldSz cx="18288000" cy="10287000"/>
  <p:notesSz cx="7102475" cy="9388475"/>
  <p:embeddedFontLst>
    <p:embeddedFont>
      <p:font typeface="Babe" pitchFamily="2" charset="0"/>
      <p:regular r:id="rId10"/>
    </p:embeddedFont>
    <p:embeddedFont>
      <p:font typeface="Brusher" panose="020B0604020202020204" charset="0"/>
      <p:regular r:id="rId11"/>
    </p:embeddedFont>
    <p:embeddedFont>
      <p:font typeface="Calibri" panose="020F0502020204030204" pitchFamily="34" charset="0"/>
      <p:regular r:id="rId12"/>
      <p:bold r:id="rId13"/>
      <p:italic r:id="rId14"/>
      <p:boldItalic r:id="rId15"/>
    </p:embeddedFont>
    <p:embeddedFont>
      <p:font typeface="Creamy Coconut"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6" d="100"/>
          <a:sy n="66" d="100"/>
        </p:scale>
        <p:origin x="60"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s-AR"/>
          </a:p>
        </p:txBody>
      </p:sp>
      <p:sp>
        <p:nvSpPr>
          <p:cNvPr id="3" name="Marcador de fecha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028706F-7C61-4DE0-9F26-3C581EB90B97}" type="datetimeFigureOut">
              <a:rPr lang="es-AR" smtClean="0"/>
              <a:t>4/8/2022</a:t>
            </a:fld>
            <a:endParaRPr lang="es-AR"/>
          </a:p>
        </p:txBody>
      </p:sp>
      <p:sp>
        <p:nvSpPr>
          <p:cNvPr id="4" name="Marcador de imagen de diapositiva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s-AR"/>
          </a:p>
        </p:txBody>
      </p:sp>
      <p:sp>
        <p:nvSpPr>
          <p:cNvPr id="5" name="Marcador de notas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3906F3B-8C69-4842-9C40-4AB78C0826B7}" type="slidenum">
              <a:rPr lang="es-AR" smtClean="0"/>
              <a:t>‹Nº›</a:t>
            </a:fld>
            <a:endParaRPr lang="es-AR"/>
          </a:p>
        </p:txBody>
      </p:sp>
    </p:spTree>
    <p:extLst>
      <p:ext uri="{BB962C8B-B14F-4D97-AF65-F5344CB8AC3E}">
        <p14:creationId xmlns:p14="http://schemas.microsoft.com/office/powerpoint/2010/main" val="401253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73906F3B-8C69-4842-9C40-4AB78C0826B7}" type="slidenum">
              <a:rPr lang="es-AR" smtClean="0"/>
              <a:t>3</a:t>
            </a:fld>
            <a:endParaRPr lang="es-AR"/>
          </a:p>
        </p:txBody>
      </p:sp>
    </p:spTree>
    <p:extLst>
      <p:ext uri="{BB962C8B-B14F-4D97-AF65-F5344CB8AC3E}">
        <p14:creationId xmlns:p14="http://schemas.microsoft.com/office/powerpoint/2010/main" val="412263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b="1" dirty="0"/>
          </a:p>
        </p:txBody>
      </p:sp>
      <p:sp>
        <p:nvSpPr>
          <p:cNvPr id="4" name="Marcador de número de diapositiva 3"/>
          <p:cNvSpPr>
            <a:spLocks noGrp="1"/>
          </p:cNvSpPr>
          <p:nvPr>
            <p:ph type="sldNum" sz="quarter" idx="5"/>
          </p:nvPr>
        </p:nvSpPr>
        <p:spPr/>
        <p:txBody>
          <a:bodyPr/>
          <a:lstStyle/>
          <a:p>
            <a:fld id="{73906F3B-8C69-4842-9C40-4AB78C0826B7}" type="slidenum">
              <a:rPr lang="es-AR" smtClean="0"/>
              <a:t>6</a:t>
            </a:fld>
            <a:endParaRPr lang="es-AR"/>
          </a:p>
        </p:txBody>
      </p:sp>
    </p:spTree>
    <p:extLst>
      <p:ext uri="{BB962C8B-B14F-4D97-AF65-F5344CB8AC3E}">
        <p14:creationId xmlns:p14="http://schemas.microsoft.com/office/powerpoint/2010/main" val="358187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000" r="11205"/>
          <a:stretch/>
        </p:blipFill>
        <p:spPr>
          <a:xfrm>
            <a:off x="12245948" y="0"/>
            <a:ext cx="6042052" cy="3703131"/>
          </a:xfrm>
          <a:prstGeom prst="rect">
            <a:avLst/>
          </a:prstGeom>
        </p:spPr>
      </p:pic>
      <p:pic>
        <p:nvPicPr>
          <p:cNvPr id="3" name="Picture 3"/>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4882"/>
          <a:stretch/>
        </p:blipFill>
        <p:spPr>
          <a:xfrm>
            <a:off x="13857049" y="2216336"/>
            <a:ext cx="4430951" cy="7406261"/>
          </a:xfrm>
          <a:prstGeom prst="rect">
            <a:avLst/>
          </a:prstGeom>
        </p:spPr>
      </p:pic>
      <p:pic>
        <p:nvPicPr>
          <p:cNvPr id="4" name="Picture 4"/>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7728"/>
          <a:stretch/>
        </p:blipFill>
        <p:spPr>
          <a:xfrm>
            <a:off x="-1" y="2216336"/>
            <a:ext cx="2876384" cy="740626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513264" y="1048823"/>
            <a:ext cx="10206307" cy="7833340"/>
          </a:xfrm>
          <a:prstGeom prst="rect">
            <a:avLst/>
          </a:prstGeom>
        </p:spPr>
      </p:pic>
      <p:pic>
        <p:nvPicPr>
          <p:cNvPr id="6" name="Picture 6"/>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2086"/>
          <a:stretch/>
        </p:blipFill>
        <p:spPr>
          <a:xfrm>
            <a:off x="-1" y="3655945"/>
            <a:ext cx="2607989" cy="4114800"/>
          </a:xfrm>
          <a:prstGeom prst="rect">
            <a:avLst/>
          </a:prstGeom>
        </p:spPr>
      </p:pic>
      <p:pic>
        <p:nvPicPr>
          <p:cNvPr id="7" name="Picture 7"/>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49318"/>
          <a:stretch/>
        </p:blipFill>
        <p:spPr>
          <a:xfrm>
            <a:off x="14356970" y="-28058"/>
            <a:ext cx="4068508" cy="2085458"/>
          </a:xfrm>
          <a:prstGeom prst="rect">
            <a:avLst/>
          </a:prstGeom>
        </p:spPr>
      </p:pic>
      <p:pic>
        <p:nvPicPr>
          <p:cNvPr id="8" name="Picture 8"/>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28041" t="62593"/>
          <a:stretch/>
        </p:blipFill>
        <p:spPr>
          <a:xfrm>
            <a:off x="-1" y="-28058"/>
            <a:ext cx="3371049" cy="1728301"/>
          </a:xfrm>
          <a:prstGeom prst="rect">
            <a:avLst/>
          </a:prstGeom>
        </p:spPr>
      </p:pic>
      <p:pic>
        <p:nvPicPr>
          <p:cNvPr id="9" name="Picture 9"/>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r="70416"/>
          <a:stretch/>
        </p:blipFill>
        <p:spPr>
          <a:xfrm>
            <a:off x="17132067" y="5232498"/>
            <a:ext cx="1155933" cy="3853578"/>
          </a:xfrm>
          <a:prstGeom prst="rect">
            <a:avLst/>
          </a:prstGeom>
        </p:spPr>
      </p:pic>
      <p:pic>
        <p:nvPicPr>
          <p:cNvPr id="10" name="Picture 10"/>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 t="-1" r="12919" b="46599"/>
          <a:stretch/>
        </p:blipFill>
        <p:spPr>
          <a:xfrm rot="18070354">
            <a:off x="16429145" y="3836752"/>
            <a:ext cx="3402555" cy="2170141"/>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182265">
            <a:off x="168150" y="6685122"/>
            <a:ext cx="2895790" cy="4114800"/>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176642">
            <a:off x="12535254" y="7102853"/>
            <a:ext cx="1990535" cy="4114800"/>
          </a:xfrm>
          <a:prstGeom prst="rect">
            <a:avLst/>
          </a:prstGeom>
        </p:spPr>
      </p:pic>
      <p:sp>
        <p:nvSpPr>
          <p:cNvPr id="13" name="TextBox 13"/>
          <p:cNvSpPr txBox="1"/>
          <p:nvPr/>
        </p:nvSpPr>
        <p:spPr>
          <a:xfrm>
            <a:off x="3926278" y="1512724"/>
            <a:ext cx="10430692" cy="4139595"/>
          </a:xfrm>
          <a:prstGeom prst="rect">
            <a:avLst/>
          </a:prstGeom>
        </p:spPr>
        <p:txBody>
          <a:bodyPr lIns="0" tIns="0" rIns="0" bIns="0" rtlCol="0" anchor="t">
            <a:spAutoFit/>
          </a:bodyPr>
          <a:lstStyle/>
          <a:p>
            <a:pPr algn="ctr">
              <a:lnSpc>
                <a:spcPts val="38605"/>
              </a:lnSpc>
              <a:spcBef>
                <a:spcPct val="0"/>
              </a:spcBef>
            </a:pPr>
            <a:r>
              <a:rPr lang="en-US" sz="10000" dirty="0">
                <a:ln w="311150">
                  <a:solidFill>
                    <a:schemeClr val="bg1"/>
                  </a:solidFill>
                </a:ln>
                <a:solidFill>
                  <a:srgbClr val="F2FFFF"/>
                </a:solidFill>
                <a:latin typeface="Brusher"/>
              </a:rPr>
              <a:t>La </a:t>
            </a:r>
            <a:r>
              <a:rPr lang="en-US" sz="10000" dirty="0" err="1">
                <a:ln w="311150">
                  <a:solidFill>
                    <a:schemeClr val="bg1"/>
                  </a:solidFill>
                </a:ln>
                <a:solidFill>
                  <a:srgbClr val="F2FFFF"/>
                </a:solidFill>
                <a:latin typeface="Brusher"/>
              </a:rPr>
              <a:t>Radiactividad</a:t>
            </a:r>
            <a:endParaRPr lang="en-US" sz="10000" dirty="0">
              <a:ln w="311150">
                <a:solidFill>
                  <a:schemeClr val="bg1"/>
                </a:solidFill>
              </a:ln>
              <a:solidFill>
                <a:srgbClr val="F2FFFF"/>
              </a:solidFill>
              <a:latin typeface="Brusher"/>
            </a:endParaRPr>
          </a:p>
        </p:txBody>
      </p:sp>
      <p:sp>
        <p:nvSpPr>
          <p:cNvPr id="15" name="TextBox 15"/>
          <p:cNvSpPr txBox="1"/>
          <p:nvPr/>
        </p:nvSpPr>
        <p:spPr>
          <a:xfrm>
            <a:off x="4348442" y="1833752"/>
            <a:ext cx="9442709" cy="3741409"/>
          </a:xfrm>
          <a:prstGeom prst="rect">
            <a:avLst/>
          </a:prstGeom>
        </p:spPr>
        <p:txBody>
          <a:bodyPr lIns="0" tIns="0" rIns="0" bIns="0" rtlCol="0" anchor="t">
            <a:spAutoFit/>
          </a:bodyPr>
          <a:lstStyle/>
          <a:p>
            <a:pPr algn="ctr">
              <a:lnSpc>
                <a:spcPts val="34949"/>
              </a:lnSpc>
              <a:spcBef>
                <a:spcPct val="0"/>
              </a:spcBef>
            </a:pPr>
            <a:r>
              <a:rPr lang="en-US" sz="10000" dirty="0">
                <a:solidFill>
                  <a:srgbClr val="57AEA2"/>
                </a:solidFill>
                <a:latin typeface="Brusher"/>
              </a:rPr>
              <a:t>La </a:t>
            </a:r>
            <a:r>
              <a:rPr lang="en-US" sz="10000" dirty="0" err="1">
                <a:solidFill>
                  <a:srgbClr val="57AEA2"/>
                </a:solidFill>
                <a:latin typeface="Brusher"/>
              </a:rPr>
              <a:t>Radiactividad</a:t>
            </a:r>
            <a:endParaRPr lang="en-US" sz="10000" dirty="0">
              <a:solidFill>
                <a:srgbClr val="57AEA2"/>
              </a:solidFill>
              <a:latin typeface="Brusher"/>
            </a:endParaRPr>
          </a:p>
        </p:txBody>
      </p:sp>
      <p:sp>
        <p:nvSpPr>
          <p:cNvPr id="14" name="TextBox 14"/>
          <p:cNvSpPr txBox="1"/>
          <p:nvPr/>
        </p:nvSpPr>
        <p:spPr>
          <a:xfrm>
            <a:off x="6391250" y="5377489"/>
            <a:ext cx="4797378" cy="2492990"/>
          </a:xfrm>
          <a:prstGeom prst="rect">
            <a:avLst/>
          </a:prstGeom>
        </p:spPr>
        <p:txBody>
          <a:bodyPr wrap="square" lIns="0" tIns="0" rIns="0" bIns="0" rtlCol="0" anchor="t">
            <a:spAutoFit/>
          </a:bodyPr>
          <a:lstStyle/>
          <a:p>
            <a:pPr algn="ctr">
              <a:spcBef>
                <a:spcPct val="0"/>
              </a:spcBef>
            </a:pPr>
            <a:r>
              <a:rPr lang="en-US" sz="5400" dirty="0">
                <a:solidFill>
                  <a:srgbClr val="57AEA2"/>
                </a:solidFill>
                <a:latin typeface="Creamy Coconut"/>
              </a:rPr>
              <a:t>ALMADA VALENTINA</a:t>
            </a:r>
          </a:p>
          <a:p>
            <a:pPr algn="ctr">
              <a:spcBef>
                <a:spcPct val="0"/>
              </a:spcBef>
            </a:pPr>
            <a:r>
              <a:rPr lang="en-US" sz="5400" dirty="0">
                <a:solidFill>
                  <a:srgbClr val="57AEA2"/>
                </a:solidFill>
                <a:latin typeface="Creamy Coconut"/>
              </a:rPr>
              <a:t>DIAZ MIA</a:t>
            </a:r>
          </a:p>
          <a:p>
            <a:pPr algn="ctr">
              <a:spcBef>
                <a:spcPct val="0"/>
              </a:spcBef>
            </a:pPr>
            <a:r>
              <a:rPr lang="en-US" sz="5400" dirty="0">
                <a:solidFill>
                  <a:srgbClr val="57AEA2"/>
                </a:solidFill>
                <a:latin typeface="Creamy Coconut"/>
              </a:rPr>
              <a:t>VIDELA MARTNA</a:t>
            </a:r>
          </a:p>
        </p:txBody>
      </p:sp>
      <p:sp>
        <p:nvSpPr>
          <p:cNvPr id="17" name="Rectángulo 16">
            <a:extLst>
              <a:ext uri="{FF2B5EF4-FFF2-40B4-BE49-F238E27FC236}">
                <a16:creationId xmlns:a16="http://schemas.microsoft.com/office/drawing/2014/main" id="{EF8C198D-FD10-3D1B-115E-0ECBB3F3EC1F}"/>
              </a:ext>
            </a:extLst>
          </p:cNvPr>
          <p:cNvSpPr/>
          <p:nvPr/>
        </p:nvSpPr>
        <p:spPr>
          <a:xfrm>
            <a:off x="194524" y="7770745"/>
            <a:ext cx="1120821" cy="2123658"/>
          </a:xfrm>
          <a:prstGeom prst="rect">
            <a:avLst/>
          </a:prstGeom>
          <a:noFill/>
        </p:spPr>
        <p:txBody>
          <a:bodyPr wrap="none" lIns="91440" tIns="45720" rIns="91440" bIns="45720">
            <a:spAutoFit/>
          </a:bodyPr>
          <a:lstStyle/>
          <a:p>
            <a:pPr algn="ctr"/>
            <a:r>
              <a:rPr lang="es-ES" sz="6600" b="0" cap="none" spc="0" dirty="0">
                <a:ln w="0"/>
                <a:solidFill>
                  <a:srgbClr val="57AEA2"/>
                </a:solidFill>
                <a:effectLst>
                  <a:outerShdw blurRad="38100" dist="19050" dir="2700000" algn="tl" rotWithShape="0">
                    <a:schemeClr val="dk1">
                      <a:alpha val="40000"/>
                    </a:schemeClr>
                  </a:outerShdw>
                </a:effectLst>
                <a:latin typeface="Creamy Coconut" panose="020B0604020202020204" charset="0"/>
              </a:rPr>
              <a:t>4° A</a:t>
            </a:r>
          </a:p>
          <a:p>
            <a:pPr algn="ctr"/>
            <a:r>
              <a:rPr lang="es-ES" sz="6600" dirty="0">
                <a:ln w="0"/>
                <a:solidFill>
                  <a:srgbClr val="57AEA2"/>
                </a:solidFill>
                <a:effectLst>
                  <a:outerShdw blurRad="38100" dist="19050" dir="2700000" algn="tl" rotWithShape="0">
                    <a:schemeClr val="dk1">
                      <a:alpha val="40000"/>
                    </a:schemeClr>
                  </a:outerShdw>
                </a:effectLst>
                <a:latin typeface="Creamy Coconut" panose="020B0604020202020204" charset="0"/>
              </a:rPr>
              <a:t>2022</a:t>
            </a:r>
            <a:endParaRPr lang="es-ES" sz="6600" b="0" cap="none" spc="0" dirty="0">
              <a:ln w="0"/>
              <a:solidFill>
                <a:srgbClr val="57AEA2"/>
              </a:solidFill>
              <a:effectLst>
                <a:outerShdw blurRad="38100" dist="19050" dir="2700000" algn="tl" rotWithShape="0">
                  <a:schemeClr val="dk1">
                    <a:alpha val="40000"/>
                  </a:schemeClr>
                </a:outerShdw>
              </a:effectLst>
              <a:latin typeface="Creamy Coconut"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EE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65414" y="-1202735"/>
            <a:ext cx="6563461" cy="595634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170189">
            <a:off x="11637028" y="585026"/>
            <a:ext cx="2028223" cy="117268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0500">
            <a:off x="13625442" y="2237838"/>
            <a:ext cx="2028223" cy="117268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80350">
            <a:off x="486927" y="6258219"/>
            <a:ext cx="4022473" cy="232572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17391">
            <a:off x="16471826" y="1292786"/>
            <a:ext cx="3907304" cy="385357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76416" y="7331511"/>
            <a:ext cx="3907304" cy="3853578"/>
          </a:xfrm>
          <a:prstGeom prst="rect">
            <a:avLst/>
          </a:prstGeom>
        </p:spPr>
      </p:pic>
      <p:sp>
        <p:nvSpPr>
          <p:cNvPr id="15" name="Rectángulo 14">
            <a:extLst>
              <a:ext uri="{FF2B5EF4-FFF2-40B4-BE49-F238E27FC236}">
                <a16:creationId xmlns:a16="http://schemas.microsoft.com/office/drawing/2014/main" id="{BFF6925F-95D0-8413-CE15-7EBE31DBF44E}"/>
              </a:ext>
            </a:extLst>
          </p:cNvPr>
          <p:cNvSpPr/>
          <p:nvPr/>
        </p:nvSpPr>
        <p:spPr>
          <a:xfrm>
            <a:off x="8395201" y="2080806"/>
            <a:ext cx="4281054" cy="830997"/>
          </a:xfrm>
          <a:prstGeom prst="rect">
            <a:avLst/>
          </a:prstGeom>
          <a:noFill/>
        </p:spPr>
        <p:txBody>
          <a:bodyPr wrap="square" lIns="91440" tIns="45720" rIns="91440" bIns="45720">
            <a:spAutoFit/>
          </a:bodyPr>
          <a:lstStyle/>
          <a:p>
            <a:pPr algn="ctr"/>
            <a:r>
              <a:rPr lang="es-MX" sz="1200" b="0" i="0" dirty="0">
                <a:solidFill>
                  <a:srgbClr val="202124"/>
                </a:solidFill>
                <a:effectLst/>
                <a:latin typeface="arial" panose="020B0604020202020204" pitchFamily="34" charset="0"/>
              </a:rPr>
              <a:t>La </a:t>
            </a:r>
            <a:r>
              <a:rPr lang="es-MX" sz="1200" b="1" i="0" dirty="0">
                <a:solidFill>
                  <a:srgbClr val="202124"/>
                </a:solidFill>
                <a:effectLst/>
                <a:latin typeface="arial" panose="020B0604020202020204" pitchFamily="34" charset="0"/>
              </a:rPr>
              <a:t>radiactividad</a:t>
            </a:r>
            <a:r>
              <a:rPr lang="es-MX" sz="1200" b="0" i="0" dirty="0">
                <a:solidFill>
                  <a:srgbClr val="202124"/>
                </a:solidFill>
                <a:effectLst/>
                <a:latin typeface="arial" panose="020B0604020202020204" pitchFamily="34" charset="0"/>
              </a:rPr>
              <a:t> o </a:t>
            </a:r>
            <a:r>
              <a:rPr lang="es-MX" sz="1200" b="1" i="0" dirty="0">
                <a:solidFill>
                  <a:srgbClr val="202124"/>
                </a:solidFill>
                <a:effectLst/>
                <a:latin typeface="arial" panose="020B0604020202020204" pitchFamily="34" charset="0"/>
              </a:rPr>
              <a:t>radioactividad es</a:t>
            </a:r>
            <a:r>
              <a:rPr lang="es-MX" sz="1200" b="0" i="0" dirty="0">
                <a:solidFill>
                  <a:srgbClr val="202124"/>
                </a:solidFill>
                <a:effectLst/>
                <a:latin typeface="arial" panose="020B0604020202020204" pitchFamily="34" charset="0"/>
              </a:rPr>
              <a:t> una energía que emiten ciertos cuerpos, sea espontáneamente (</a:t>
            </a:r>
            <a:r>
              <a:rPr lang="es-MX" sz="1200" b="1" i="0" dirty="0">
                <a:solidFill>
                  <a:srgbClr val="202124"/>
                </a:solidFill>
                <a:effectLst/>
                <a:latin typeface="arial" panose="020B0604020202020204" pitchFamily="34" charset="0"/>
              </a:rPr>
              <a:t>radiactividad</a:t>
            </a:r>
            <a:r>
              <a:rPr lang="es-MX" sz="1200" b="0" i="0" dirty="0">
                <a:solidFill>
                  <a:srgbClr val="202124"/>
                </a:solidFill>
                <a:effectLst/>
                <a:latin typeface="arial" panose="020B0604020202020204" pitchFamily="34" charset="0"/>
              </a:rPr>
              <a:t> natural) o provocada por una intervención externa (</a:t>
            </a:r>
            <a:r>
              <a:rPr lang="es-MX" sz="1200" b="1" i="0" dirty="0">
                <a:solidFill>
                  <a:srgbClr val="202124"/>
                </a:solidFill>
                <a:effectLst/>
                <a:latin typeface="arial" panose="020B0604020202020204" pitchFamily="34" charset="0"/>
              </a:rPr>
              <a:t>radiactividad</a:t>
            </a:r>
            <a:r>
              <a:rPr lang="es-MX" sz="1200" b="0" i="0" dirty="0">
                <a:solidFill>
                  <a:srgbClr val="202124"/>
                </a:solidFill>
                <a:effectLst/>
                <a:latin typeface="arial" panose="020B0604020202020204" pitchFamily="34" charset="0"/>
              </a:rPr>
              <a:t> artificial).</a:t>
            </a:r>
            <a:endParaRPr lang="es-ES" sz="1200" b="0" cap="none" spc="0" dirty="0">
              <a:ln w="0"/>
              <a:solidFill>
                <a:schemeClr val="tx1"/>
              </a:solidFill>
              <a:effectLst>
                <a:outerShdw blurRad="38100" dist="19050" dir="2700000" algn="tl" rotWithShape="0">
                  <a:schemeClr val="dk1">
                    <a:alpha val="40000"/>
                  </a:schemeClr>
                </a:outerShdw>
              </a:effectLst>
            </a:endParaRPr>
          </a:p>
        </p:txBody>
      </p:sp>
      <p:sp>
        <p:nvSpPr>
          <p:cNvPr id="16" name="Rectángulo 15">
            <a:extLst>
              <a:ext uri="{FF2B5EF4-FFF2-40B4-BE49-F238E27FC236}">
                <a16:creationId xmlns:a16="http://schemas.microsoft.com/office/drawing/2014/main" id="{FC9E134B-97C7-F222-C9AE-2A69CF85D257}"/>
              </a:ext>
            </a:extLst>
          </p:cNvPr>
          <p:cNvSpPr/>
          <p:nvPr/>
        </p:nvSpPr>
        <p:spPr>
          <a:xfrm>
            <a:off x="2482802" y="4533900"/>
            <a:ext cx="3935693" cy="830997"/>
          </a:xfrm>
          <a:prstGeom prst="rect">
            <a:avLst/>
          </a:prstGeom>
          <a:noFill/>
        </p:spPr>
        <p:txBody>
          <a:bodyPr wrap="none" lIns="91440" tIns="45720" rIns="91440" bIns="45720">
            <a:spAutoFit/>
          </a:bodyPr>
          <a:lstStyle/>
          <a:p>
            <a:pPr algn="ctr"/>
            <a:r>
              <a:rPr lang="es-ES" sz="4800" b="0" cap="none" spc="0" dirty="0">
                <a:ln w="0"/>
                <a:solidFill>
                  <a:srgbClr val="57AEA2"/>
                </a:solidFill>
                <a:effectLst>
                  <a:outerShdw blurRad="38100" dist="19050" dir="2700000" algn="tl" rotWithShape="0">
                    <a:schemeClr val="dk1">
                      <a:alpha val="40000"/>
                    </a:schemeClr>
                  </a:outerShdw>
                </a:effectLst>
                <a:latin typeface="Brusher" panose="020B0604020202020204" charset="0"/>
              </a:rPr>
              <a:t>¿Qué SIGN</a:t>
            </a:r>
            <a:r>
              <a:rPr lang="es-ES" sz="4800" cap="none" spc="0" dirty="0">
                <a:ln w="0"/>
                <a:solidFill>
                  <a:srgbClr val="57AEA2"/>
                </a:solidFill>
                <a:effectLst>
                  <a:outerShdw blurRad="38100" dist="19050" dir="2700000" algn="tl" rotWithShape="0">
                    <a:schemeClr val="dk1">
                      <a:alpha val="40000"/>
                    </a:schemeClr>
                  </a:outerShdw>
                </a:effectLst>
                <a:latin typeface="Brusher" panose="020B0604020202020204" charset="0"/>
              </a:rPr>
              <a:t>I</a:t>
            </a:r>
            <a:r>
              <a:rPr lang="es-ES" sz="4800" b="0" cap="none" spc="0" dirty="0">
                <a:ln w="0"/>
                <a:solidFill>
                  <a:srgbClr val="57AEA2"/>
                </a:solidFill>
                <a:effectLst>
                  <a:outerShdw blurRad="38100" dist="19050" dir="2700000" algn="tl" rotWithShape="0">
                    <a:schemeClr val="dk1">
                      <a:alpha val="40000"/>
                    </a:schemeClr>
                  </a:outerShdw>
                </a:effectLst>
                <a:latin typeface="Brusher" panose="020B0604020202020204" charset="0"/>
              </a:rPr>
              <a:t>FICA?</a:t>
            </a:r>
          </a:p>
        </p:txBody>
      </p:sp>
      <p:sp>
        <p:nvSpPr>
          <p:cNvPr id="17" name="Rectángulo 16">
            <a:extLst>
              <a:ext uri="{FF2B5EF4-FFF2-40B4-BE49-F238E27FC236}">
                <a16:creationId xmlns:a16="http://schemas.microsoft.com/office/drawing/2014/main" id="{A40481A9-318C-8C97-4A0F-44BAD5F2E649}"/>
              </a:ext>
            </a:extLst>
          </p:cNvPr>
          <p:cNvSpPr/>
          <p:nvPr/>
        </p:nvSpPr>
        <p:spPr>
          <a:xfrm>
            <a:off x="7412470" y="5257458"/>
            <a:ext cx="6248400" cy="461665"/>
          </a:xfrm>
          <a:prstGeom prst="rect">
            <a:avLst/>
          </a:prstGeom>
          <a:noFill/>
        </p:spPr>
        <p:txBody>
          <a:bodyPr wrap="square" lIns="91440" tIns="45720" rIns="91440" bIns="45720">
            <a:spAutoFit/>
          </a:bodyPr>
          <a:lstStyle/>
          <a:p>
            <a:pPr algn="ctr"/>
            <a:r>
              <a:rPr lang="es-MX" sz="1200" b="0" cap="none" spc="0" dirty="0">
                <a:ln w="0"/>
                <a:solidFill>
                  <a:schemeClr val="tx1"/>
                </a:solidFill>
                <a:effectLst>
                  <a:outerShdw blurRad="38100" dist="19050" dir="2700000" algn="tl" rotWithShape="0">
                    <a:schemeClr val="dk1">
                      <a:alpha val="40000"/>
                    </a:schemeClr>
                  </a:outerShdw>
                </a:effectLst>
              </a:rPr>
              <a:t>Fenómeno físico que presentan ciertos cuerpos, consistente en la emisión de partículas o radiaciones, o de ambas a la vez, procedentes de la desintegración espontánea del átomo.</a:t>
            </a:r>
            <a:endParaRPr lang="es-ES" sz="1200" b="0" cap="none" spc="0" dirty="0">
              <a:ln w="0"/>
              <a:solidFill>
                <a:schemeClr val="tx1"/>
              </a:solidFill>
              <a:effectLst>
                <a:outerShdw blurRad="38100" dist="19050" dir="2700000" algn="tl" rotWithShape="0">
                  <a:schemeClr val="dk1">
                    <a:alpha val="40000"/>
                  </a:schemeClr>
                </a:outerShdw>
              </a:effectLst>
            </a:endParaRPr>
          </a:p>
        </p:txBody>
      </p:sp>
      <p:pic>
        <p:nvPicPr>
          <p:cNvPr id="9" name="Imagen 8">
            <a:extLst>
              <a:ext uri="{FF2B5EF4-FFF2-40B4-BE49-F238E27FC236}">
                <a16:creationId xmlns:a16="http://schemas.microsoft.com/office/drawing/2014/main" id="{AED75561-A5F0-AB86-1136-64A48A77B787}"/>
              </a:ext>
            </a:extLst>
          </p:cNvPr>
          <p:cNvPicPr>
            <a:picLocks noChangeAspect="1"/>
          </p:cNvPicPr>
          <p:nvPr/>
        </p:nvPicPr>
        <p:blipFill>
          <a:blip r:embed="rId8"/>
          <a:stretch>
            <a:fillRect/>
          </a:stretch>
        </p:blipFill>
        <p:spPr>
          <a:xfrm>
            <a:off x="-20066" y="0"/>
            <a:ext cx="6850806" cy="3853578"/>
          </a:xfrm>
          <a:prstGeom prst="rect">
            <a:avLst/>
          </a:prstGeom>
        </p:spPr>
      </p:pic>
      <p:pic>
        <p:nvPicPr>
          <p:cNvPr id="25" name="Imagen 24">
            <a:extLst>
              <a:ext uri="{FF2B5EF4-FFF2-40B4-BE49-F238E27FC236}">
                <a16:creationId xmlns:a16="http://schemas.microsoft.com/office/drawing/2014/main" id="{37FC5413-3C61-B8B1-A670-2F0C5884E28C}"/>
              </a:ext>
            </a:extLst>
          </p:cNvPr>
          <p:cNvPicPr>
            <a:picLocks noChangeAspect="1"/>
          </p:cNvPicPr>
          <p:nvPr/>
        </p:nvPicPr>
        <p:blipFill>
          <a:blip r:embed="rId9"/>
          <a:stretch>
            <a:fillRect/>
          </a:stretch>
        </p:blipFill>
        <p:spPr>
          <a:xfrm>
            <a:off x="6034853" y="4198526"/>
            <a:ext cx="1889947" cy="1889947"/>
          </a:xfrm>
          <a:prstGeom prst="rect">
            <a:avLst/>
          </a:prstGeom>
        </p:spPr>
      </p:pic>
      <p:pic>
        <p:nvPicPr>
          <p:cNvPr id="27" name="Imagen 26">
            <a:extLst>
              <a:ext uri="{FF2B5EF4-FFF2-40B4-BE49-F238E27FC236}">
                <a16:creationId xmlns:a16="http://schemas.microsoft.com/office/drawing/2014/main" id="{2B90A554-55D9-9498-5C1A-CC7315CD7EFF}"/>
              </a:ext>
            </a:extLst>
          </p:cNvPr>
          <p:cNvPicPr>
            <a:picLocks noChangeAspect="1"/>
          </p:cNvPicPr>
          <p:nvPr/>
        </p:nvPicPr>
        <p:blipFill>
          <a:blip r:embed="rId10"/>
          <a:stretch>
            <a:fillRect/>
          </a:stretch>
        </p:blipFill>
        <p:spPr>
          <a:xfrm>
            <a:off x="7192828" y="2080806"/>
            <a:ext cx="819649" cy="7343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EEDB"/>
        </a:solidFill>
        <a:effectLst/>
      </p:bgPr>
    </p:bg>
    <p:spTree>
      <p:nvGrpSpPr>
        <p:cNvPr id="1" name=""/>
        <p:cNvGrpSpPr/>
        <p:nvPr/>
      </p:nvGrpSpPr>
      <p:grpSpPr>
        <a:xfrm>
          <a:off x="0" y="0"/>
          <a:ext cx="0" cy="0"/>
          <a:chOff x="0" y="0"/>
          <a:chExt cx="0" cy="0"/>
        </a:xfrm>
      </p:grpSpPr>
      <p:sp>
        <p:nvSpPr>
          <p:cNvPr id="14" name="Forma libre: forma 13">
            <a:extLst>
              <a:ext uri="{FF2B5EF4-FFF2-40B4-BE49-F238E27FC236}">
                <a16:creationId xmlns:a16="http://schemas.microsoft.com/office/drawing/2014/main" id="{FB20AEC6-C79A-4994-A181-AD1528B8715B}"/>
              </a:ext>
            </a:extLst>
          </p:cNvPr>
          <p:cNvSpPr/>
          <p:nvPr/>
        </p:nvSpPr>
        <p:spPr>
          <a:xfrm rot="8034405">
            <a:off x="361535" y="-5891125"/>
            <a:ext cx="16302765" cy="15108450"/>
          </a:xfrm>
          <a:custGeom>
            <a:avLst/>
            <a:gdLst>
              <a:gd name="connsiteX0" fmla="*/ 15894540 w 16838844"/>
              <a:gd name="connsiteY0" fmla="*/ 13648167 h 15555258"/>
              <a:gd name="connsiteX1" fmla="*/ 11369783 w 16838844"/>
              <a:gd name="connsiteY1" fmla="*/ 15537217 h 15555258"/>
              <a:gd name="connsiteX2" fmla="*/ 6281801 w 16838844"/>
              <a:gd name="connsiteY2" fmla="*/ 13765388 h 15555258"/>
              <a:gd name="connsiteX3" fmla="*/ 4205810 w 16838844"/>
              <a:gd name="connsiteY3" fmla="*/ 10008027 h 15555258"/>
              <a:gd name="connsiteX4" fmla="*/ 194635 w 16838844"/>
              <a:gd name="connsiteY4" fmla="*/ 4170459 h 15555258"/>
              <a:gd name="connsiteX5" fmla="*/ 2650622 w 16838844"/>
              <a:gd name="connsiteY5" fmla="*/ 19058 h 15555258"/>
              <a:gd name="connsiteX6" fmla="*/ 8281070 w 16838844"/>
              <a:gd name="connsiteY6" fmla="*/ 5590627 h 15555258"/>
              <a:gd name="connsiteX7" fmla="*/ 12047638 w 16838844"/>
              <a:gd name="connsiteY7" fmla="*/ 6096478 h 15555258"/>
              <a:gd name="connsiteX8" fmla="*/ 15599388 w 16838844"/>
              <a:gd name="connsiteY8" fmla="*/ 7629358 h 15555258"/>
              <a:gd name="connsiteX9" fmla="*/ 15894540 w 16838844"/>
              <a:gd name="connsiteY9" fmla="*/ 13648167 h 15555258"/>
              <a:gd name="connsiteX0" fmla="*/ 14949130 w 15893434"/>
              <a:gd name="connsiteY0" fmla="*/ 13810658 h 15717749"/>
              <a:gd name="connsiteX1" fmla="*/ 10424373 w 15893434"/>
              <a:gd name="connsiteY1" fmla="*/ 15699708 h 15717749"/>
              <a:gd name="connsiteX2" fmla="*/ 5336391 w 15893434"/>
              <a:gd name="connsiteY2" fmla="*/ 13927879 h 15717749"/>
              <a:gd name="connsiteX3" fmla="*/ 3260400 w 15893434"/>
              <a:gd name="connsiteY3" fmla="*/ 10170518 h 15717749"/>
              <a:gd name="connsiteX4" fmla="*/ 266030 w 15893434"/>
              <a:gd name="connsiteY4" fmla="*/ 2689420 h 15717749"/>
              <a:gd name="connsiteX5" fmla="*/ 1705212 w 15893434"/>
              <a:gd name="connsiteY5" fmla="*/ 181549 h 15717749"/>
              <a:gd name="connsiteX6" fmla="*/ 7335660 w 15893434"/>
              <a:gd name="connsiteY6" fmla="*/ 5753118 h 15717749"/>
              <a:gd name="connsiteX7" fmla="*/ 11102228 w 15893434"/>
              <a:gd name="connsiteY7" fmla="*/ 6258969 h 15717749"/>
              <a:gd name="connsiteX8" fmla="*/ 14653978 w 15893434"/>
              <a:gd name="connsiteY8" fmla="*/ 7791849 h 15717749"/>
              <a:gd name="connsiteX9" fmla="*/ 14949130 w 15893434"/>
              <a:gd name="connsiteY9" fmla="*/ 13810658 h 15717749"/>
              <a:gd name="connsiteX0" fmla="*/ 15313261 w 16257565"/>
              <a:gd name="connsiteY0" fmla="*/ 13730146 h 15637237"/>
              <a:gd name="connsiteX1" fmla="*/ 10788504 w 16257565"/>
              <a:gd name="connsiteY1" fmla="*/ 15619196 h 15637237"/>
              <a:gd name="connsiteX2" fmla="*/ 5700522 w 16257565"/>
              <a:gd name="connsiteY2" fmla="*/ 13847367 h 15637237"/>
              <a:gd name="connsiteX3" fmla="*/ 3624531 w 16257565"/>
              <a:gd name="connsiteY3" fmla="*/ 10090006 h 15637237"/>
              <a:gd name="connsiteX4" fmla="*/ 630161 w 16257565"/>
              <a:gd name="connsiteY4" fmla="*/ 2608908 h 15637237"/>
              <a:gd name="connsiteX5" fmla="*/ 2069343 w 16257565"/>
              <a:gd name="connsiteY5" fmla="*/ 101037 h 15637237"/>
              <a:gd name="connsiteX6" fmla="*/ 7699791 w 16257565"/>
              <a:gd name="connsiteY6" fmla="*/ 5672606 h 15637237"/>
              <a:gd name="connsiteX7" fmla="*/ 11466359 w 16257565"/>
              <a:gd name="connsiteY7" fmla="*/ 6178457 h 15637237"/>
              <a:gd name="connsiteX8" fmla="*/ 15018109 w 16257565"/>
              <a:gd name="connsiteY8" fmla="*/ 7711337 h 15637237"/>
              <a:gd name="connsiteX9" fmla="*/ 15313261 w 16257565"/>
              <a:gd name="connsiteY9" fmla="*/ 13730146 h 15637237"/>
              <a:gd name="connsiteX0" fmla="*/ 14930587 w 15874891"/>
              <a:gd name="connsiteY0" fmla="*/ 13734118 h 15641209"/>
              <a:gd name="connsiteX1" fmla="*/ 10405830 w 15874891"/>
              <a:gd name="connsiteY1" fmla="*/ 15623168 h 15641209"/>
              <a:gd name="connsiteX2" fmla="*/ 5317848 w 15874891"/>
              <a:gd name="connsiteY2" fmla="*/ 13851339 h 15641209"/>
              <a:gd name="connsiteX3" fmla="*/ 6038076 w 15874891"/>
              <a:gd name="connsiteY3" fmla="*/ 9608425 h 15641209"/>
              <a:gd name="connsiteX4" fmla="*/ 247487 w 15874891"/>
              <a:gd name="connsiteY4" fmla="*/ 2612880 h 15641209"/>
              <a:gd name="connsiteX5" fmla="*/ 1686669 w 15874891"/>
              <a:gd name="connsiteY5" fmla="*/ 105009 h 15641209"/>
              <a:gd name="connsiteX6" fmla="*/ 7317117 w 15874891"/>
              <a:gd name="connsiteY6" fmla="*/ 5676578 h 15641209"/>
              <a:gd name="connsiteX7" fmla="*/ 11083685 w 15874891"/>
              <a:gd name="connsiteY7" fmla="*/ 6182429 h 15641209"/>
              <a:gd name="connsiteX8" fmla="*/ 14635435 w 15874891"/>
              <a:gd name="connsiteY8" fmla="*/ 7715309 h 15641209"/>
              <a:gd name="connsiteX9" fmla="*/ 14930587 w 15874891"/>
              <a:gd name="connsiteY9" fmla="*/ 13734118 h 15641209"/>
              <a:gd name="connsiteX0" fmla="*/ 14930587 w 15874891"/>
              <a:gd name="connsiteY0" fmla="*/ 13734118 h 15630856"/>
              <a:gd name="connsiteX1" fmla="*/ 10405830 w 15874891"/>
              <a:gd name="connsiteY1" fmla="*/ 15623168 h 15630856"/>
              <a:gd name="connsiteX2" fmla="*/ 9517961 w 15874891"/>
              <a:gd name="connsiteY2" fmla="*/ 13223204 h 15630856"/>
              <a:gd name="connsiteX3" fmla="*/ 6038076 w 15874891"/>
              <a:gd name="connsiteY3" fmla="*/ 9608425 h 15630856"/>
              <a:gd name="connsiteX4" fmla="*/ 247487 w 15874891"/>
              <a:gd name="connsiteY4" fmla="*/ 2612880 h 15630856"/>
              <a:gd name="connsiteX5" fmla="*/ 1686669 w 15874891"/>
              <a:gd name="connsiteY5" fmla="*/ 105009 h 15630856"/>
              <a:gd name="connsiteX6" fmla="*/ 7317117 w 15874891"/>
              <a:gd name="connsiteY6" fmla="*/ 5676578 h 15630856"/>
              <a:gd name="connsiteX7" fmla="*/ 11083685 w 15874891"/>
              <a:gd name="connsiteY7" fmla="*/ 6182429 h 15630856"/>
              <a:gd name="connsiteX8" fmla="*/ 14635435 w 15874891"/>
              <a:gd name="connsiteY8" fmla="*/ 7715309 h 15630856"/>
              <a:gd name="connsiteX9" fmla="*/ 14930587 w 15874891"/>
              <a:gd name="connsiteY9" fmla="*/ 13734118 h 15630856"/>
              <a:gd name="connsiteX0" fmla="*/ 14930587 w 15874891"/>
              <a:gd name="connsiteY0" fmla="*/ 13734118 h 15096720"/>
              <a:gd name="connsiteX1" fmla="*/ 12202455 w 15874891"/>
              <a:gd name="connsiteY1" fmla="*/ 15072348 h 15096720"/>
              <a:gd name="connsiteX2" fmla="*/ 9517961 w 15874891"/>
              <a:gd name="connsiteY2" fmla="*/ 13223204 h 15096720"/>
              <a:gd name="connsiteX3" fmla="*/ 6038076 w 15874891"/>
              <a:gd name="connsiteY3" fmla="*/ 9608425 h 15096720"/>
              <a:gd name="connsiteX4" fmla="*/ 247487 w 15874891"/>
              <a:gd name="connsiteY4" fmla="*/ 2612880 h 15096720"/>
              <a:gd name="connsiteX5" fmla="*/ 1686669 w 15874891"/>
              <a:gd name="connsiteY5" fmla="*/ 105009 h 15096720"/>
              <a:gd name="connsiteX6" fmla="*/ 7317117 w 15874891"/>
              <a:gd name="connsiteY6" fmla="*/ 5676578 h 15096720"/>
              <a:gd name="connsiteX7" fmla="*/ 11083685 w 15874891"/>
              <a:gd name="connsiteY7" fmla="*/ 6182429 h 15096720"/>
              <a:gd name="connsiteX8" fmla="*/ 14635435 w 15874891"/>
              <a:gd name="connsiteY8" fmla="*/ 7715309 h 15096720"/>
              <a:gd name="connsiteX9" fmla="*/ 14930587 w 15874891"/>
              <a:gd name="connsiteY9" fmla="*/ 13734118 h 15096720"/>
              <a:gd name="connsiteX0" fmla="*/ 15364994 w 16309298"/>
              <a:gd name="connsiteY0" fmla="*/ 13811209 h 15173811"/>
              <a:gd name="connsiteX1" fmla="*/ 12636862 w 16309298"/>
              <a:gd name="connsiteY1" fmla="*/ 15149439 h 15173811"/>
              <a:gd name="connsiteX2" fmla="*/ 9952368 w 16309298"/>
              <a:gd name="connsiteY2" fmla="*/ 13300295 h 15173811"/>
              <a:gd name="connsiteX3" fmla="*/ 6472483 w 16309298"/>
              <a:gd name="connsiteY3" fmla="*/ 9685516 h 15173811"/>
              <a:gd name="connsiteX4" fmla="*/ 199927 w 16309298"/>
              <a:gd name="connsiteY4" fmla="*/ 2126463 h 15173811"/>
              <a:gd name="connsiteX5" fmla="*/ 2121076 w 16309298"/>
              <a:gd name="connsiteY5" fmla="*/ 182100 h 15173811"/>
              <a:gd name="connsiteX6" fmla="*/ 7751524 w 16309298"/>
              <a:gd name="connsiteY6" fmla="*/ 5753669 h 15173811"/>
              <a:gd name="connsiteX7" fmla="*/ 11518092 w 16309298"/>
              <a:gd name="connsiteY7" fmla="*/ 6259520 h 15173811"/>
              <a:gd name="connsiteX8" fmla="*/ 15069842 w 16309298"/>
              <a:gd name="connsiteY8" fmla="*/ 7792400 h 15173811"/>
              <a:gd name="connsiteX9" fmla="*/ 15364994 w 16309298"/>
              <a:gd name="connsiteY9" fmla="*/ 13811209 h 15173811"/>
              <a:gd name="connsiteX0" fmla="*/ 15190473 w 16134777"/>
              <a:gd name="connsiteY0" fmla="*/ 13879139 h 15241741"/>
              <a:gd name="connsiteX1" fmla="*/ 12462341 w 16134777"/>
              <a:gd name="connsiteY1" fmla="*/ 15217369 h 15241741"/>
              <a:gd name="connsiteX2" fmla="*/ 9777847 w 16134777"/>
              <a:gd name="connsiteY2" fmla="*/ 13368225 h 15241741"/>
              <a:gd name="connsiteX3" fmla="*/ 6297962 w 16134777"/>
              <a:gd name="connsiteY3" fmla="*/ 9753446 h 15241741"/>
              <a:gd name="connsiteX4" fmla="*/ 216571 w 16134777"/>
              <a:gd name="connsiteY4" fmla="*/ 1859296 h 15241741"/>
              <a:gd name="connsiteX5" fmla="*/ 1946555 w 16134777"/>
              <a:gd name="connsiteY5" fmla="*/ 250030 h 15241741"/>
              <a:gd name="connsiteX6" fmla="*/ 7577003 w 16134777"/>
              <a:gd name="connsiteY6" fmla="*/ 5821599 h 15241741"/>
              <a:gd name="connsiteX7" fmla="*/ 11343571 w 16134777"/>
              <a:gd name="connsiteY7" fmla="*/ 6327450 h 15241741"/>
              <a:gd name="connsiteX8" fmla="*/ 14895321 w 16134777"/>
              <a:gd name="connsiteY8" fmla="*/ 7860330 h 15241741"/>
              <a:gd name="connsiteX9" fmla="*/ 15190473 w 16134777"/>
              <a:gd name="connsiteY9" fmla="*/ 13879139 h 15241741"/>
              <a:gd name="connsiteX0" fmla="*/ 15304215 w 16248519"/>
              <a:gd name="connsiteY0" fmla="*/ 13858874 h 15221476"/>
              <a:gd name="connsiteX1" fmla="*/ 12576083 w 16248519"/>
              <a:gd name="connsiteY1" fmla="*/ 15197104 h 15221476"/>
              <a:gd name="connsiteX2" fmla="*/ 9891589 w 16248519"/>
              <a:gd name="connsiteY2" fmla="*/ 13347960 h 15221476"/>
              <a:gd name="connsiteX3" fmla="*/ 6411704 w 16248519"/>
              <a:gd name="connsiteY3" fmla="*/ 9733181 h 15221476"/>
              <a:gd name="connsiteX4" fmla="*/ 205415 w 16248519"/>
              <a:gd name="connsiteY4" fmla="*/ 1929033 h 15221476"/>
              <a:gd name="connsiteX5" fmla="*/ 2060297 w 16248519"/>
              <a:gd name="connsiteY5" fmla="*/ 229765 h 15221476"/>
              <a:gd name="connsiteX6" fmla="*/ 7690745 w 16248519"/>
              <a:gd name="connsiteY6" fmla="*/ 5801334 h 15221476"/>
              <a:gd name="connsiteX7" fmla="*/ 11457313 w 16248519"/>
              <a:gd name="connsiteY7" fmla="*/ 6307185 h 15221476"/>
              <a:gd name="connsiteX8" fmla="*/ 15009063 w 16248519"/>
              <a:gd name="connsiteY8" fmla="*/ 7840065 h 15221476"/>
              <a:gd name="connsiteX9" fmla="*/ 15304215 w 16248519"/>
              <a:gd name="connsiteY9" fmla="*/ 13858874 h 15221476"/>
              <a:gd name="connsiteX0" fmla="*/ 15335121 w 16279425"/>
              <a:gd name="connsiteY0" fmla="*/ 13852727 h 15215329"/>
              <a:gd name="connsiteX1" fmla="*/ 12606989 w 16279425"/>
              <a:gd name="connsiteY1" fmla="*/ 15190957 h 15215329"/>
              <a:gd name="connsiteX2" fmla="*/ 9922495 w 16279425"/>
              <a:gd name="connsiteY2" fmla="*/ 13341813 h 15215329"/>
              <a:gd name="connsiteX3" fmla="*/ 6925341 w 16279425"/>
              <a:gd name="connsiteY3" fmla="*/ 9443693 h 15215329"/>
              <a:gd name="connsiteX4" fmla="*/ 236321 w 16279425"/>
              <a:gd name="connsiteY4" fmla="*/ 1922886 h 15215329"/>
              <a:gd name="connsiteX5" fmla="*/ 2091203 w 16279425"/>
              <a:gd name="connsiteY5" fmla="*/ 223618 h 15215329"/>
              <a:gd name="connsiteX6" fmla="*/ 7721651 w 16279425"/>
              <a:gd name="connsiteY6" fmla="*/ 5795187 h 15215329"/>
              <a:gd name="connsiteX7" fmla="*/ 11488219 w 16279425"/>
              <a:gd name="connsiteY7" fmla="*/ 6301038 h 15215329"/>
              <a:gd name="connsiteX8" fmla="*/ 15039969 w 16279425"/>
              <a:gd name="connsiteY8" fmla="*/ 7833918 h 15215329"/>
              <a:gd name="connsiteX9" fmla="*/ 15335121 w 16279425"/>
              <a:gd name="connsiteY9" fmla="*/ 13852727 h 15215329"/>
              <a:gd name="connsiteX0" fmla="*/ 15351369 w 16295673"/>
              <a:gd name="connsiteY0" fmla="*/ 13848312 h 15210914"/>
              <a:gd name="connsiteX1" fmla="*/ 12623237 w 16295673"/>
              <a:gd name="connsiteY1" fmla="*/ 15186542 h 15210914"/>
              <a:gd name="connsiteX2" fmla="*/ 9938743 w 16295673"/>
              <a:gd name="connsiteY2" fmla="*/ 13337398 h 15210914"/>
              <a:gd name="connsiteX3" fmla="*/ 7191972 w 16295673"/>
              <a:gd name="connsiteY3" fmla="*/ 9228491 h 15210914"/>
              <a:gd name="connsiteX4" fmla="*/ 252569 w 16295673"/>
              <a:gd name="connsiteY4" fmla="*/ 1918471 h 15210914"/>
              <a:gd name="connsiteX5" fmla="*/ 2107451 w 16295673"/>
              <a:gd name="connsiteY5" fmla="*/ 219203 h 15210914"/>
              <a:gd name="connsiteX6" fmla="*/ 7737899 w 16295673"/>
              <a:gd name="connsiteY6" fmla="*/ 5790772 h 15210914"/>
              <a:gd name="connsiteX7" fmla="*/ 11504467 w 16295673"/>
              <a:gd name="connsiteY7" fmla="*/ 6296623 h 15210914"/>
              <a:gd name="connsiteX8" fmla="*/ 15056217 w 16295673"/>
              <a:gd name="connsiteY8" fmla="*/ 7829503 h 15210914"/>
              <a:gd name="connsiteX9" fmla="*/ 15351369 w 16295673"/>
              <a:gd name="connsiteY9" fmla="*/ 13848312 h 15210914"/>
              <a:gd name="connsiteX0" fmla="*/ 15363671 w 16307975"/>
              <a:gd name="connsiteY0" fmla="*/ 13844622 h 15207224"/>
              <a:gd name="connsiteX1" fmla="*/ 12635539 w 16307975"/>
              <a:gd name="connsiteY1" fmla="*/ 15182852 h 15207224"/>
              <a:gd name="connsiteX2" fmla="*/ 9951045 w 16307975"/>
              <a:gd name="connsiteY2" fmla="*/ 13333708 h 15207224"/>
              <a:gd name="connsiteX3" fmla="*/ 7392501 w 16307975"/>
              <a:gd name="connsiteY3" fmla="*/ 9043623 h 15207224"/>
              <a:gd name="connsiteX4" fmla="*/ 264871 w 16307975"/>
              <a:gd name="connsiteY4" fmla="*/ 1914781 h 15207224"/>
              <a:gd name="connsiteX5" fmla="*/ 2119753 w 16307975"/>
              <a:gd name="connsiteY5" fmla="*/ 215513 h 15207224"/>
              <a:gd name="connsiteX6" fmla="*/ 7750201 w 16307975"/>
              <a:gd name="connsiteY6" fmla="*/ 5787082 h 15207224"/>
              <a:gd name="connsiteX7" fmla="*/ 11516769 w 16307975"/>
              <a:gd name="connsiteY7" fmla="*/ 6292933 h 15207224"/>
              <a:gd name="connsiteX8" fmla="*/ 15068519 w 16307975"/>
              <a:gd name="connsiteY8" fmla="*/ 7825813 h 15207224"/>
              <a:gd name="connsiteX9" fmla="*/ 15363671 w 16307975"/>
              <a:gd name="connsiteY9" fmla="*/ 13844622 h 15207224"/>
              <a:gd name="connsiteX0" fmla="*/ 15358461 w 16302765"/>
              <a:gd name="connsiteY0" fmla="*/ 13847404 h 15210006"/>
              <a:gd name="connsiteX1" fmla="*/ 12630329 w 16302765"/>
              <a:gd name="connsiteY1" fmla="*/ 15185634 h 15210006"/>
              <a:gd name="connsiteX2" fmla="*/ 9945835 w 16302765"/>
              <a:gd name="connsiteY2" fmla="*/ 13336490 h 15210006"/>
              <a:gd name="connsiteX3" fmla="*/ 7307688 w 16302765"/>
              <a:gd name="connsiteY3" fmla="*/ 9183464 h 15210006"/>
              <a:gd name="connsiteX4" fmla="*/ 259661 w 16302765"/>
              <a:gd name="connsiteY4" fmla="*/ 1917563 h 15210006"/>
              <a:gd name="connsiteX5" fmla="*/ 2114543 w 16302765"/>
              <a:gd name="connsiteY5" fmla="*/ 218295 h 15210006"/>
              <a:gd name="connsiteX6" fmla="*/ 7744991 w 16302765"/>
              <a:gd name="connsiteY6" fmla="*/ 5789864 h 15210006"/>
              <a:gd name="connsiteX7" fmla="*/ 11511559 w 16302765"/>
              <a:gd name="connsiteY7" fmla="*/ 6295715 h 15210006"/>
              <a:gd name="connsiteX8" fmla="*/ 15063309 w 16302765"/>
              <a:gd name="connsiteY8" fmla="*/ 7828595 h 15210006"/>
              <a:gd name="connsiteX9" fmla="*/ 15358461 w 16302765"/>
              <a:gd name="connsiteY9" fmla="*/ 13847404 h 15210006"/>
              <a:gd name="connsiteX0" fmla="*/ 15358461 w 16302765"/>
              <a:gd name="connsiteY0" fmla="*/ 13847404 h 15239561"/>
              <a:gd name="connsiteX1" fmla="*/ 12630329 w 16302765"/>
              <a:gd name="connsiteY1" fmla="*/ 15185634 h 15239561"/>
              <a:gd name="connsiteX2" fmla="*/ 10755615 w 16302765"/>
              <a:gd name="connsiteY2" fmla="*/ 12859223 h 15239561"/>
              <a:gd name="connsiteX3" fmla="*/ 7307688 w 16302765"/>
              <a:gd name="connsiteY3" fmla="*/ 9183464 h 15239561"/>
              <a:gd name="connsiteX4" fmla="*/ 259661 w 16302765"/>
              <a:gd name="connsiteY4" fmla="*/ 1917563 h 15239561"/>
              <a:gd name="connsiteX5" fmla="*/ 2114543 w 16302765"/>
              <a:gd name="connsiteY5" fmla="*/ 218295 h 15239561"/>
              <a:gd name="connsiteX6" fmla="*/ 7744991 w 16302765"/>
              <a:gd name="connsiteY6" fmla="*/ 5789864 h 15239561"/>
              <a:gd name="connsiteX7" fmla="*/ 11511559 w 16302765"/>
              <a:gd name="connsiteY7" fmla="*/ 6295715 h 15239561"/>
              <a:gd name="connsiteX8" fmla="*/ 15063309 w 16302765"/>
              <a:gd name="connsiteY8" fmla="*/ 7828595 h 15239561"/>
              <a:gd name="connsiteX9" fmla="*/ 15358461 w 16302765"/>
              <a:gd name="connsiteY9" fmla="*/ 13847404 h 15239561"/>
              <a:gd name="connsiteX0" fmla="*/ 15358461 w 16302765"/>
              <a:gd name="connsiteY0" fmla="*/ 13847404 h 14843363"/>
              <a:gd name="connsiteX1" fmla="*/ 13194426 w 16302765"/>
              <a:gd name="connsiteY1" fmla="*/ 14672883 h 14843363"/>
              <a:gd name="connsiteX2" fmla="*/ 10755615 w 16302765"/>
              <a:gd name="connsiteY2" fmla="*/ 12859223 h 14843363"/>
              <a:gd name="connsiteX3" fmla="*/ 7307688 w 16302765"/>
              <a:gd name="connsiteY3" fmla="*/ 9183464 h 14843363"/>
              <a:gd name="connsiteX4" fmla="*/ 259661 w 16302765"/>
              <a:gd name="connsiteY4" fmla="*/ 1917563 h 14843363"/>
              <a:gd name="connsiteX5" fmla="*/ 2114543 w 16302765"/>
              <a:gd name="connsiteY5" fmla="*/ 218295 h 14843363"/>
              <a:gd name="connsiteX6" fmla="*/ 7744991 w 16302765"/>
              <a:gd name="connsiteY6" fmla="*/ 5789864 h 14843363"/>
              <a:gd name="connsiteX7" fmla="*/ 11511559 w 16302765"/>
              <a:gd name="connsiteY7" fmla="*/ 6295715 h 14843363"/>
              <a:gd name="connsiteX8" fmla="*/ 15063309 w 16302765"/>
              <a:gd name="connsiteY8" fmla="*/ 7828595 h 14843363"/>
              <a:gd name="connsiteX9" fmla="*/ 15358461 w 16302765"/>
              <a:gd name="connsiteY9" fmla="*/ 13847404 h 14843363"/>
              <a:gd name="connsiteX0" fmla="*/ 15358461 w 16302765"/>
              <a:gd name="connsiteY0" fmla="*/ 13847404 h 15108450"/>
              <a:gd name="connsiteX1" fmla="*/ 12756403 w 16302765"/>
              <a:gd name="connsiteY1" fmla="*/ 15034065 h 15108450"/>
              <a:gd name="connsiteX2" fmla="*/ 10755615 w 16302765"/>
              <a:gd name="connsiteY2" fmla="*/ 12859223 h 15108450"/>
              <a:gd name="connsiteX3" fmla="*/ 7307688 w 16302765"/>
              <a:gd name="connsiteY3" fmla="*/ 9183464 h 15108450"/>
              <a:gd name="connsiteX4" fmla="*/ 259661 w 16302765"/>
              <a:gd name="connsiteY4" fmla="*/ 1917563 h 15108450"/>
              <a:gd name="connsiteX5" fmla="*/ 2114543 w 16302765"/>
              <a:gd name="connsiteY5" fmla="*/ 218295 h 15108450"/>
              <a:gd name="connsiteX6" fmla="*/ 7744991 w 16302765"/>
              <a:gd name="connsiteY6" fmla="*/ 5789864 h 15108450"/>
              <a:gd name="connsiteX7" fmla="*/ 11511559 w 16302765"/>
              <a:gd name="connsiteY7" fmla="*/ 6295715 h 15108450"/>
              <a:gd name="connsiteX8" fmla="*/ 15063309 w 16302765"/>
              <a:gd name="connsiteY8" fmla="*/ 7828595 h 15108450"/>
              <a:gd name="connsiteX9" fmla="*/ 15358461 w 16302765"/>
              <a:gd name="connsiteY9" fmla="*/ 13847404 h 1510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2765" h="15108450">
                <a:moveTo>
                  <a:pt x="15358461" y="13847404"/>
                </a:moveTo>
                <a:cubicBezTo>
                  <a:pt x="14308732" y="15199946"/>
                  <a:pt x="13523544" y="15198762"/>
                  <a:pt x="12756403" y="15034065"/>
                </a:cubicBezTo>
                <a:cubicBezTo>
                  <a:pt x="11989262" y="14869368"/>
                  <a:pt x="11663734" y="13834323"/>
                  <a:pt x="10755615" y="12859223"/>
                </a:cubicBezTo>
                <a:cubicBezTo>
                  <a:pt x="9847496" y="11884123"/>
                  <a:pt x="9057014" y="11007074"/>
                  <a:pt x="7307688" y="9183464"/>
                </a:cubicBezTo>
                <a:cubicBezTo>
                  <a:pt x="5558362" y="7359854"/>
                  <a:pt x="1125185" y="3411758"/>
                  <a:pt x="259661" y="1917563"/>
                </a:cubicBezTo>
                <a:cubicBezTo>
                  <a:pt x="-605863" y="423368"/>
                  <a:pt x="866988" y="-427088"/>
                  <a:pt x="2114543" y="218295"/>
                </a:cubicBezTo>
                <a:cubicBezTo>
                  <a:pt x="3362098" y="863678"/>
                  <a:pt x="5118412" y="4636597"/>
                  <a:pt x="7744991" y="5789864"/>
                </a:cubicBezTo>
                <a:cubicBezTo>
                  <a:pt x="8912059" y="6301125"/>
                  <a:pt x="10245205" y="6163166"/>
                  <a:pt x="11511559" y="6295715"/>
                </a:cubicBezTo>
                <a:cubicBezTo>
                  <a:pt x="12819434" y="6431871"/>
                  <a:pt x="14135432" y="6896243"/>
                  <a:pt x="15063309" y="7828595"/>
                </a:cubicBezTo>
                <a:cubicBezTo>
                  <a:pt x="16617595" y="9384919"/>
                  <a:pt x="16703341" y="12115249"/>
                  <a:pt x="15358461" y="13847404"/>
                </a:cubicBezTo>
                <a:close/>
              </a:path>
            </a:pathLst>
          </a:custGeom>
          <a:solidFill>
            <a:srgbClr val="90D8C6"/>
          </a:solidFill>
          <a:ln w="90222" cap="flat">
            <a:noFill/>
            <a:prstDash val="solid"/>
            <a:miter/>
          </a:ln>
        </p:spPr>
        <p:txBody>
          <a:bodyPr rtlCol="0" anchor="ctr"/>
          <a:lstStyle/>
          <a:p>
            <a:endParaRPr lang="es-CO"/>
          </a:p>
        </p:txBody>
      </p:sp>
      <p:sp>
        <p:nvSpPr>
          <p:cNvPr id="4" name="TextBox 4"/>
          <p:cNvSpPr txBox="1"/>
          <p:nvPr/>
        </p:nvSpPr>
        <p:spPr>
          <a:xfrm>
            <a:off x="-2560135" y="-425470"/>
            <a:ext cx="15382806" cy="3204723"/>
          </a:xfrm>
          <a:prstGeom prst="rect">
            <a:avLst/>
          </a:prstGeom>
        </p:spPr>
        <p:txBody>
          <a:bodyPr wrap="square" lIns="0" tIns="0" rIns="0" bIns="0" rtlCol="0" anchor="t">
            <a:spAutoFit/>
          </a:bodyPr>
          <a:lstStyle/>
          <a:p>
            <a:pPr algn="ctr">
              <a:lnSpc>
                <a:spcPts val="27769"/>
              </a:lnSpc>
              <a:spcBef>
                <a:spcPct val="0"/>
              </a:spcBef>
            </a:pPr>
            <a:r>
              <a:rPr lang="en-US" sz="11500" dirty="0">
                <a:solidFill>
                  <a:srgbClr val="F2FFFF"/>
                </a:solidFill>
                <a:latin typeface="Creamy Coconut"/>
              </a:rPr>
              <a:t>¿</a:t>
            </a:r>
            <a:r>
              <a:rPr lang="en-US" sz="11500" dirty="0" err="1">
                <a:solidFill>
                  <a:srgbClr val="F2FFFF"/>
                </a:solidFill>
                <a:latin typeface="Creamy Coconut"/>
              </a:rPr>
              <a:t>como</a:t>
            </a:r>
            <a:r>
              <a:rPr lang="en-US" sz="11500" dirty="0">
                <a:solidFill>
                  <a:srgbClr val="F2FFFF"/>
                </a:solidFill>
                <a:latin typeface="Creamy Coconut"/>
              </a:rPr>
              <a:t> se </a:t>
            </a:r>
            <a:r>
              <a:rPr lang="en-US" sz="11500" dirty="0" err="1">
                <a:solidFill>
                  <a:srgbClr val="F2FFFF"/>
                </a:solidFill>
                <a:latin typeface="Creamy Coconut"/>
              </a:rPr>
              <a:t>descubre</a:t>
            </a:r>
            <a:r>
              <a:rPr lang="en-US" sz="11500" dirty="0">
                <a:solidFill>
                  <a:srgbClr val="F2FFFF"/>
                </a:solidFill>
                <a:latin typeface="Creamy Coconut"/>
              </a:rPr>
              <a:t>?</a:t>
            </a:r>
          </a:p>
        </p:txBody>
      </p:sp>
      <p:grpSp>
        <p:nvGrpSpPr>
          <p:cNvPr id="5" name="Group 5"/>
          <p:cNvGrpSpPr/>
          <p:nvPr/>
        </p:nvGrpSpPr>
        <p:grpSpPr>
          <a:xfrm>
            <a:off x="914400" y="2807413"/>
            <a:ext cx="13849992" cy="6707565"/>
            <a:chOff x="0" y="0"/>
            <a:chExt cx="4109919" cy="1990438"/>
          </a:xfrm>
        </p:grpSpPr>
        <p:sp>
          <p:nvSpPr>
            <p:cNvPr id="6" name="Freeform 6"/>
            <p:cNvSpPr/>
            <p:nvPr/>
          </p:nvSpPr>
          <p:spPr>
            <a:xfrm>
              <a:off x="92710" y="106680"/>
              <a:ext cx="4005779" cy="1871058"/>
            </a:xfrm>
            <a:custGeom>
              <a:avLst/>
              <a:gdLst/>
              <a:ahLst/>
              <a:cxnLst/>
              <a:rect l="l" t="t" r="r" b="b"/>
              <a:pathLst>
                <a:path w="4005779" h="1871058">
                  <a:moveTo>
                    <a:pt x="3979109" y="1681828"/>
                  </a:moveTo>
                  <a:cubicBezTo>
                    <a:pt x="3979109" y="1769458"/>
                    <a:pt x="3902909" y="1840578"/>
                    <a:pt x="3821629" y="1840578"/>
                  </a:cubicBezTo>
                  <a:lnTo>
                    <a:pt x="66040" y="1840578"/>
                  </a:lnTo>
                  <a:cubicBezTo>
                    <a:pt x="43180" y="1840578"/>
                    <a:pt x="20320" y="1835498"/>
                    <a:pt x="0" y="1826608"/>
                  </a:cubicBezTo>
                  <a:cubicBezTo>
                    <a:pt x="26670" y="1854548"/>
                    <a:pt x="63500" y="1871058"/>
                    <a:pt x="119658" y="1871058"/>
                  </a:cubicBezTo>
                  <a:lnTo>
                    <a:pt x="3859729" y="1871058"/>
                  </a:lnTo>
                  <a:cubicBezTo>
                    <a:pt x="3939739" y="1871058"/>
                    <a:pt x="4005779" y="1805018"/>
                    <a:pt x="4005779" y="1725008"/>
                  </a:cubicBezTo>
                  <a:lnTo>
                    <a:pt x="4005779" y="95250"/>
                  </a:lnTo>
                  <a:cubicBezTo>
                    <a:pt x="4005779" y="58420"/>
                    <a:pt x="3991809" y="25400"/>
                    <a:pt x="3970219" y="0"/>
                  </a:cubicBezTo>
                  <a:cubicBezTo>
                    <a:pt x="3976569" y="16510"/>
                    <a:pt x="3979109" y="34290"/>
                    <a:pt x="3979109" y="52070"/>
                  </a:cubicBezTo>
                  <a:lnTo>
                    <a:pt x="3979109" y="1681828"/>
                  </a:lnTo>
                  <a:lnTo>
                    <a:pt x="3979109" y="1681828"/>
                  </a:lnTo>
                  <a:close/>
                </a:path>
              </a:pathLst>
            </a:custGeom>
            <a:solidFill>
              <a:srgbClr val="90D8C6"/>
            </a:solidFill>
          </p:spPr>
        </p:sp>
        <p:sp>
          <p:nvSpPr>
            <p:cNvPr id="7" name="Freeform 7"/>
            <p:cNvSpPr/>
            <p:nvPr/>
          </p:nvSpPr>
          <p:spPr>
            <a:xfrm>
              <a:off x="12700" y="12700"/>
              <a:ext cx="4045149" cy="1921858"/>
            </a:xfrm>
            <a:custGeom>
              <a:avLst/>
              <a:gdLst/>
              <a:ahLst/>
              <a:cxnLst/>
              <a:rect l="l" t="t" r="r" b="b"/>
              <a:pathLst>
                <a:path w="4045149" h="1921858">
                  <a:moveTo>
                    <a:pt x="146050" y="1921858"/>
                  </a:moveTo>
                  <a:lnTo>
                    <a:pt x="3899099" y="1921858"/>
                  </a:lnTo>
                  <a:cubicBezTo>
                    <a:pt x="3979109" y="1921858"/>
                    <a:pt x="4045149" y="1855818"/>
                    <a:pt x="4045149" y="1775808"/>
                  </a:cubicBezTo>
                  <a:lnTo>
                    <a:pt x="4045149" y="146050"/>
                  </a:lnTo>
                  <a:cubicBezTo>
                    <a:pt x="4045149" y="66040"/>
                    <a:pt x="3979109" y="0"/>
                    <a:pt x="3899099" y="0"/>
                  </a:cubicBezTo>
                  <a:lnTo>
                    <a:pt x="146050" y="0"/>
                  </a:lnTo>
                  <a:cubicBezTo>
                    <a:pt x="66040" y="0"/>
                    <a:pt x="0" y="66040"/>
                    <a:pt x="0" y="146050"/>
                  </a:cubicBezTo>
                  <a:lnTo>
                    <a:pt x="0" y="1775808"/>
                  </a:lnTo>
                  <a:cubicBezTo>
                    <a:pt x="0" y="1857088"/>
                    <a:pt x="66040" y="1921858"/>
                    <a:pt x="146050" y="1921858"/>
                  </a:cubicBezTo>
                  <a:close/>
                </a:path>
              </a:pathLst>
            </a:custGeom>
            <a:solidFill>
              <a:srgbClr val="C1EEDB"/>
            </a:solidFill>
          </p:spPr>
        </p:sp>
        <p:sp>
          <p:nvSpPr>
            <p:cNvPr id="8" name="Freeform 8"/>
            <p:cNvSpPr/>
            <p:nvPr/>
          </p:nvSpPr>
          <p:spPr>
            <a:xfrm>
              <a:off x="0" y="0"/>
              <a:ext cx="4109919" cy="1990438"/>
            </a:xfrm>
            <a:custGeom>
              <a:avLst/>
              <a:gdLst/>
              <a:ahLst/>
              <a:cxnLst/>
              <a:rect l="l" t="t" r="r" b="b"/>
              <a:pathLst>
                <a:path w="4109919" h="1990438">
                  <a:moveTo>
                    <a:pt x="4046419" y="74930"/>
                  </a:moveTo>
                  <a:cubicBezTo>
                    <a:pt x="4018479" y="30480"/>
                    <a:pt x="3968949" y="0"/>
                    <a:pt x="3911799" y="0"/>
                  </a:cubicBezTo>
                  <a:lnTo>
                    <a:pt x="158750" y="0"/>
                  </a:lnTo>
                  <a:cubicBezTo>
                    <a:pt x="71120" y="0"/>
                    <a:pt x="0" y="71120"/>
                    <a:pt x="0" y="158750"/>
                  </a:cubicBezTo>
                  <a:lnTo>
                    <a:pt x="0" y="1788508"/>
                  </a:lnTo>
                  <a:cubicBezTo>
                    <a:pt x="0" y="1840578"/>
                    <a:pt x="25400" y="1886298"/>
                    <a:pt x="63500" y="1915508"/>
                  </a:cubicBezTo>
                  <a:cubicBezTo>
                    <a:pt x="91440" y="1959958"/>
                    <a:pt x="140970" y="1990438"/>
                    <a:pt x="216060" y="1990438"/>
                  </a:cubicBezTo>
                  <a:lnTo>
                    <a:pt x="3951169" y="1990438"/>
                  </a:lnTo>
                  <a:cubicBezTo>
                    <a:pt x="4038799" y="1990438"/>
                    <a:pt x="4109919" y="1919318"/>
                    <a:pt x="4109919" y="1831688"/>
                  </a:cubicBezTo>
                  <a:lnTo>
                    <a:pt x="4109919" y="201930"/>
                  </a:lnTo>
                  <a:cubicBezTo>
                    <a:pt x="4109919" y="149860"/>
                    <a:pt x="4084519" y="104140"/>
                    <a:pt x="4046419" y="74930"/>
                  </a:cubicBezTo>
                  <a:close/>
                  <a:moveTo>
                    <a:pt x="12700" y="1788508"/>
                  </a:moveTo>
                  <a:lnTo>
                    <a:pt x="12700" y="158750"/>
                  </a:lnTo>
                  <a:cubicBezTo>
                    <a:pt x="12700" y="78740"/>
                    <a:pt x="78740" y="12700"/>
                    <a:pt x="158750" y="12700"/>
                  </a:cubicBezTo>
                  <a:lnTo>
                    <a:pt x="3911799" y="12700"/>
                  </a:lnTo>
                  <a:cubicBezTo>
                    <a:pt x="3991809" y="12700"/>
                    <a:pt x="4057849" y="78740"/>
                    <a:pt x="4057849" y="158750"/>
                  </a:cubicBezTo>
                  <a:lnTo>
                    <a:pt x="4057849" y="1788508"/>
                  </a:lnTo>
                  <a:cubicBezTo>
                    <a:pt x="4057849" y="1868518"/>
                    <a:pt x="3991809" y="1934558"/>
                    <a:pt x="3911799" y="1934558"/>
                  </a:cubicBezTo>
                  <a:lnTo>
                    <a:pt x="158750" y="1934558"/>
                  </a:lnTo>
                  <a:cubicBezTo>
                    <a:pt x="78740" y="1934558"/>
                    <a:pt x="12700" y="1869788"/>
                    <a:pt x="12700" y="1788508"/>
                  </a:cubicBezTo>
                  <a:close/>
                  <a:moveTo>
                    <a:pt x="4098489" y="1831688"/>
                  </a:moveTo>
                  <a:cubicBezTo>
                    <a:pt x="4098489" y="1911698"/>
                    <a:pt x="4031179" y="1977738"/>
                    <a:pt x="3951169" y="1977738"/>
                  </a:cubicBezTo>
                  <a:lnTo>
                    <a:pt x="216060" y="1977738"/>
                  </a:lnTo>
                  <a:cubicBezTo>
                    <a:pt x="157480" y="1977738"/>
                    <a:pt x="120650" y="1961228"/>
                    <a:pt x="93980" y="1933288"/>
                  </a:cubicBezTo>
                  <a:cubicBezTo>
                    <a:pt x="114300" y="1942178"/>
                    <a:pt x="135890" y="1947258"/>
                    <a:pt x="160020" y="1947258"/>
                  </a:cubicBezTo>
                  <a:lnTo>
                    <a:pt x="3913069" y="1947258"/>
                  </a:lnTo>
                  <a:cubicBezTo>
                    <a:pt x="4000699" y="1947258"/>
                    <a:pt x="4071819" y="1876138"/>
                    <a:pt x="4071819" y="1788508"/>
                  </a:cubicBezTo>
                  <a:lnTo>
                    <a:pt x="4071819" y="158750"/>
                  </a:lnTo>
                  <a:cubicBezTo>
                    <a:pt x="4071819" y="140970"/>
                    <a:pt x="4068009" y="123190"/>
                    <a:pt x="4062929" y="106680"/>
                  </a:cubicBezTo>
                  <a:cubicBezTo>
                    <a:pt x="4084519" y="132080"/>
                    <a:pt x="4098489" y="165100"/>
                    <a:pt x="4098489" y="201930"/>
                  </a:cubicBezTo>
                  <a:lnTo>
                    <a:pt x="4098489" y="1831688"/>
                  </a:lnTo>
                  <a:cubicBezTo>
                    <a:pt x="4098489" y="1831688"/>
                    <a:pt x="4098489" y="1831688"/>
                    <a:pt x="4098489" y="1831688"/>
                  </a:cubicBezTo>
                  <a:close/>
                </a:path>
              </a:pathLst>
            </a:custGeom>
            <a:solidFill>
              <a:srgbClr val="90D8C6"/>
            </a:solidFill>
          </p:spPr>
        </p:sp>
      </p:gr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78692" y="502006"/>
            <a:ext cx="2273405" cy="1726104"/>
          </a:xfrm>
          <a:prstGeom prst="rect">
            <a:avLst/>
          </a:prstGeom>
        </p:spPr>
      </p:pic>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39622" y="313840"/>
            <a:ext cx="2273405" cy="1726104"/>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2213027" y="502006"/>
            <a:ext cx="2273405" cy="1726104"/>
          </a:xfrm>
          <a:prstGeom prst="rect">
            <a:avLst/>
          </a:prstGeom>
        </p:spPr>
      </p:pic>
      <p:sp>
        <p:nvSpPr>
          <p:cNvPr id="2" name="Rectángulo 1">
            <a:extLst>
              <a:ext uri="{FF2B5EF4-FFF2-40B4-BE49-F238E27FC236}">
                <a16:creationId xmlns:a16="http://schemas.microsoft.com/office/drawing/2014/main" id="{598A0E84-E966-7126-9003-835DC93F4A5B}"/>
              </a:ext>
            </a:extLst>
          </p:cNvPr>
          <p:cNvSpPr/>
          <p:nvPr/>
        </p:nvSpPr>
        <p:spPr>
          <a:xfrm>
            <a:off x="1341123" y="3022079"/>
            <a:ext cx="13145309" cy="1200329"/>
          </a:xfrm>
          <a:prstGeom prst="rect">
            <a:avLst/>
          </a:prstGeom>
          <a:noFill/>
        </p:spPr>
        <p:txBody>
          <a:bodyPr wrap="square" lIns="91440" tIns="45720" rIns="91440" bIns="45720">
            <a:spAutoFit/>
          </a:bodyPr>
          <a:lstStyle/>
          <a:p>
            <a:r>
              <a:rPr lang="es-MX" sz="1200" b="0" cap="none" spc="0" dirty="0">
                <a:ln w="0"/>
                <a:solidFill>
                  <a:schemeClr val="tx1"/>
                </a:solidFill>
                <a:effectLst>
                  <a:outerShdw blurRad="38100" dist="19050" dir="2700000" algn="tl" rotWithShape="0">
                    <a:schemeClr val="dk1">
                      <a:alpha val="40000"/>
                    </a:schemeClr>
                  </a:outerShdw>
                </a:effectLst>
              </a:rPr>
              <a:t>El fenómeno de la radiactividad fue descubierto casualmente por Henri Becquerel en 1986. estudiaba fosforescencia de fluorescencia y cristal de Pechblenda, mineral que contiene uranio, encima de una placa fotográfica envuelta en papel negro y las exponía en el sol. Cuando desenvolvía la placa la encontraba velada, hecho que atribuía la fosforescencia del cristal. Los días siguientes no hubo sol y dejó en un cajón la placa envuelta con papel negro y con la sal de uranio encima. </a:t>
            </a:r>
            <a:r>
              <a:rPr lang="es-MX" sz="1200" dirty="0">
                <a:ln w="0"/>
                <a:effectLst>
                  <a:outerShdw blurRad="38100" dist="19050" dir="2700000" algn="tl" rotWithShape="0">
                    <a:schemeClr val="dk1">
                      <a:alpha val="40000"/>
                    </a:schemeClr>
                  </a:outerShdw>
                </a:effectLst>
              </a:rPr>
              <a:t>Cuando sacó la placa fotográfica estaba velada, y no podía deberse a la fosforescencia ya que no había sido expuesta al sol. La única explicación era que la sal de uranio emitía una radiación muy penetrante. Sin saberlo Becquerel había descubierto lo que Marie Curie, llamaría más tarde radiactividad.</a:t>
            </a:r>
            <a:endParaRPr lang="es-MX" sz="1200" b="0" cap="none" spc="0" dirty="0">
              <a:ln w="0"/>
              <a:solidFill>
                <a:schemeClr val="tx1"/>
              </a:solidFill>
              <a:effectLst>
                <a:outerShdw blurRad="38100" dist="19050" dir="2700000" algn="tl" rotWithShape="0">
                  <a:schemeClr val="dk1">
                    <a:alpha val="40000"/>
                  </a:schemeClr>
                </a:outerShdw>
              </a:effectLst>
            </a:endParaRPr>
          </a:p>
          <a:p>
            <a:r>
              <a:rPr lang="es-MX" sz="1200" b="0" cap="none" spc="0" dirty="0">
                <a:ln w="0"/>
                <a:solidFill>
                  <a:schemeClr val="tx1"/>
                </a:solidFill>
                <a:effectLst>
                  <a:outerShdw blurRad="38100" dist="19050" dir="2700000" algn="tl" rotWithShape="0">
                    <a:schemeClr val="dk1">
                      <a:alpha val="40000"/>
                    </a:schemeClr>
                  </a:outerShdw>
                </a:effectLst>
              </a:rPr>
              <a:t>El descubrimiento dio lugar a un gran número de investigaciones. La más importantes en lo referente a la caracterización de otras sustancias radiactivas fueron las realizadas por el matrimonio, también francés, Pierre y Marie Curie, quienes descubrieron el polonio y el radio, ambos en 1898.</a:t>
            </a:r>
            <a:endParaRPr lang="es-ES" sz="1200" b="0" cap="none" spc="0" dirty="0">
              <a:ln w="0"/>
              <a:solidFill>
                <a:schemeClr val="tx1"/>
              </a:solidFill>
              <a:effectLst>
                <a:outerShdw blurRad="38100" dist="19050" dir="2700000" algn="tl" rotWithShape="0">
                  <a:schemeClr val="dk1">
                    <a:alpha val="40000"/>
                  </a:schemeClr>
                </a:outerShdw>
              </a:effectLst>
            </a:endParaRPr>
          </a:p>
        </p:txBody>
      </p:sp>
      <p:pic>
        <p:nvPicPr>
          <p:cNvPr id="12" name="Imagen 11">
            <a:extLst>
              <a:ext uri="{FF2B5EF4-FFF2-40B4-BE49-F238E27FC236}">
                <a16:creationId xmlns:a16="http://schemas.microsoft.com/office/drawing/2014/main" id="{0D3BBBF8-2EAC-583A-A7F9-ADC9586FC799}"/>
              </a:ext>
            </a:extLst>
          </p:cNvPr>
          <p:cNvPicPr>
            <a:picLocks noChangeAspect="1"/>
          </p:cNvPicPr>
          <p:nvPr/>
        </p:nvPicPr>
        <p:blipFill>
          <a:blip r:embed="rId5"/>
          <a:stretch>
            <a:fillRect/>
          </a:stretch>
        </p:blipFill>
        <p:spPr>
          <a:xfrm>
            <a:off x="2337710" y="5419412"/>
            <a:ext cx="3709779" cy="2619104"/>
          </a:xfrm>
          <a:prstGeom prst="rect">
            <a:avLst/>
          </a:prstGeom>
        </p:spPr>
      </p:pic>
      <p:pic>
        <p:nvPicPr>
          <p:cNvPr id="13" name="Imagen 12">
            <a:extLst>
              <a:ext uri="{FF2B5EF4-FFF2-40B4-BE49-F238E27FC236}">
                <a16:creationId xmlns:a16="http://schemas.microsoft.com/office/drawing/2014/main" id="{79A62A5E-0C2D-E69D-05A3-8C07AB9B734D}"/>
              </a:ext>
            </a:extLst>
          </p:cNvPr>
          <p:cNvPicPr>
            <a:picLocks noChangeAspect="1"/>
          </p:cNvPicPr>
          <p:nvPr/>
        </p:nvPicPr>
        <p:blipFill>
          <a:blip r:embed="rId6"/>
          <a:stretch>
            <a:fillRect/>
          </a:stretch>
        </p:blipFill>
        <p:spPr>
          <a:xfrm>
            <a:off x="9013727" y="5419412"/>
            <a:ext cx="2066099" cy="2619104"/>
          </a:xfrm>
          <a:prstGeom prst="rect">
            <a:avLst/>
          </a:prstGeom>
        </p:spPr>
      </p:pic>
      <p:sp>
        <p:nvSpPr>
          <p:cNvPr id="15" name="Rectángulo 14">
            <a:extLst>
              <a:ext uri="{FF2B5EF4-FFF2-40B4-BE49-F238E27FC236}">
                <a16:creationId xmlns:a16="http://schemas.microsoft.com/office/drawing/2014/main" id="{B71450B1-C5A7-E8D1-E8C9-B098C2D3682C}"/>
              </a:ext>
            </a:extLst>
          </p:cNvPr>
          <p:cNvSpPr/>
          <p:nvPr/>
        </p:nvSpPr>
        <p:spPr>
          <a:xfrm flipH="1">
            <a:off x="2368567" y="4881264"/>
            <a:ext cx="3367483" cy="584775"/>
          </a:xfrm>
          <a:prstGeom prst="rect">
            <a:avLst/>
          </a:prstGeom>
          <a:noFill/>
        </p:spPr>
        <p:txBody>
          <a:bodyPr wrap="squar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Creamy Coconut" panose="020B0604020202020204" charset="0"/>
              </a:rPr>
              <a:t>Matrimonio Curie</a:t>
            </a:r>
          </a:p>
        </p:txBody>
      </p:sp>
      <p:sp>
        <p:nvSpPr>
          <p:cNvPr id="16" name="Rectángulo 15">
            <a:extLst>
              <a:ext uri="{FF2B5EF4-FFF2-40B4-BE49-F238E27FC236}">
                <a16:creationId xmlns:a16="http://schemas.microsoft.com/office/drawing/2014/main" id="{8B7880ED-4457-9EFC-038D-B2C612922B31}"/>
              </a:ext>
            </a:extLst>
          </p:cNvPr>
          <p:cNvSpPr/>
          <p:nvPr/>
        </p:nvSpPr>
        <p:spPr>
          <a:xfrm>
            <a:off x="9013727" y="4834637"/>
            <a:ext cx="1851789" cy="584775"/>
          </a:xfrm>
          <a:prstGeom prst="rect">
            <a:avLst/>
          </a:prstGeom>
          <a:noFill/>
        </p:spPr>
        <p:txBody>
          <a:bodyPr wrap="none" lIns="91440" tIns="45720" rIns="91440" bIns="45720">
            <a:spAutoFit/>
          </a:bodyPr>
          <a:lstStyle/>
          <a:p>
            <a:pPr algn="ctr"/>
            <a:r>
              <a:rPr lang="es-ES" sz="3200" b="0" cap="none" spc="0" dirty="0">
                <a:ln w="0"/>
                <a:solidFill>
                  <a:schemeClr val="tx1"/>
                </a:solidFill>
                <a:effectLst>
                  <a:outerShdw blurRad="38100" dist="19050" dir="2700000" algn="tl" rotWithShape="0">
                    <a:schemeClr val="dk1">
                      <a:alpha val="40000"/>
                    </a:schemeClr>
                  </a:outerShdw>
                </a:effectLst>
                <a:latin typeface="Creamy Coconut" panose="020B0604020202020204" charset="0"/>
              </a:rPr>
              <a:t>Henri </a:t>
            </a:r>
            <a:r>
              <a:rPr lang="es-ES" sz="3200" b="0" cap="none" spc="0" dirty="0" err="1">
                <a:ln w="0"/>
                <a:solidFill>
                  <a:schemeClr val="tx1"/>
                </a:solidFill>
                <a:effectLst>
                  <a:outerShdw blurRad="38100" dist="19050" dir="2700000" algn="tl" rotWithShape="0">
                    <a:schemeClr val="dk1">
                      <a:alpha val="40000"/>
                    </a:schemeClr>
                  </a:outerShdw>
                </a:effectLst>
                <a:latin typeface="Creamy Coconut" panose="020B0604020202020204" charset="0"/>
              </a:rPr>
              <a:t>Pecquerel</a:t>
            </a:r>
            <a:endParaRPr lang="es-ES" sz="3200" b="0" cap="none" spc="0" dirty="0">
              <a:ln w="0"/>
              <a:solidFill>
                <a:schemeClr val="tx1"/>
              </a:solidFill>
              <a:effectLst>
                <a:outerShdw blurRad="38100" dist="19050" dir="2700000" algn="tl" rotWithShape="0">
                  <a:schemeClr val="dk1">
                    <a:alpha val="40000"/>
                  </a:schemeClr>
                </a:outerShdw>
              </a:effectLst>
              <a:latin typeface="Creamy Coconut" panose="020B06040202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EE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83498" y="-2674430"/>
            <a:ext cx="6804502" cy="740626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60452" y="-1028700"/>
            <a:ext cx="45032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6190" y="-360616"/>
            <a:ext cx="4503201" cy="41148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82548" y="6357559"/>
            <a:ext cx="4503201" cy="4114800"/>
          </a:xfrm>
          <a:prstGeom prst="rect">
            <a:avLst/>
          </a:prstGeom>
        </p:spPr>
      </p:pic>
      <p:grpSp>
        <p:nvGrpSpPr>
          <p:cNvPr id="7" name="Group 7"/>
          <p:cNvGrpSpPr/>
          <p:nvPr/>
        </p:nvGrpSpPr>
        <p:grpSpPr>
          <a:xfrm>
            <a:off x="0" y="967288"/>
            <a:ext cx="17748932" cy="2118812"/>
            <a:chOff x="0" y="0"/>
            <a:chExt cx="5266911" cy="628747"/>
          </a:xfrm>
        </p:grpSpPr>
        <p:sp>
          <p:nvSpPr>
            <p:cNvPr id="8" name="Freeform 8"/>
            <p:cNvSpPr/>
            <p:nvPr/>
          </p:nvSpPr>
          <p:spPr>
            <a:xfrm>
              <a:off x="92710" y="106680"/>
              <a:ext cx="5162771" cy="509367"/>
            </a:xfrm>
            <a:custGeom>
              <a:avLst/>
              <a:gdLst/>
              <a:ahLst/>
              <a:cxnLst/>
              <a:rect l="l" t="t" r="r" b="b"/>
              <a:pathLst>
                <a:path w="5162771" h="509367">
                  <a:moveTo>
                    <a:pt x="5136101" y="320137"/>
                  </a:moveTo>
                  <a:cubicBezTo>
                    <a:pt x="5136101" y="407767"/>
                    <a:pt x="5059901" y="478887"/>
                    <a:pt x="4978621" y="478887"/>
                  </a:cubicBezTo>
                  <a:lnTo>
                    <a:pt x="66040" y="478887"/>
                  </a:lnTo>
                  <a:cubicBezTo>
                    <a:pt x="43180" y="478887"/>
                    <a:pt x="20320" y="473807"/>
                    <a:pt x="0" y="464917"/>
                  </a:cubicBezTo>
                  <a:cubicBezTo>
                    <a:pt x="26670" y="492857"/>
                    <a:pt x="63500" y="509367"/>
                    <a:pt x="127033" y="509367"/>
                  </a:cubicBezTo>
                  <a:lnTo>
                    <a:pt x="5016721" y="509367"/>
                  </a:lnTo>
                  <a:cubicBezTo>
                    <a:pt x="5096731" y="509367"/>
                    <a:pt x="5162771" y="443327"/>
                    <a:pt x="5162771" y="363317"/>
                  </a:cubicBezTo>
                  <a:lnTo>
                    <a:pt x="5162771" y="95250"/>
                  </a:lnTo>
                  <a:cubicBezTo>
                    <a:pt x="5162771" y="58420"/>
                    <a:pt x="5148801" y="25400"/>
                    <a:pt x="5127211" y="0"/>
                  </a:cubicBezTo>
                  <a:cubicBezTo>
                    <a:pt x="5133561" y="16510"/>
                    <a:pt x="5136101" y="34290"/>
                    <a:pt x="5136101" y="52070"/>
                  </a:cubicBezTo>
                  <a:lnTo>
                    <a:pt x="5136101" y="320137"/>
                  </a:lnTo>
                  <a:lnTo>
                    <a:pt x="5136101" y="320137"/>
                  </a:lnTo>
                  <a:close/>
                </a:path>
              </a:pathLst>
            </a:custGeom>
            <a:solidFill>
              <a:srgbClr val="57AEA2"/>
            </a:solidFill>
          </p:spPr>
        </p:sp>
        <p:sp>
          <p:nvSpPr>
            <p:cNvPr id="9" name="Freeform 9"/>
            <p:cNvSpPr/>
            <p:nvPr/>
          </p:nvSpPr>
          <p:spPr>
            <a:xfrm>
              <a:off x="12700" y="12700"/>
              <a:ext cx="5202141" cy="560167"/>
            </a:xfrm>
            <a:custGeom>
              <a:avLst/>
              <a:gdLst/>
              <a:ahLst/>
              <a:cxnLst/>
              <a:rect l="l" t="t" r="r" b="b"/>
              <a:pathLst>
                <a:path w="5202141" h="560167">
                  <a:moveTo>
                    <a:pt x="146050" y="560167"/>
                  </a:moveTo>
                  <a:lnTo>
                    <a:pt x="5056091" y="560167"/>
                  </a:lnTo>
                  <a:cubicBezTo>
                    <a:pt x="5136101" y="560167"/>
                    <a:pt x="5202141" y="494127"/>
                    <a:pt x="5202141" y="414117"/>
                  </a:cubicBezTo>
                  <a:lnTo>
                    <a:pt x="5202141" y="146050"/>
                  </a:lnTo>
                  <a:cubicBezTo>
                    <a:pt x="5202141" y="66040"/>
                    <a:pt x="5136101" y="0"/>
                    <a:pt x="5056091" y="0"/>
                  </a:cubicBezTo>
                  <a:lnTo>
                    <a:pt x="146050" y="0"/>
                  </a:lnTo>
                  <a:cubicBezTo>
                    <a:pt x="66040" y="0"/>
                    <a:pt x="0" y="66040"/>
                    <a:pt x="0" y="146050"/>
                  </a:cubicBezTo>
                  <a:lnTo>
                    <a:pt x="0" y="414117"/>
                  </a:lnTo>
                  <a:cubicBezTo>
                    <a:pt x="0" y="495397"/>
                    <a:pt x="66040" y="560167"/>
                    <a:pt x="146050" y="560167"/>
                  </a:cubicBezTo>
                  <a:close/>
                </a:path>
              </a:pathLst>
            </a:custGeom>
            <a:solidFill>
              <a:srgbClr val="C1EEDB"/>
            </a:solidFill>
          </p:spPr>
        </p:sp>
        <p:sp>
          <p:nvSpPr>
            <p:cNvPr id="10" name="Freeform 10"/>
            <p:cNvSpPr/>
            <p:nvPr/>
          </p:nvSpPr>
          <p:spPr>
            <a:xfrm>
              <a:off x="0" y="0"/>
              <a:ext cx="5266911" cy="628747"/>
            </a:xfrm>
            <a:custGeom>
              <a:avLst/>
              <a:gdLst/>
              <a:ahLst/>
              <a:cxnLst/>
              <a:rect l="l" t="t" r="r" b="b"/>
              <a:pathLst>
                <a:path w="5266911" h="628747">
                  <a:moveTo>
                    <a:pt x="5203411" y="74930"/>
                  </a:moveTo>
                  <a:cubicBezTo>
                    <a:pt x="5175471" y="30480"/>
                    <a:pt x="5125941" y="0"/>
                    <a:pt x="5068791" y="0"/>
                  </a:cubicBezTo>
                  <a:lnTo>
                    <a:pt x="158750" y="0"/>
                  </a:lnTo>
                  <a:cubicBezTo>
                    <a:pt x="71120" y="0"/>
                    <a:pt x="0" y="71120"/>
                    <a:pt x="0" y="158750"/>
                  </a:cubicBezTo>
                  <a:lnTo>
                    <a:pt x="0" y="426817"/>
                  </a:lnTo>
                  <a:cubicBezTo>
                    <a:pt x="0" y="478887"/>
                    <a:pt x="25400" y="524607"/>
                    <a:pt x="63500" y="553817"/>
                  </a:cubicBezTo>
                  <a:cubicBezTo>
                    <a:pt x="91440" y="598267"/>
                    <a:pt x="140970" y="628747"/>
                    <a:pt x="224585" y="628747"/>
                  </a:cubicBezTo>
                  <a:lnTo>
                    <a:pt x="5108161" y="628747"/>
                  </a:lnTo>
                  <a:cubicBezTo>
                    <a:pt x="5195791" y="628747"/>
                    <a:pt x="5266911" y="557627"/>
                    <a:pt x="5266911" y="469997"/>
                  </a:cubicBezTo>
                  <a:lnTo>
                    <a:pt x="5266911" y="201930"/>
                  </a:lnTo>
                  <a:cubicBezTo>
                    <a:pt x="5266911" y="149860"/>
                    <a:pt x="5241511" y="104140"/>
                    <a:pt x="5203411" y="74930"/>
                  </a:cubicBezTo>
                  <a:close/>
                  <a:moveTo>
                    <a:pt x="12700" y="426817"/>
                  </a:moveTo>
                  <a:lnTo>
                    <a:pt x="12700" y="158750"/>
                  </a:lnTo>
                  <a:cubicBezTo>
                    <a:pt x="12700" y="78740"/>
                    <a:pt x="78740" y="12700"/>
                    <a:pt x="158750" y="12700"/>
                  </a:cubicBezTo>
                  <a:lnTo>
                    <a:pt x="5068791" y="12700"/>
                  </a:lnTo>
                  <a:cubicBezTo>
                    <a:pt x="5148801" y="12700"/>
                    <a:pt x="5214841" y="78740"/>
                    <a:pt x="5214841" y="158750"/>
                  </a:cubicBezTo>
                  <a:lnTo>
                    <a:pt x="5214841" y="426817"/>
                  </a:lnTo>
                  <a:cubicBezTo>
                    <a:pt x="5214841" y="506827"/>
                    <a:pt x="5148801" y="572867"/>
                    <a:pt x="5068791" y="572867"/>
                  </a:cubicBezTo>
                  <a:lnTo>
                    <a:pt x="158750" y="572867"/>
                  </a:lnTo>
                  <a:cubicBezTo>
                    <a:pt x="78740" y="572867"/>
                    <a:pt x="12700" y="508097"/>
                    <a:pt x="12700" y="426817"/>
                  </a:cubicBezTo>
                  <a:close/>
                  <a:moveTo>
                    <a:pt x="5255481" y="469997"/>
                  </a:moveTo>
                  <a:cubicBezTo>
                    <a:pt x="5255481" y="550007"/>
                    <a:pt x="5188171" y="616047"/>
                    <a:pt x="5108161" y="616047"/>
                  </a:cubicBezTo>
                  <a:lnTo>
                    <a:pt x="224585" y="616047"/>
                  </a:lnTo>
                  <a:cubicBezTo>
                    <a:pt x="157480" y="616047"/>
                    <a:pt x="120650" y="599537"/>
                    <a:pt x="93980" y="571597"/>
                  </a:cubicBezTo>
                  <a:cubicBezTo>
                    <a:pt x="114300" y="580487"/>
                    <a:pt x="135890" y="585567"/>
                    <a:pt x="160020" y="585567"/>
                  </a:cubicBezTo>
                  <a:lnTo>
                    <a:pt x="5070061" y="585567"/>
                  </a:lnTo>
                  <a:cubicBezTo>
                    <a:pt x="5157691" y="585567"/>
                    <a:pt x="5228811" y="514447"/>
                    <a:pt x="5228811" y="426817"/>
                  </a:cubicBezTo>
                  <a:lnTo>
                    <a:pt x="5228811" y="158750"/>
                  </a:lnTo>
                  <a:cubicBezTo>
                    <a:pt x="5228811" y="140970"/>
                    <a:pt x="5225001" y="123190"/>
                    <a:pt x="5219921" y="106680"/>
                  </a:cubicBezTo>
                  <a:cubicBezTo>
                    <a:pt x="5241511" y="132080"/>
                    <a:pt x="5255481" y="165100"/>
                    <a:pt x="5255481" y="201930"/>
                  </a:cubicBezTo>
                  <a:lnTo>
                    <a:pt x="5255481" y="469997"/>
                  </a:lnTo>
                  <a:cubicBezTo>
                    <a:pt x="5255481" y="469997"/>
                    <a:pt x="5255481" y="469997"/>
                    <a:pt x="5255481" y="469997"/>
                  </a:cubicBezTo>
                  <a:close/>
                </a:path>
              </a:pathLst>
            </a:custGeom>
            <a:solidFill>
              <a:srgbClr val="57AEA2"/>
            </a:solidFill>
          </p:spPr>
        </p:sp>
      </p:grpSp>
      <p:grpSp>
        <p:nvGrpSpPr>
          <p:cNvPr id="11" name="Group 11"/>
          <p:cNvGrpSpPr/>
          <p:nvPr/>
        </p:nvGrpSpPr>
        <p:grpSpPr>
          <a:xfrm>
            <a:off x="434699" y="3511537"/>
            <a:ext cx="12097101" cy="1677326"/>
            <a:chOff x="0" y="0"/>
            <a:chExt cx="4198918" cy="824546"/>
          </a:xfrm>
        </p:grpSpPr>
        <p:sp>
          <p:nvSpPr>
            <p:cNvPr id="12" name="Freeform 12"/>
            <p:cNvSpPr/>
            <p:nvPr/>
          </p:nvSpPr>
          <p:spPr>
            <a:xfrm>
              <a:off x="92710" y="106680"/>
              <a:ext cx="4094778" cy="705166"/>
            </a:xfrm>
            <a:custGeom>
              <a:avLst/>
              <a:gdLst/>
              <a:ahLst/>
              <a:cxnLst/>
              <a:rect l="l" t="t" r="r" b="b"/>
              <a:pathLst>
                <a:path w="4094778" h="705166">
                  <a:moveTo>
                    <a:pt x="4068108" y="515936"/>
                  </a:moveTo>
                  <a:cubicBezTo>
                    <a:pt x="4068108" y="603566"/>
                    <a:pt x="3991908" y="674686"/>
                    <a:pt x="3910628" y="674686"/>
                  </a:cubicBezTo>
                  <a:lnTo>
                    <a:pt x="66040" y="674686"/>
                  </a:lnTo>
                  <a:cubicBezTo>
                    <a:pt x="43180" y="674686"/>
                    <a:pt x="20320" y="669606"/>
                    <a:pt x="0" y="660716"/>
                  </a:cubicBezTo>
                  <a:cubicBezTo>
                    <a:pt x="26670" y="688656"/>
                    <a:pt x="63500" y="705166"/>
                    <a:pt x="120226" y="705166"/>
                  </a:cubicBezTo>
                  <a:lnTo>
                    <a:pt x="3948728" y="705166"/>
                  </a:lnTo>
                  <a:cubicBezTo>
                    <a:pt x="4028738" y="705166"/>
                    <a:pt x="4094778" y="639126"/>
                    <a:pt x="4094778" y="559116"/>
                  </a:cubicBezTo>
                  <a:lnTo>
                    <a:pt x="4094778" y="95250"/>
                  </a:lnTo>
                  <a:cubicBezTo>
                    <a:pt x="4094778" y="58420"/>
                    <a:pt x="4080808" y="25400"/>
                    <a:pt x="4059218" y="0"/>
                  </a:cubicBezTo>
                  <a:cubicBezTo>
                    <a:pt x="4065568" y="16510"/>
                    <a:pt x="4068108" y="34290"/>
                    <a:pt x="4068108" y="52070"/>
                  </a:cubicBezTo>
                  <a:lnTo>
                    <a:pt x="4068108" y="515936"/>
                  </a:lnTo>
                  <a:lnTo>
                    <a:pt x="4068108" y="515936"/>
                  </a:lnTo>
                  <a:close/>
                </a:path>
              </a:pathLst>
            </a:custGeom>
            <a:solidFill>
              <a:srgbClr val="57AEA2"/>
            </a:solidFill>
          </p:spPr>
        </p:sp>
        <p:sp>
          <p:nvSpPr>
            <p:cNvPr id="13" name="Freeform 13"/>
            <p:cNvSpPr/>
            <p:nvPr/>
          </p:nvSpPr>
          <p:spPr>
            <a:xfrm>
              <a:off x="12700" y="12700"/>
              <a:ext cx="4134148" cy="755966"/>
            </a:xfrm>
            <a:custGeom>
              <a:avLst/>
              <a:gdLst/>
              <a:ahLst/>
              <a:cxnLst/>
              <a:rect l="l" t="t" r="r" b="b"/>
              <a:pathLst>
                <a:path w="4134148" h="755966">
                  <a:moveTo>
                    <a:pt x="146050" y="755966"/>
                  </a:moveTo>
                  <a:lnTo>
                    <a:pt x="3988098" y="755966"/>
                  </a:lnTo>
                  <a:cubicBezTo>
                    <a:pt x="4068108" y="755966"/>
                    <a:pt x="4134148" y="689926"/>
                    <a:pt x="4134148" y="609916"/>
                  </a:cubicBezTo>
                  <a:lnTo>
                    <a:pt x="4134148" y="146050"/>
                  </a:lnTo>
                  <a:cubicBezTo>
                    <a:pt x="4134148" y="66040"/>
                    <a:pt x="4068108" y="0"/>
                    <a:pt x="3988098" y="0"/>
                  </a:cubicBezTo>
                  <a:lnTo>
                    <a:pt x="146050" y="0"/>
                  </a:lnTo>
                  <a:cubicBezTo>
                    <a:pt x="66040" y="0"/>
                    <a:pt x="0" y="66040"/>
                    <a:pt x="0" y="146050"/>
                  </a:cubicBezTo>
                  <a:lnTo>
                    <a:pt x="0" y="609916"/>
                  </a:lnTo>
                  <a:cubicBezTo>
                    <a:pt x="0" y="691196"/>
                    <a:pt x="66040" y="755966"/>
                    <a:pt x="146050" y="755966"/>
                  </a:cubicBezTo>
                  <a:close/>
                </a:path>
              </a:pathLst>
            </a:custGeom>
            <a:solidFill>
              <a:srgbClr val="C1EEDB"/>
            </a:solidFill>
          </p:spPr>
        </p:sp>
        <p:sp>
          <p:nvSpPr>
            <p:cNvPr id="14" name="Freeform 14"/>
            <p:cNvSpPr/>
            <p:nvPr/>
          </p:nvSpPr>
          <p:spPr>
            <a:xfrm>
              <a:off x="0" y="0"/>
              <a:ext cx="4198919" cy="824546"/>
            </a:xfrm>
            <a:custGeom>
              <a:avLst/>
              <a:gdLst/>
              <a:ahLst/>
              <a:cxnLst/>
              <a:rect l="l" t="t" r="r" b="b"/>
              <a:pathLst>
                <a:path w="4198919" h="824546">
                  <a:moveTo>
                    <a:pt x="4135419" y="74930"/>
                  </a:moveTo>
                  <a:cubicBezTo>
                    <a:pt x="4107478" y="30480"/>
                    <a:pt x="4057948" y="0"/>
                    <a:pt x="4000798" y="0"/>
                  </a:cubicBezTo>
                  <a:lnTo>
                    <a:pt x="158750" y="0"/>
                  </a:lnTo>
                  <a:cubicBezTo>
                    <a:pt x="71120" y="0"/>
                    <a:pt x="0" y="71120"/>
                    <a:pt x="0" y="158750"/>
                  </a:cubicBezTo>
                  <a:lnTo>
                    <a:pt x="0" y="622616"/>
                  </a:lnTo>
                  <a:cubicBezTo>
                    <a:pt x="0" y="674686"/>
                    <a:pt x="25400" y="720406"/>
                    <a:pt x="63500" y="749616"/>
                  </a:cubicBezTo>
                  <a:cubicBezTo>
                    <a:pt x="91440" y="794066"/>
                    <a:pt x="140970" y="824546"/>
                    <a:pt x="216716" y="824546"/>
                  </a:cubicBezTo>
                  <a:lnTo>
                    <a:pt x="4040169" y="824546"/>
                  </a:lnTo>
                  <a:cubicBezTo>
                    <a:pt x="4127798" y="824546"/>
                    <a:pt x="4198919" y="753426"/>
                    <a:pt x="4198919" y="665796"/>
                  </a:cubicBezTo>
                  <a:lnTo>
                    <a:pt x="4198919" y="201930"/>
                  </a:lnTo>
                  <a:cubicBezTo>
                    <a:pt x="4198918" y="149860"/>
                    <a:pt x="4173518" y="104140"/>
                    <a:pt x="4135419" y="74930"/>
                  </a:cubicBezTo>
                  <a:close/>
                  <a:moveTo>
                    <a:pt x="12700" y="622616"/>
                  </a:moveTo>
                  <a:lnTo>
                    <a:pt x="12700" y="158750"/>
                  </a:lnTo>
                  <a:cubicBezTo>
                    <a:pt x="12700" y="78740"/>
                    <a:pt x="78740" y="12700"/>
                    <a:pt x="158750" y="12700"/>
                  </a:cubicBezTo>
                  <a:lnTo>
                    <a:pt x="4000798" y="12700"/>
                  </a:lnTo>
                  <a:cubicBezTo>
                    <a:pt x="4080808" y="12700"/>
                    <a:pt x="4146848" y="78740"/>
                    <a:pt x="4146848" y="158750"/>
                  </a:cubicBezTo>
                  <a:lnTo>
                    <a:pt x="4146848" y="622616"/>
                  </a:lnTo>
                  <a:cubicBezTo>
                    <a:pt x="4146848" y="702626"/>
                    <a:pt x="4080808" y="768666"/>
                    <a:pt x="4000798" y="768666"/>
                  </a:cubicBezTo>
                  <a:lnTo>
                    <a:pt x="158750" y="768666"/>
                  </a:lnTo>
                  <a:cubicBezTo>
                    <a:pt x="78740" y="768666"/>
                    <a:pt x="12700" y="703896"/>
                    <a:pt x="12700" y="622616"/>
                  </a:cubicBezTo>
                  <a:close/>
                  <a:moveTo>
                    <a:pt x="4187488" y="665796"/>
                  </a:moveTo>
                  <a:cubicBezTo>
                    <a:pt x="4187488" y="745806"/>
                    <a:pt x="4120178" y="811846"/>
                    <a:pt x="4040169" y="811846"/>
                  </a:cubicBezTo>
                  <a:lnTo>
                    <a:pt x="216716" y="811846"/>
                  </a:lnTo>
                  <a:cubicBezTo>
                    <a:pt x="157480" y="811846"/>
                    <a:pt x="120650" y="795336"/>
                    <a:pt x="93980" y="767396"/>
                  </a:cubicBezTo>
                  <a:cubicBezTo>
                    <a:pt x="114300" y="776286"/>
                    <a:pt x="135890" y="781366"/>
                    <a:pt x="160020" y="781366"/>
                  </a:cubicBezTo>
                  <a:lnTo>
                    <a:pt x="4002069" y="781366"/>
                  </a:lnTo>
                  <a:cubicBezTo>
                    <a:pt x="4089698" y="781366"/>
                    <a:pt x="4160819" y="710246"/>
                    <a:pt x="4160819" y="622616"/>
                  </a:cubicBezTo>
                  <a:lnTo>
                    <a:pt x="4160819" y="158750"/>
                  </a:lnTo>
                  <a:cubicBezTo>
                    <a:pt x="4160819" y="140970"/>
                    <a:pt x="4157008" y="123190"/>
                    <a:pt x="4151928" y="106680"/>
                  </a:cubicBezTo>
                  <a:cubicBezTo>
                    <a:pt x="4173519" y="132080"/>
                    <a:pt x="4187489" y="165100"/>
                    <a:pt x="4187489" y="201930"/>
                  </a:cubicBezTo>
                  <a:lnTo>
                    <a:pt x="4187489" y="665796"/>
                  </a:lnTo>
                  <a:cubicBezTo>
                    <a:pt x="4187488" y="665796"/>
                    <a:pt x="4187488" y="665796"/>
                    <a:pt x="4187488" y="665796"/>
                  </a:cubicBezTo>
                  <a:close/>
                </a:path>
              </a:pathLst>
            </a:custGeom>
            <a:solidFill>
              <a:srgbClr val="57AEA2"/>
            </a:solidFill>
          </p:spPr>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1439" r="28790"/>
          <a:stretch>
            <a:fillRect/>
          </a:stretch>
        </p:blipFill>
        <p:spPr>
          <a:xfrm>
            <a:off x="468031" y="3531064"/>
            <a:ext cx="1697312" cy="1422628"/>
          </a:xfrm>
          <a:prstGeom prst="rect">
            <a:avLst/>
          </a:prstGeom>
        </p:spPr>
      </p:pic>
      <p:sp>
        <p:nvSpPr>
          <p:cNvPr id="21" name="TextBox 21"/>
          <p:cNvSpPr txBox="1"/>
          <p:nvPr/>
        </p:nvSpPr>
        <p:spPr>
          <a:xfrm>
            <a:off x="160495" y="740679"/>
            <a:ext cx="15468600" cy="2522422"/>
          </a:xfrm>
          <a:prstGeom prst="rect">
            <a:avLst/>
          </a:prstGeom>
        </p:spPr>
        <p:txBody>
          <a:bodyPr wrap="square" lIns="0" tIns="0" rIns="0" bIns="0" rtlCol="0" anchor="t">
            <a:spAutoFit/>
          </a:bodyPr>
          <a:lstStyle/>
          <a:p>
            <a:pPr algn="ctr">
              <a:lnSpc>
                <a:spcPts val="20391"/>
              </a:lnSpc>
              <a:spcBef>
                <a:spcPct val="0"/>
              </a:spcBef>
            </a:pPr>
            <a:r>
              <a:rPr lang="es-MX" sz="14565" dirty="0">
                <a:solidFill>
                  <a:srgbClr val="57AEA2"/>
                </a:solidFill>
                <a:latin typeface="Creamy Coconut"/>
              </a:rPr>
              <a:t>¿Qué tipos de radiación existe?</a:t>
            </a:r>
            <a:endParaRPr lang="en-US" sz="14565" dirty="0">
              <a:solidFill>
                <a:srgbClr val="57AEA2"/>
              </a:solidFill>
              <a:latin typeface="Creamy Coconut"/>
            </a:endParaRPr>
          </a:p>
        </p:txBody>
      </p:sp>
      <p:sp>
        <p:nvSpPr>
          <p:cNvPr id="22" name="TextBox 22"/>
          <p:cNvSpPr txBox="1"/>
          <p:nvPr/>
        </p:nvSpPr>
        <p:spPr>
          <a:xfrm>
            <a:off x="915632" y="3537372"/>
            <a:ext cx="463897" cy="1652538"/>
          </a:xfrm>
          <a:prstGeom prst="rect">
            <a:avLst/>
          </a:prstGeom>
        </p:spPr>
        <p:txBody>
          <a:bodyPr lIns="0" tIns="0" rIns="0" bIns="0" rtlCol="0" anchor="t">
            <a:spAutoFit/>
          </a:bodyPr>
          <a:lstStyle/>
          <a:p>
            <a:pPr algn="ctr">
              <a:lnSpc>
                <a:spcPts val="12118"/>
              </a:lnSpc>
              <a:spcBef>
                <a:spcPct val="0"/>
              </a:spcBef>
            </a:pPr>
            <a:r>
              <a:rPr lang="en-US" sz="8656" dirty="0">
                <a:solidFill>
                  <a:srgbClr val="FFFFFF"/>
                </a:solidFill>
                <a:latin typeface="Brusher"/>
              </a:rPr>
              <a:t>1</a:t>
            </a:r>
          </a:p>
        </p:txBody>
      </p:sp>
      <p:pic>
        <p:nvPicPr>
          <p:cNvPr id="24" name="Imagen 23">
            <a:extLst>
              <a:ext uri="{FF2B5EF4-FFF2-40B4-BE49-F238E27FC236}">
                <a16:creationId xmlns:a16="http://schemas.microsoft.com/office/drawing/2014/main" id="{B6A667AA-57D8-4C30-436E-349E9F5C82FE}"/>
              </a:ext>
            </a:extLst>
          </p:cNvPr>
          <p:cNvPicPr>
            <a:picLocks noChangeAspect="1"/>
          </p:cNvPicPr>
          <p:nvPr/>
        </p:nvPicPr>
        <p:blipFill>
          <a:blip r:embed="rId8"/>
          <a:stretch>
            <a:fillRect/>
          </a:stretch>
        </p:blipFill>
        <p:spPr>
          <a:xfrm>
            <a:off x="436288" y="5312961"/>
            <a:ext cx="12095512" cy="1682642"/>
          </a:xfrm>
          <a:prstGeom prst="rect">
            <a:avLst/>
          </a:prstGeom>
        </p:spPr>
      </p:pic>
      <p:pic>
        <p:nvPicPr>
          <p:cNvPr id="25" name="Imagen 24">
            <a:extLst>
              <a:ext uri="{FF2B5EF4-FFF2-40B4-BE49-F238E27FC236}">
                <a16:creationId xmlns:a16="http://schemas.microsoft.com/office/drawing/2014/main" id="{2C6F2C5A-1D0B-D295-38FA-67E9097ABE5A}"/>
              </a:ext>
            </a:extLst>
          </p:cNvPr>
          <p:cNvPicPr>
            <a:picLocks noChangeAspect="1"/>
          </p:cNvPicPr>
          <p:nvPr/>
        </p:nvPicPr>
        <p:blipFill>
          <a:blip r:embed="rId9"/>
          <a:stretch>
            <a:fillRect/>
          </a:stretch>
        </p:blipFill>
        <p:spPr>
          <a:xfrm>
            <a:off x="529064" y="5375621"/>
            <a:ext cx="1700931" cy="1420491"/>
          </a:xfrm>
          <a:prstGeom prst="rect">
            <a:avLst/>
          </a:prstGeom>
        </p:spPr>
      </p:pic>
      <p:pic>
        <p:nvPicPr>
          <p:cNvPr id="26" name="Imagen 25">
            <a:extLst>
              <a:ext uri="{FF2B5EF4-FFF2-40B4-BE49-F238E27FC236}">
                <a16:creationId xmlns:a16="http://schemas.microsoft.com/office/drawing/2014/main" id="{464BC6FE-13A3-1C15-DDA5-1060DB4F1B7F}"/>
              </a:ext>
            </a:extLst>
          </p:cNvPr>
          <p:cNvPicPr>
            <a:picLocks noChangeAspect="1"/>
          </p:cNvPicPr>
          <p:nvPr/>
        </p:nvPicPr>
        <p:blipFill>
          <a:blip r:embed="rId10"/>
          <a:stretch>
            <a:fillRect/>
          </a:stretch>
        </p:blipFill>
        <p:spPr>
          <a:xfrm>
            <a:off x="301487" y="5250206"/>
            <a:ext cx="1841152" cy="2310584"/>
          </a:xfrm>
          <a:prstGeom prst="rect">
            <a:avLst/>
          </a:prstGeom>
        </p:spPr>
      </p:pic>
      <p:pic>
        <p:nvPicPr>
          <p:cNvPr id="27" name="Imagen 26">
            <a:extLst>
              <a:ext uri="{FF2B5EF4-FFF2-40B4-BE49-F238E27FC236}">
                <a16:creationId xmlns:a16="http://schemas.microsoft.com/office/drawing/2014/main" id="{7F9F7C15-5C42-6F9D-9A88-8E23A97FA043}"/>
              </a:ext>
            </a:extLst>
          </p:cNvPr>
          <p:cNvPicPr>
            <a:picLocks noChangeAspect="1"/>
          </p:cNvPicPr>
          <p:nvPr/>
        </p:nvPicPr>
        <p:blipFill>
          <a:blip r:embed="rId11"/>
          <a:stretch>
            <a:fillRect/>
          </a:stretch>
        </p:blipFill>
        <p:spPr>
          <a:xfrm>
            <a:off x="397261" y="7116379"/>
            <a:ext cx="12101609" cy="1676545"/>
          </a:xfrm>
          <a:prstGeom prst="rect">
            <a:avLst/>
          </a:prstGeom>
        </p:spPr>
      </p:pic>
      <p:pic>
        <p:nvPicPr>
          <p:cNvPr id="29" name="Imagen 28">
            <a:extLst>
              <a:ext uri="{FF2B5EF4-FFF2-40B4-BE49-F238E27FC236}">
                <a16:creationId xmlns:a16="http://schemas.microsoft.com/office/drawing/2014/main" id="{FDEF96DA-AD77-3A27-43C1-89D0C1A6B92F}"/>
              </a:ext>
            </a:extLst>
          </p:cNvPr>
          <p:cNvPicPr>
            <a:picLocks noChangeAspect="1"/>
          </p:cNvPicPr>
          <p:nvPr/>
        </p:nvPicPr>
        <p:blipFill>
          <a:blip r:embed="rId12"/>
          <a:stretch>
            <a:fillRect/>
          </a:stretch>
        </p:blipFill>
        <p:spPr>
          <a:xfrm>
            <a:off x="468031" y="7241357"/>
            <a:ext cx="1694835" cy="1426588"/>
          </a:xfrm>
          <a:prstGeom prst="rect">
            <a:avLst/>
          </a:prstGeom>
        </p:spPr>
      </p:pic>
      <p:sp>
        <p:nvSpPr>
          <p:cNvPr id="33" name="Rectángulo 32">
            <a:extLst>
              <a:ext uri="{FF2B5EF4-FFF2-40B4-BE49-F238E27FC236}">
                <a16:creationId xmlns:a16="http://schemas.microsoft.com/office/drawing/2014/main" id="{CF31CB1B-EF61-0313-51C3-A18551AFCECF}"/>
              </a:ext>
            </a:extLst>
          </p:cNvPr>
          <p:cNvSpPr/>
          <p:nvPr/>
        </p:nvSpPr>
        <p:spPr>
          <a:xfrm>
            <a:off x="769111" y="7365596"/>
            <a:ext cx="756938" cy="1425005"/>
          </a:xfrm>
          <a:prstGeom prst="rect">
            <a:avLst/>
          </a:prstGeom>
          <a:noFill/>
        </p:spPr>
        <p:txBody>
          <a:bodyPr wrap="none" lIns="91440" tIns="45720" rIns="91440" bIns="45720">
            <a:spAutoFit/>
          </a:bodyPr>
          <a:lstStyle/>
          <a:p>
            <a:pPr algn="ctr"/>
            <a:r>
              <a:rPr lang="es-ES" sz="8660" b="0" cap="none" spc="0" dirty="0">
                <a:ln w="0"/>
                <a:solidFill>
                  <a:schemeClr val="bg1"/>
                </a:solidFill>
                <a:effectLst>
                  <a:outerShdw blurRad="38100" dist="19050" dir="2700000" algn="tl" rotWithShape="0">
                    <a:schemeClr val="dk1">
                      <a:alpha val="40000"/>
                    </a:schemeClr>
                  </a:outerShdw>
                </a:effectLst>
                <a:latin typeface="Brusher" panose="020B0604020202020204" charset="0"/>
              </a:rPr>
              <a:t>3</a:t>
            </a:r>
          </a:p>
        </p:txBody>
      </p:sp>
      <p:sp>
        <p:nvSpPr>
          <p:cNvPr id="34" name="Rectángulo 33">
            <a:extLst>
              <a:ext uri="{FF2B5EF4-FFF2-40B4-BE49-F238E27FC236}">
                <a16:creationId xmlns:a16="http://schemas.microsoft.com/office/drawing/2014/main" id="{C0E87256-975B-61A7-5E40-880E435D4A66}"/>
              </a:ext>
            </a:extLst>
          </p:cNvPr>
          <p:cNvSpPr/>
          <p:nvPr/>
        </p:nvSpPr>
        <p:spPr>
          <a:xfrm>
            <a:off x="2065116" y="3729994"/>
            <a:ext cx="4535217" cy="1107996"/>
          </a:xfrm>
          <a:prstGeom prst="rect">
            <a:avLst/>
          </a:prstGeom>
          <a:noFill/>
        </p:spPr>
        <p:txBody>
          <a:bodyPr wrap="none" lIns="91440" tIns="45720" rIns="91440" bIns="45720">
            <a:spAutoFit/>
          </a:bodyPr>
          <a:lstStyle/>
          <a:p>
            <a:pPr algn="ctr"/>
            <a:r>
              <a:rPr lang="es-ES" sz="6600" b="0" cap="none" spc="0" dirty="0">
                <a:ln w="0"/>
                <a:solidFill>
                  <a:srgbClr val="57AEA2"/>
                </a:solidFill>
                <a:effectLst>
                  <a:outerShdw blurRad="38100" dist="19050" dir="2700000" algn="tl" rotWithShape="0">
                    <a:schemeClr val="dk1">
                      <a:alpha val="40000"/>
                    </a:schemeClr>
                  </a:outerShdw>
                </a:effectLst>
                <a:latin typeface="Creamy Coconut" panose="020B0604020202020204" charset="0"/>
              </a:rPr>
              <a:t>Los Rayos Alfa </a:t>
            </a:r>
            <a:r>
              <a:rPr lang="el-GR" sz="6600" b="0" cap="none" spc="0" dirty="0">
                <a:ln w="0"/>
                <a:solidFill>
                  <a:srgbClr val="57AEA2"/>
                </a:solidFill>
                <a:effectLst>
                  <a:outerShdw blurRad="38100" dist="19050" dir="2700000" algn="tl" rotWithShape="0">
                    <a:schemeClr val="dk1">
                      <a:alpha val="40000"/>
                    </a:schemeClr>
                  </a:outerShdw>
                </a:effectLst>
              </a:rPr>
              <a:t>(α)</a:t>
            </a:r>
            <a:endParaRPr lang="es-ES" sz="6600" b="0" cap="none" spc="0" dirty="0">
              <a:ln w="0"/>
              <a:solidFill>
                <a:srgbClr val="57AEA2"/>
              </a:solidFill>
              <a:effectLst>
                <a:outerShdw blurRad="38100" dist="19050" dir="2700000" algn="tl" rotWithShape="0">
                  <a:schemeClr val="dk1">
                    <a:alpha val="40000"/>
                  </a:schemeClr>
                </a:outerShdw>
              </a:effectLst>
              <a:latin typeface="Creamy Coconut" panose="020B0604020202020204" charset="0"/>
            </a:endParaRPr>
          </a:p>
        </p:txBody>
      </p:sp>
      <p:sp>
        <p:nvSpPr>
          <p:cNvPr id="35" name="Rectángulo 34">
            <a:extLst>
              <a:ext uri="{FF2B5EF4-FFF2-40B4-BE49-F238E27FC236}">
                <a16:creationId xmlns:a16="http://schemas.microsoft.com/office/drawing/2014/main" id="{2C9E5C8A-D2F4-B32D-5EEC-CD98C2A28A76}"/>
              </a:ext>
            </a:extLst>
          </p:cNvPr>
          <p:cNvSpPr/>
          <p:nvPr/>
        </p:nvSpPr>
        <p:spPr>
          <a:xfrm>
            <a:off x="2092368" y="5547703"/>
            <a:ext cx="4507965" cy="1107996"/>
          </a:xfrm>
          <a:prstGeom prst="rect">
            <a:avLst/>
          </a:prstGeom>
          <a:noFill/>
        </p:spPr>
        <p:txBody>
          <a:bodyPr wrap="none" lIns="91440" tIns="45720" rIns="91440" bIns="45720">
            <a:spAutoFit/>
          </a:bodyPr>
          <a:lstStyle/>
          <a:p>
            <a:pPr algn="ctr"/>
            <a:r>
              <a:rPr lang="es-ES" sz="6600" b="0" cap="none" spc="0" dirty="0">
                <a:ln w="0"/>
                <a:solidFill>
                  <a:srgbClr val="57AEA2"/>
                </a:solidFill>
                <a:effectLst>
                  <a:outerShdw blurRad="38100" dist="19050" dir="2700000" algn="tl" rotWithShape="0">
                    <a:schemeClr val="dk1">
                      <a:alpha val="40000"/>
                    </a:schemeClr>
                  </a:outerShdw>
                </a:effectLst>
                <a:latin typeface="Creamy Coconut" panose="020B0604020202020204" charset="0"/>
              </a:rPr>
              <a:t>Los RAYOS BETA </a:t>
            </a:r>
            <a:r>
              <a:rPr lang="el-GR" sz="6600" b="0" cap="none" spc="0" dirty="0">
                <a:ln w="0"/>
                <a:solidFill>
                  <a:srgbClr val="57AEA2"/>
                </a:solidFill>
                <a:effectLst>
                  <a:outerShdw blurRad="38100" dist="19050" dir="2700000" algn="tl" rotWithShape="0">
                    <a:schemeClr val="dk1">
                      <a:alpha val="40000"/>
                    </a:schemeClr>
                  </a:outerShdw>
                </a:effectLst>
              </a:rPr>
              <a:t>(β)</a:t>
            </a:r>
            <a:endParaRPr lang="es-ES" sz="6600" b="0" cap="none" spc="0" dirty="0">
              <a:ln w="0"/>
              <a:solidFill>
                <a:srgbClr val="57AEA2"/>
              </a:solidFill>
              <a:effectLst>
                <a:outerShdw blurRad="38100" dist="19050" dir="2700000" algn="tl" rotWithShape="0">
                  <a:schemeClr val="dk1">
                    <a:alpha val="40000"/>
                  </a:schemeClr>
                </a:outerShdw>
              </a:effectLst>
              <a:latin typeface="Creamy Coconut" panose="020B0604020202020204" charset="0"/>
            </a:endParaRPr>
          </a:p>
        </p:txBody>
      </p:sp>
      <p:sp>
        <p:nvSpPr>
          <p:cNvPr id="36" name="Rectángulo 35">
            <a:extLst>
              <a:ext uri="{FF2B5EF4-FFF2-40B4-BE49-F238E27FC236}">
                <a16:creationId xmlns:a16="http://schemas.microsoft.com/office/drawing/2014/main" id="{1D0F19B5-BB3C-5CB9-EB37-9F700F7AEED8}"/>
              </a:ext>
            </a:extLst>
          </p:cNvPr>
          <p:cNvSpPr/>
          <p:nvPr/>
        </p:nvSpPr>
        <p:spPr>
          <a:xfrm>
            <a:off x="2118576" y="7413876"/>
            <a:ext cx="4025461" cy="1107996"/>
          </a:xfrm>
          <a:prstGeom prst="rect">
            <a:avLst/>
          </a:prstGeom>
          <a:noFill/>
        </p:spPr>
        <p:txBody>
          <a:bodyPr wrap="none" lIns="91440" tIns="45720" rIns="91440" bIns="45720">
            <a:spAutoFit/>
          </a:bodyPr>
          <a:lstStyle/>
          <a:p>
            <a:pPr algn="ctr"/>
            <a:r>
              <a:rPr lang="es-ES" sz="6600" b="0" cap="none" spc="0" dirty="0">
                <a:ln w="0"/>
                <a:solidFill>
                  <a:srgbClr val="57AEA2"/>
                </a:solidFill>
                <a:effectLst>
                  <a:outerShdw blurRad="38100" dist="19050" dir="2700000" algn="tl" rotWithShape="0">
                    <a:schemeClr val="dk1">
                      <a:alpha val="40000"/>
                    </a:schemeClr>
                  </a:outerShdw>
                </a:effectLst>
                <a:latin typeface="Creamy Coconut" panose="020B0604020202020204" charset="0"/>
              </a:rPr>
              <a:t>Los rayos gamma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EE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8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476388">
            <a:off x="253344" y="-5425570"/>
            <a:ext cx="17781311" cy="15869820"/>
          </a:xfrm>
          <a:prstGeom prst="rect">
            <a:avLst/>
          </a:prstGeom>
        </p:spPr>
      </p:pic>
      <p:pic>
        <p:nvPicPr>
          <p:cNvPr id="3" name="Picture 3"/>
          <p:cNvPicPr>
            <a:picLocks noChangeAspect="1"/>
          </p:cNvPicPr>
          <p:nvPr/>
        </p:nvPicPr>
        <p:blipFill>
          <a:blip r:embed="rId2">
            <a:alphaModFix amt="28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flipV="1">
            <a:off x="-432954" y="-1180938"/>
            <a:ext cx="17781311" cy="15869820"/>
          </a:xfrm>
          <a:prstGeom prst="rect">
            <a:avLst/>
          </a:prstGeom>
        </p:spPr>
      </p:pic>
      <p:grpSp>
        <p:nvGrpSpPr>
          <p:cNvPr id="5" name="Group 5"/>
          <p:cNvGrpSpPr/>
          <p:nvPr/>
        </p:nvGrpSpPr>
        <p:grpSpPr>
          <a:xfrm>
            <a:off x="459389" y="847733"/>
            <a:ext cx="5436827" cy="9016937"/>
            <a:chOff x="0" y="0"/>
            <a:chExt cx="1913890" cy="3050174"/>
          </a:xfrm>
        </p:grpSpPr>
        <p:sp>
          <p:nvSpPr>
            <p:cNvPr id="6" name="Freeform 6"/>
            <p:cNvSpPr/>
            <p:nvPr/>
          </p:nvSpPr>
          <p:spPr>
            <a:xfrm>
              <a:off x="0" y="0"/>
              <a:ext cx="1913890" cy="3050174"/>
            </a:xfrm>
            <a:custGeom>
              <a:avLst/>
              <a:gdLst/>
              <a:ahLst/>
              <a:cxnLst/>
              <a:rect l="l" t="t" r="r" b="b"/>
              <a:pathLst>
                <a:path w="1913890" h="3050174">
                  <a:moveTo>
                    <a:pt x="1789430" y="3050174"/>
                  </a:moveTo>
                  <a:lnTo>
                    <a:pt x="124460" y="3050174"/>
                  </a:lnTo>
                  <a:cubicBezTo>
                    <a:pt x="55880" y="3050174"/>
                    <a:pt x="0" y="2994294"/>
                    <a:pt x="0" y="2925714"/>
                  </a:cubicBezTo>
                  <a:lnTo>
                    <a:pt x="0" y="124460"/>
                  </a:lnTo>
                  <a:cubicBezTo>
                    <a:pt x="0" y="55880"/>
                    <a:pt x="55880" y="0"/>
                    <a:pt x="124460" y="0"/>
                  </a:cubicBezTo>
                  <a:lnTo>
                    <a:pt x="1789430" y="0"/>
                  </a:lnTo>
                  <a:cubicBezTo>
                    <a:pt x="1858010" y="0"/>
                    <a:pt x="1913890" y="55880"/>
                    <a:pt x="1913890" y="124460"/>
                  </a:cubicBezTo>
                  <a:lnTo>
                    <a:pt x="1913890" y="2925714"/>
                  </a:lnTo>
                  <a:cubicBezTo>
                    <a:pt x="1913890" y="2994294"/>
                    <a:pt x="1858010" y="3050174"/>
                    <a:pt x="1789430" y="3050174"/>
                  </a:cubicBezTo>
                  <a:close/>
                </a:path>
              </a:pathLst>
            </a:custGeom>
            <a:solidFill>
              <a:srgbClr val="90D8C6"/>
            </a:solidFill>
          </p:spPr>
        </p:sp>
      </p:grpSp>
      <p:grpSp>
        <p:nvGrpSpPr>
          <p:cNvPr id="11" name="Group 11"/>
          <p:cNvGrpSpPr/>
          <p:nvPr/>
        </p:nvGrpSpPr>
        <p:grpSpPr>
          <a:xfrm>
            <a:off x="380392" y="818147"/>
            <a:ext cx="5657850" cy="9076921"/>
            <a:chOff x="0" y="0"/>
            <a:chExt cx="1913890" cy="3070465"/>
          </a:xfrm>
        </p:grpSpPr>
        <p:sp>
          <p:nvSpPr>
            <p:cNvPr id="12" name="Freeform 12"/>
            <p:cNvSpPr/>
            <p:nvPr/>
          </p:nvSpPr>
          <p:spPr>
            <a:xfrm>
              <a:off x="0" y="0"/>
              <a:ext cx="1913890" cy="3070465"/>
            </a:xfrm>
            <a:custGeom>
              <a:avLst/>
              <a:gdLst/>
              <a:ahLst/>
              <a:cxnLst/>
              <a:rect l="l" t="t" r="r" b="b"/>
              <a:pathLst>
                <a:path w="1913890" h="3070465">
                  <a:moveTo>
                    <a:pt x="1789430" y="59690"/>
                  </a:moveTo>
                  <a:cubicBezTo>
                    <a:pt x="1824990" y="59690"/>
                    <a:pt x="1854200" y="88900"/>
                    <a:pt x="1854200" y="124460"/>
                  </a:cubicBezTo>
                  <a:lnTo>
                    <a:pt x="1854200" y="2946005"/>
                  </a:lnTo>
                  <a:cubicBezTo>
                    <a:pt x="1854200" y="2981565"/>
                    <a:pt x="1824990" y="3010775"/>
                    <a:pt x="1789430" y="3010775"/>
                  </a:cubicBezTo>
                  <a:lnTo>
                    <a:pt x="124460" y="3010775"/>
                  </a:lnTo>
                  <a:cubicBezTo>
                    <a:pt x="88900" y="3010775"/>
                    <a:pt x="59690" y="2981565"/>
                    <a:pt x="59690" y="2946005"/>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2946005"/>
                  </a:lnTo>
                  <a:cubicBezTo>
                    <a:pt x="0" y="3014585"/>
                    <a:pt x="55880" y="3070465"/>
                    <a:pt x="124460" y="3070465"/>
                  </a:cubicBezTo>
                  <a:lnTo>
                    <a:pt x="1789430" y="3070465"/>
                  </a:lnTo>
                  <a:cubicBezTo>
                    <a:pt x="1858010" y="3070465"/>
                    <a:pt x="1913890" y="3014585"/>
                    <a:pt x="1913890" y="2946005"/>
                  </a:cubicBezTo>
                  <a:lnTo>
                    <a:pt x="1913890" y="124460"/>
                  </a:lnTo>
                  <a:cubicBezTo>
                    <a:pt x="1913890" y="55880"/>
                    <a:pt x="1858010" y="0"/>
                    <a:pt x="1789430" y="0"/>
                  </a:cubicBezTo>
                  <a:close/>
                </a:path>
              </a:pathLst>
            </a:custGeom>
            <a:solidFill>
              <a:srgbClr val="57AEA2"/>
            </a:solidFill>
          </p:spPr>
        </p:sp>
      </p:grpSp>
      <p:sp>
        <p:nvSpPr>
          <p:cNvPr id="13" name="TextBox 13"/>
          <p:cNvSpPr txBox="1"/>
          <p:nvPr/>
        </p:nvSpPr>
        <p:spPr>
          <a:xfrm>
            <a:off x="-370386" y="470135"/>
            <a:ext cx="6796432" cy="1902444"/>
          </a:xfrm>
          <a:prstGeom prst="rect">
            <a:avLst/>
          </a:prstGeom>
        </p:spPr>
        <p:txBody>
          <a:bodyPr wrap="square" lIns="0" tIns="0" rIns="0" bIns="0" rtlCol="0" anchor="t">
            <a:spAutoFit/>
          </a:bodyPr>
          <a:lstStyle/>
          <a:p>
            <a:pPr algn="ctr">
              <a:lnSpc>
                <a:spcPts val="16875"/>
              </a:lnSpc>
              <a:spcBef>
                <a:spcPct val="0"/>
              </a:spcBef>
            </a:pPr>
            <a:r>
              <a:rPr lang="en-US" sz="5400" dirty="0" err="1">
                <a:latin typeface="Babe" pitchFamily="2" charset="0"/>
              </a:rPr>
              <a:t>Rayos</a:t>
            </a:r>
            <a:r>
              <a:rPr lang="en-US" sz="5400" dirty="0">
                <a:latin typeface="Babe" pitchFamily="2" charset="0"/>
              </a:rPr>
              <a:t> Alfa</a:t>
            </a:r>
          </a:p>
        </p:txBody>
      </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8686">
            <a:off x="16984359" y="9076195"/>
            <a:ext cx="1867600" cy="1417992"/>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176642">
            <a:off x="17426184" y="-460035"/>
            <a:ext cx="983950" cy="2034005"/>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176642">
            <a:off x="135197" y="8503087"/>
            <a:ext cx="983950" cy="2034005"/>
          </a:xfrm>
          <a:prstGeom prst="rect">
            <a:avLst/>
          </a:prstGeom>
        </p:spPr>
      </p:pic>
      <p:pic>
        <p:nvPicPr>
          <p:cNvPr id="18" name="Imagen 17">
            <a:extLst>
              <a:ext uri="{FF2B5EF4-FFF2-40B4-BE49-F238E27FC236}">
                <a16:creationId xmlns:a16="http://schemas.microsoft.com/office/drawing/2014/main" id="{D83DE321-D1D1-C3A7-89A6-D6BDCAC9BD8D}"/>
              </a:ext>
            </a:extLst>
          </p:cNvPr>
          <p:cNvPicPr>
            <a:picLocks noChangeAspect="1"/>
          </p:cNvPicPr>
          <p:nvPr/>
        </p:nvPicPr>
        <p:blipFill>
          <a:blip r:embed="rId8"/>
          <a:stretch>
            <a:fillRect/>
          </a:stretch>
        </p:blipFill>
        <p:spPr>
          <a:xfrm>
            <a:off x="6296421" y="800100"/>
            <a:ext cx="5438103" cy="9016765"/>
          </a:xfrm>
          <a:prstGeom prst="rect">
            <a:avLst/>
          </a:prstGeom>
        </p:spPr>
      </p:pic>
      <p:pic>
        <p:nvPicPr>
          <p:cNvPr id="19" name="Imagen 18">
            <a:extLst>
              <a:ext uri="{FF2B5EF4-FFF2-40B4-BE49-F238E27FC236}">
                <a16:creationId xmlns:a16="http://schemas.microsoft.com/office/drawing/2014/main" id="{E3AAED62-3FD0-3BE0-462D-8565E72C55F7}"/>
              </a:ext>
            </a:extLst>
          </p:cNvPr>
          <p:cNvPicPr>
            <a:picLocks noChangeAspect="1"/>
          </p:cNvPicPr>
          <p:nvPr/>
        </p:nvPicPr>
        <p:blipFill>
          <a:blip r:embed="rId8"/>
          <a:stretch>
            <a:fillRect/>
          </a:stretch>
        </p:blipFill>
        <p:spPr>
          <a:xfrm>
            <a:off x="12150771" y="800100"/>
            <a:ext cx="5438103" cy="9016765"/>
          </a:xfrm>
          <a:prstGeom prst="rect">
            <a:avLst/>
          </a:prstGeom>
        </p:spPr>
      </p:pic>
      <p:pic>
        <p:nvPicPr>
          <p:cNvPr id="20" name="Imagen 19">
            <a:extLst>
              <a:ext uri="{FF2B5EF4-FFF2-40B4-BE49-F238E27FC236}">
                <a16:creationId xmlns:a16="http://schemas.microsoft.com/office/drawing/2014/main" id="{F52AF204-D746-1050-8769-1A612C690F04}"/>
              </a:ext>
            </a:extLst>
          </p:cNvPr>
          <p:cNvPicPr>
            <a:picLocks noChangeAspect="1"/>
          </p:cNvPicPr>
          <p:nvPr/>
        </p:nvPicPr>
        <p:blipFill>
          <a:blip r:embed="rId9"/>
          <a:stretch>
            <a:fillRect/>
          </a:stretch>
        </p:blipFill>
        <p:spPr>
          <a:xfrm>
            <a:off x="6213011" y="817337"/>
            <a:ext cx="5657578" cy="9077731"/>
          </a:xfrm>
          <a:prstGeom prst="rect">
            <a:avLst/>
          </a:prstGeom>
        </p:spPr>
      </p:pic>
      <p:pic>
        <p:nvPicPr>
          <p:cNvPr id="21" name="Imagen 20">
            <a:extLst>
              <a:ext uri="{FF2B5EF4-FFF2-40B4-BE49-F238E27FC236}">
                <a16:creationId xmlns:a16="http://schemas.microsoft.com/office/drawing/2014/main" id="{BF9AC1B0-273E-F421-50D2-4FBFB6BB206C}"/>
              </a:ext>
            </a:extLst>
          </p:cNvPr>
          <p:cNvPicPr>
            <a:picLocks noChangeAspect="1"/>
          </p:cNvPicPr>
          <p:nvPr/>
        </p:nvPicPr>
        <p:blipFill>
          <a:blip r:embed="rId9"/>
          <a:stretch>
            <a:fillRect/>
          </a:stretch>
        </p:blipFill>
        <p:spPr>
          <a:xfrm>
            <a:off x="12128768" y="847733"/>
            <a:ext cx="5657578" cy="9077731"/>
          </a:xfrm>
          <a:prstGeom prst="rect">
            <a:avLst/>
          </a:prstGeom>
        </p:spPr>
      </p:pic>
      <p:sp>
        <p:nvSpPr>
          <p:cNvPr id="22" name="Rectángulo 21">
            <a:extLst>
              <a:ext uri="{FF2B5EF4-FFF2-40B4-BE49-F238E27FC236}">
                <a16:creationId xmlns:a16="http://schemas.microsoft.com/office/drawing/2014/main" id="{FC09B7EB-9CDE-FBD0-0FBC-5D4336B90527}"/>
              </a:ext>
            </a:extLst>
          </p:cNvPr>
          <p:cNvSpPr/>
          <p:nvPr/>
        </p:nvSpPr>
        <p:spPr>
          <a:xfrm>
            <a:off x="7114951" y="1366436"/>
            <a:ext cx="3801041"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latin typeface="Babe" pitchFamily="2" charset="0"/>
              </a:rPr>
              <a:t>Rayos Beta</a:t>
            </a:r>
          </a:p>
        </p:txBody>
      </p:sp>
      <p:sp>
        <p:nvSpPr>
          <p:cNvPr id="23" name="Rectángulo 22">
            <a:extLst>
              <a:ext uri="{FF2B5EF4-FFF2-40B4-BE49-F238E27FC236}">
                <a16:creationId xmlns:a16="http://schemas.microsoft.com/office/drawing/2014/main" id="{E3FF03E7-F869-EB5B-CD13-0D9969147250}"/>
              </a:ext>
            </a:extLst>
          </p:cNvPr>
          <p:cNvSpPr/>
          <p:nvPr/>
        </p:nvSpPr>
        <p:spPr>
          <a:xfrm>
            <a:off x="12729987" y="1366436"/>
            <a:ext cx="4386137"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latin typeface="Babe" pitchFamily="2" charset="0"/>
              </a:rPr>
              <a:t>Rayos Gamma</a:t>
            </a:r>
          </a:p>
        </p:txBody>
      </p:sp>
      <p:sp>
        <p:nvSpPr>
          <p:cNvPr id="24" name="Rectángulo 23">
            <a:extLst>
              <a:ext uri="{FF2B5EF4-FFF2-40B4-BE49-F238E27FC236}">
                <a16:creationId xmlns:a16="http://schemas.microsoft.com/office/drawing/2014/main" id="{A8F80F06-6051-8358-E9D4-0CE90F13028D}"/>
              </a:ext>
            </a:extLst>
          </p:cNvPr>
          <p:cNvSpPr/>
          <p:nvPr/>
        </p:nvSpPr>
        <p:spPr>
          <a:xfrm>
            <a:off x="1281132" y="2955191"/>
            <a:ext cx="3793340" cy="1569660"/>
          </a:xfrm>
          <a:prstGeom prst="rect">
            <a:avLst/>
          </a:prstGeom>
          <a:noFill/>
        </p:spPr>
        <p:txBody>
          <a:bodyPr wrap="square" lIns="91440" tIns="45720" rIns="91440" bIns="45720">
            <a:spAutoFit/>
          </a:bodyPr>
          <a:lstStyle/>
          <a:p>
            <a:pPr algn="ctr"/>
            <a:r>
              <a:rPr lang="es-MX" sz="1200" dirty="0">
                <a:ln w="0"/>
                <a:effectLst>
                  <a:outerShdw blurRad="38100" dist="19050" dir="2700000" algn="tl" rotWithShape="0">
                    <a:schemeClr val="dk1">
                      <a:alpha val="40000"/>
                    </a:schemeClr>
                  </a:outerShdw>
                </a:effectLst>
              </a:rPr>
              <a:t>E</a:t>
            </a:r>
            <a:r>
              <a:rPr lang="es-MX" sz="1200" b="0" cap="none" spc="0" dirty="0">
                <a:ln w="0"/>
                <a:solidFill>
                  <a:schemeClr val="tx1"/>
                </a:solidFill>
                <a:effectLst>
                  <a:outerShdw blurRad="38100" dist="19050" dir="2700000" algn="tl" rotWithShape="0">
                    <a:schemeClr val="dk1">
                      <a:alpha val="40000"/>
                    </a:schemeClr>
                  </a:outerShdw>
                </a:effectLst>
              </a:rPr>
              <a:t>stán constituidos por partículas positivas que se mueven a una velocidad entre</a:t>
            </a:r>
          </a:p>
          <a:p>
            <a:pPr algn="ctr"/>
            <a:r>
              <a:rPr lang="es-MX" sz="1200" b="0" cap="none" spc="0" dirty="0">
                <a:ln w="0"/>
                <a:solidFill>
                  <a:schemeClr val="tx1"/>
                </a:solidFill>
                <a:effectLst>
                  <a:outerShdw blurRad="38100" dist="19050" dir="2700000" algn="tl" rotWithShape="0">
                    <a:schemeClr val="dk1">
                      <a:alpha val="40000"/>
                    </a:schemeClr>
                  </a:outerShdw>
                </a:effectLst>
              </a:rPr>
              <a:t>16.000 y 32.000 km/s y son poco penetrantes (atraviesan laminas delgadas de aluminio de</a:t>
            </a:r>
          </a:p>
          <a:p>
            <a:pPr algn="ctr"/>
            <a:r>
              <a:rPr lang="es-MX" sz="1200" b="0" cap="none" spc="0" dirty="0">
                <a:ln w="0"/>
                <a:solidFill>
                  <a:schemeClr val="tx1"/>
                </a:solidFill>
                <a:effectLst>
                  <a:outerShdw blurRad="38100" dist="19050" dir="2700000" algn="tl" rotWithShape="0">
                    <a:schemeClr val="dk1">
                      <a:alpha val="40000"/>
                    </a:schemeClr>
                  </a:outerShdw>
                </a:effectLst>
              </a:rPr>
              <a:t>menos de 0.002 mm de espesor). Además, se comprobó que las partículas alfa tienen una</a:t>
            </a:r>
          </a:p>
          <a:p>
            <a:pPr algn="ctr"/>
            <a:r>
              <a:rPr lang="es-MX" sz="1200" b="0" cap="none" spc="0" dirty="0">
                <a:ln w="0"/>
                <a:solidFill>
                  <a:schemeClr val="tx1"/>
                </a:solidFill>
                <a:effectLst>
                  <a:outerShdw blurRad="38100" dist="19050" dir="2700000" algn="tl" rotWithShape="0">
                    <a:schemeClr val="dk1">
                      <a:alpha val="40000"/>
                    </a:schemeClr>
                  </a:outerShdw>
                </a:effectLst>
              </a:rPr>
              <a:t>masa de 4 </a:t>
            </a:r>
            <a:r>
              <a:rPr lang="es-MX" sz="1200" b="0" cap="none" spc="0" dirty="0" err="1">
                <a:ln w="0"/>
                <a:solidFill>
                  <a:schemeClr val="tx1"/>
                </a:solidFill>
                <a:effectLst>
                  <a:outerShdw blurRad="38100" dist="19050" dir="2700000" algn="tl" rotWithShape="0">
                    <a:schemeClr val="dk1">
                      <a:alpha val="40000"/>
                    </a:schemeClr>
                  </a:outerShdw>
                </a:effectLst>
              </a:rPr>
              <a:t>uma</a:t>
            </a:r>
            <a:r>
              <a:rPr lang="es-MX" sz="1200" b="0" cap="none" spc="0" dirty="0">
                <a:ln w="0"/>
                <a:solidFill>
                  <a:schemeClr val="tx1"/>
                </a:solidFill>
                <a:effectLst>
                  <a:outerShdw blurRad="38100" dist="19050" dir="2700000" algn="tl" rotWithShape="0">
                    <a:schemeClr val="dk1">
                      <a:alpha val="40000"/>
                    </a:schemeClr>
                  </a:outerShdw>
                </a:effectLst>
              </a:rPr>
              <a:t> y una carga electica de 2+ </a:t>
            </a:r>
            <a:r>
              <a:rPr lang="es-MX" sz="1200" b="0" cap="none" spc="0" dirty="0" err="1">
                <a:ln w="0"/>
                <a:solidFill>
                  <a:schemeClr val="tx1"/>
                </a:solidFill>
                <a:effectLst>
                  <a:outerShdw blurRad="38100" dist="19050" dir="2700000" algn="tl" rotWithShape="0">
                    <a:schemeClr val="dk1">
                      <a:alpha val="40000"/>
                    </a:schemeClr>
                  </a:outerShdw>
                </a:effectLst>
              </a:rPr>
              <a:t>uec</a:t>
            </a:r>
            <a:r>
              <a:rPr lang="es-MX" sz="1200" b="0" cap="none" spc="0" dirty="0">
                <a:ln w="0"/>
                <a:solidFill>
                  <a:schemeClr val="tx1"/>
                </a:solidFill>
                <a:effectLst>
                  <a:outerShdw blurRad="38100" dist="19050" dir="2700000" algn="tl" rotWithShape="0">
                    <a:schemeClr val="dk1">
                      <a:alpha val="40000"/>
                    </a:schemeClr>
                  </a:outerShdw>
                </a:effectLst>
              </a:rPr>
              <a:t> como los núcleos de los átomos de helio.</a:t>
            </a:r>
          </a:p>
        </p:txBody>
      </p:sp>
      <p:sp>
        <p:nvSpPr>
          <p:cNvPr id="25" name="Rectángulo 24">
            <a:extLst>
              <a:ext uri="{FF2B5EF4-FFF2-40B4-BE49-F238E27FC236}">
                <a16:creationId xmlns:a16="http://schemas.microsoft.com/office/drawing/2014/main" id="{1C7158FA-87FE-29CD-CF79-064B2781DAD1}"/>
              </a:ext>
            </a:extLst>
          </p:cNvPr>
          <p:cNvSpPr/>
          <p:nvPr/>
        </p:nvSpPr>
        <p:spPr>
          <a:xfrm>
            <a:off x="6717959" y="2955191"/>
            <a:ext cx="4263856" cy="1384995"/>
          </a:xfrm>
          <a:prstGeom prst="rect">
            <a:avLst/>
          </a:prstGeom>
          <a:noFill/>
        </p:spPr>
        <p:txBody>
          <a:bodyPr wrap="square" lIns="91440" tIns="45720" rIns="91440" bIns="45720">
            <a:spAutoFit/>
          </a:bodyPr>
          <a:lstStyle/>
          <a:p>
            <a:pPr algn="ctr"/>
            <a:r>
              <a:rPr lang="es-MX" sz="1200" dirty="0">
                <a:ln w="0"/>
                <a:effectLst>
                  <a:outerShdw blurRad="38100" dist="19050" dir="2700000" algn="tl" rotWithShape="0">
                    <a:schemeClr val="dk1">
                      <a:alpha val="40000"/>
                    </a:schemeClr>
                  </a:outerShdw>
                </a:effectLst>
              </a:rPr>
              <a:t>E</a:t>
            </a:r>
            <a:r>
              <a:rPr lang="es-MX" sz="1200" b="0" cap="none" spc="0" dirty="0">
                <a:ln w="0"/>
                <a:solidFill>
                  <a:schemeClr val="tx1"/>
                </a:solidFill>
                <a:effectLst>
                  <a:outerShdw blurRad="38100" dist="19050" dir="2700000" algn="tl" rotWithShape="0">
                    <a:schemeClr val="dk1">
                      <a:alpha val="40000"/>
                    </a:schemeClr>
                  </a:outerShdw>
                </a:effectLst>
              </a:rPr>
              <a:t>stán formados por electrones con carga negativa que se desplazan a gran</a:t>
            </a:r>
          </a:p>
          <a:p>
            <a:pPr algn="ctr"/>
            <a:r>
              <a:rPr lang="es-MX" sz="1200" b="0" cap="none" spc="0" dirty="0">
                <a:ln w="0"/>
                <a:solidFill>
                  <a:schemeClr val="tx1"/>
                </a:solidFill>
                <a:effectLst>
                  <a:outerShdw blurRad="38100" dist="19050" dir="2700000" algn="tl" rotWithShape="0">
                    <a:schemeClr val="dk1">
                      <a:alpha val="40000"/>
                    </a:schemeClr>
                  </a:outerShdw>
                </a:effectLst>
              </a:rPr>
              <a:t>velocidad (160.000 km/s) y son mas penetrantes que los rayos alfa (atraviesan laminas de</a:t>
            </a:r>
          </a:p>
          <a:p>
            <a:pPr algn="ctr"/>
            <a:r>
              <a:rPr lang="es-MX" sz="1200" b="0" cap="none" spc="0" dirty="0">
                <a:ln w="0"/>
                <a:solidFill>
                  <a:schemeClr val="tx1"/>
                </a:solidFill>
                <a:effectLst>
                  <a:outerShdw blurRad="38100" dist="19050" dir="2700000" algn="tl" rotWithShape="0">
                    <a:schemeClr val="dk1">
                      <a:alpha val="40000"/>
                    </a:schemeClr>
                  </a:outerShdw>
                </a:effectLst>
              </a:rPr>
              <a:t>aluminio de hasta 0.2 mm de espesor). Por ser electrones, su masa es mucho menor que la de</a:t>
            </a:r>
          </a:p>
          <a:p>
            <a:pPr algn="ctr"/>
            <a:r>
              <a:rPr lang="es-MX" sz="1200" b="0" cap="none" spc="0" dirty="0">
                <a:ln w="0"/>
                <a:solidFill>
                  <a:schemeClr val="tx1"/>
                </a:solidFill>
                <a:effectLst>
                  <a:outerShdw blurRad="38100" dist="19050" dir="2700000" algn="tl" rotWithShape="0">
                    <a:schemeClr val="dk1">
                      <a:alpha val="40000"/>
                    </a:schemeClr>
                  </a:outerShdw>
                </a:effectLst>
              </a:rPr>
              <a:t>las partículas alfa.</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26" name="Rectángulo 25">
            <a:extLst>
              <a:ext uri="{FF2B5EF4-FFF2-40B4-BE49-F238E27FC236}">
                <a16:creationId xmlns:a16="http://schemas.microsoft.com/office/drawing/2014/main" id="{00DE61BD-E98A-34CA-F80A-3F6785177F2E}"/>
              </a:ext>
            </a:extLst>
          </p:cNvPr>
          <p:cNvSpPr/>
          <p:nvPr/>
        </p:nvSpPr>
        <p:spPr>
          <a:xfrm>
            <a:off x="12816056" y="2954563"/>
            <a:ext cx="3977587" cy="1754326"/>
          </a:xfrm>
          <a:prstGeom prst="rect">
            <a:avLst/>
          </a:prstGeom>
          <a:noFill/>
        </p:spPr>
        <p:txBody>
          <a:bodyPr wrap="square" lIns="91440" tIns="45720" rIns="91440" bIns="45720">
            <a:spAutoFit/>
          </a:bodyPr>
          <a:lstStyle/>
          <a:p>
            <a:pPr algn="ctr"/>
            <a:r>
              <a:rPr lang="es-MX" sz="1200" b="0" cap="none" spc="0" dirty="0">
                <a:ln w="0"/>
                <a:solidFill>
                  <a:schemeClr val="tx1"/>
                </a:solidFill>
                <a:effectLst>
                  <a:outerShdw blurRad="38100" dist="19050" dir="2700000" algn="tl" rotWithShape="0">
                    <a:schemeClr val="dk1">
                      <a:alpha val="40000"/>
                    </a:schemeClr>
                  </a:outerShdw>
                </a:effectLst>
              </a:rPr>
              <a:t>Los rayos gamma nos son partículas sino radiaciones electromagnéticas de alta frecuencia que</a:t>
            </a:r>
          </a:p>
          <a:p>
            <a:pPr algn="ctr"/>
            <a:r>
              <a:rPr lang="es-MX" sz="1200" b="0" cap="none" spc="0" dirty="0">
                <a:ln w="0"/>
                <a:solidFill>
                  <a:schemeClr val="tx1"/>
                </a:solidFill>
                <a:effectLst>
                  <a:outerShdw blurRad="38100" dist="19050" dir="2700000" algn="tl" rotWithShape="0">
                    <a:schemeClr val="dk1">
                      <a:alpha val="40000"/>
                    </a:schemeClr>
                  </a:outerShdw>
                </a:effectLst>
              </a:rPr>
              <a:t>se mueven a muy alta velocidad (aproximadamente 300.000 km/s) y presentan gran poder de</a:t>
            </a:r>
          </a:p>
          <a:p>
            <a:pPr algn="ctr"/>
            <a:r>
              <a:rPr lang="es-MX" sz="1200" b="0" cap="none" spc="0" dirty="0">
                <a:ln w="0"/>
                <a:solidFill>
                  <a:schemeClr val="tx1"/>
                </a:solidFill>
                <a:effectLst>
                  <a:outerShdw blurRad="38100" dist="19050" dir="2700000" algn="tl" rotWithShape="0">
                    <a:schemeClr val="dk1">
                      <a:alpha val="40000"/>
                    </a:schemeClr>
                  </a:outerShdw>
                </a:effectLst>
              </a:rPr>
              <a:t>penetración (atraviesan laminas de aluminio de hasta un metro de espesor)</a:t>
            </a:r>
          </a:p>
          <a:p>
            <a:pPr algn="ctr"/>
            <a:r>
              <a:rPr lang="es-MX" sz="1200" b="0" cap="none" spc="0" dirty="0">
                <a:ln w="0"/>
                <a:solidFill>
                  <a:schemeClr val="tx1"/>
                </a:solidFill>
                <a:effectLst>
                  <a:outerShdw blurRad="38100" dist="19050" dir="2700000" algn="tl" rotWithShape="0">
                    <a:schemeClr val="dk1">
                      <a:alpha val="40000"/>
                    </a:schemeClr>
                  </a:outerShdw>
                </a:effectLst>
              </a:rPr>
              <a:t>Ilustración 1 Partes de una Onda Electromagnética</a:t>
            </a:r>
          </a:p>
          <a:p>
            <a:pPr algn="ctr"/>
            <a:r>
              <a:rPr lang="es-MX" sz="1200" b="0" cap="none" spc="0" dirty="0">
                <a:ln w="0"/>
                <a:solidFill>
                  <a:schemeClr val="tx1"/>
                </a:solidFill>
                <a:effectLst>
                  <a:outerShdw blurRad="38100" dist="19050" dir="2700000" algn="tl" rotWithShape="0">
                    <a:schemeClr val="dk1">
                      <a:alpha val="40000"/>
                    </a:schemeClr>
                  </a:outerShdw>
                </a:effectLst>
              </a:rPr>
              <a:t>Estos rayos son radiaciones con mayor energía que los rayos X y carecen de masa</a:t>
            </a:r>
          </a:p>
        </p:txBody>
      </p:sp>
      <p:pic>
        <p:nvPicPr>
          <p:cNvPr id="27" name="Imagen 26">
            <a:extLst>
              <a:ext uri="{FF2B5EF4-FFF2-40B4-BE49-F238E27FC236}">
                <a16:creationId xmlns:a16="http://schemas.microsoft.com/office/drawing/2014/main" id="{C036596E-EE75-303C-CC30-C2BA33F09E39}"/>
              </a:ext>
            </a:extLst>
          </p:cNvPr>
          <p:cNvPicPr>
            <a:picLocks noChangeAspect="1"/>
          </p:cNvPicPr>
          <p:nvPr/>
        </p:nvPicPr>
        <p:blipFill>
          <a:blip r:embed="rId10"/>
          <a:stretch>
            <a:fillRect/>
          </a:stretch>
        </p:blipFill>
        <p:spPr>
          <a:xfrm>
            <a:off x="2415802" y="7820122"/>
            <a:ext cx="1524000" cy="1143000"/>
          </a:xfrm>
          <a:prstGeom prst="rect">
            <a:avLst/>
          </a:prstGeom>
        </p:spPr>
      </p:pic>
      <p:pic>
        <p:nvPicPr>
          <p:cNvPr id="28" name="Imagen 27">
            <a:extLst>
              <a:ext uri="{FF2B5EF4-FFF2-40B4-BE49-F238E27FC236}">
                <a16:creationId xmlns:a16="http://schemas.microsoft.com/office/drawing/2014/main" id="{C42A7F17-7A12-EF92-0421-547E1BF10EB6}"/>
              </a:ext>
            </a:extLst>
          </p:cNvPr>
          <p:cNvPicPr>
            <a:picLocks noChangeAspect="1"/>
          </p:cNvPicPr>
          <p:nvPr/>
        </p:nvPicPr>
        <p:blipFill>
          <a:blip r:embed="rId11"/>
          <a:stretch>
            <a:fillRect/>
          </a:stretch>
        </p:blipFill>
        <p:spPr>
          <a:xfrm>
            <a:off x="8457701" y="7820122"/>
            <a:ext cx="1524000" cy="1152525"/>
          </a:xfrm>
          <a:prstGeom prst="rect">
            <a:avLst/>
          </a:prstGeom>
        </p:spPr>
      </p:pic>
      <p:pic>
        <p:nvPicPr>
          <p:cNvPr id="29" name="Imagen 28">
            <a:extLst>
              <a:ext uri="{FF2B5EF4-FFF2-40B4-BE49-F238E27FC236}">
                <a16:creationId xmlns:a16="http://schemas.microsoft.com/office/drawing/2014/main" id="{791FCE95-D7FE-484D-6526-F7ACC458AFD6}"/>
              </a:ext>
            </a:extLst>
          </p:cNvPr>
          <p:cNvPicPr>
            <a:picLocks noChangeAspect="1"/>
          </p:cNvPicPr>
          <p:nvPr/>
        </p:nvPicPr>
        <p:blipFill>
          <a:blip r:embed="rId12"/>
          <a:stretch>
            <a:fillRect/>
          </a:stretch>
        </p:blipFill>
        <p:spPr>
          <a:xfrm>
            <a:off x="14331002" y="7820122"/>
            <a:ext cx="1524000" cy="11715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EE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23106" r="6242" b="28532"/>
          <a:stretch/>
        </p:blipFill>
        <p:spPr>
          <a:xfrm>
            <a:off x="-34636" y="-1"/>
            <a:ext cx="18322636" cy="10287001"/>
          </a:xfrm>
          <a:prstGeom prst="rect">
            <a:avLst/>
          </a:prstGeom>
        </p:spPr>
      </p:pic>
      <p:pic>
        <p:nvPicPr>
          <p:cNvPr id="3" name="Picture 3"/>
          <p:cNvPicPr>
            <a:picLocks noChangeAspect="1"/>
          </p:cNvPicPr>
          <p:nvPr/>
        </p:nvPicPr>
        <p:blipFill rotWithShape="1">
          <a:blip r:embed="rId3">
            <a:alphaModFix amt="92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24112" r="12697" b="27526"/>
          <a:stretch/>
        </p:blipFill>
        <p:spPr>
          <a:xfrm>
            <a:off x="1226731" y="0"/>
            <a:ext cx="17061269" cy="10287000"/>
          </a:xfrm>
          <a:prstGeom prst="rect">
            <a:avLst/>
          </a:prstGeom>
        </p:spPr>
      </p:pic>
      <p:sp>
        <p:nvSpPr>
          <p:cNvPr id="5" name="TextBox 5"/>
          <p:cNvSpPr txBox="1"/>
          <p:nvPr/>
        </p:nvSpPr>
        <p:spPr>
          <a:xfrm>
            <a:off x="6912323" y="1355043"/>
            <a:ext cx="9281453" cy="800219"/>
          </a:xfrm>
          <a:prstGeom prst="rect">
            <a:avLst/>
          </a:prstGeom>
        </p:spPr>
        <p:txBody>
          <a:bodyPr wrap="square" lIns="0" tIns="0" rIns="0" bIns="0" rtlCol="0" anchor="t">
            <a:spAutoFit/>
          </a:bodyPr>
          <a:lstStyle/>
          <a:p>
            <a:pPr algn="r">
              <a:spcBef>
                <a:spcPct val="0"/>
              </a:spcBef>
            </a:pPr>
            <a:r>
              <a:rPr lang="es-MX" sz="1200" dirty="0"/>
              <a:t>Para verificar este hecho, se coloca una cantidad escasa de sustancia radiactiva en una cavidad practicada en un bloque de plomo, con un pequeño orificio de salida (véase figura). Las radiaciones que salen por dicho orificio son sometidas a la acción de campos eléctricos positivos y negativos</a:t>
            </a:r>
            <a:r>
              <a:rPr lang="es-MX" sz="2000" dirty="0"/>
              <a:t>. </a:t>
            </a:r>
          </a:p>
          <a:p>
            <a:pPr algn="r">
              <a:spcBef>
                <a:spcPct val="0"/>
              </a:spcBef>
            </a:pPr>
            <a:endParaRPr lang="es-MX" sz="2000" dirty="0"/>
          </a:p>
        </p:txBody>
      </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542954">
            <a:off x="15684531" y="442260"/>
            <a:ext cx="2028223" cy="1172682"/>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70189">
            <a:off x="16708941" y="2341674"/>
            <a:ext cx="2028223" cy="1172682"/>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70189">
            <a:off x="16938884" y="442359"/>
            <a:ext cx="2028223" cy="1172682"/>
          </a:xfrm>
          <a:prstGeom prst="rect">
            <a:avLst/>
          </a:prstGeom>
        </p:spPr>
      </p:pic>
      <p:sp>
        <p:nvSpPr>
          <p:cNvPr id="9" name="Rectángulo 8">
            <a:extLst>
              <a:ext uri="{FF2B5EF4-FFF2-40B4-BE49-F238E27FC236}">
                <a16:creationId xmlns:a16="http://schemas.microsoft.com/office/drawing/2014/main" id="{023C9C75-D43E-E0DC-1CC1-0E337F02CB8E}"/>
              </a:ext>
            </a:extLst>
          </p:cNvPr>
          <p:cNvSpPr/>
          <p:nvPr/>
        </p:nvSpPr>
        <p:spPr>
          <a:xfrm>
            <a:off x="10186008" y="5003564"/>
            <a:ext cx="6019800" cy="646331"/>
          </a:xfrm>
          <a:prstGeom prst="rect">
            <a:avLst/>
          </a:prstGeom>
          <a:noFill/>
        </p:spPr>
        <p:txBody>
          <a:bodyPr wrap="square" lIns="91440" tIns="45720" rIns="91440" bIns="45720">
            <a:spAutoFit/>
          </a:bodyPr>
          <a:lstStyle/>
          <a:p>
            <a:pPr algn="r"/>
            <a:r>
              <a:rPr lang="es-MX" sz="1200" cap="none" spc="0" dirty="0">
                <a:ln w="0"/>
                <a:solidFill>
                  <a:schemeClr val="tx1"/>
                </a:solidFill>
                <a:effectLst>
                  <a:outerShdw blurRad="38100" dist="19050" dir="2700000" algn="tl" rotWithShape="0">
                    <a:schemeClr val="dk1">
                      <a:alpha val="40000"/>
                    </a:schemeClr>
                  </a:outerShdw>
                </a:effectLst>
              </a:rPr>
              <a:t>Se observa que algunas radiaciones se desvían hacia la placa negativa, otras hacia la positiva y unas terceras no sufren desviación, siendo nominadas radiaciones alfa (α), beta (β) y gamma (ϒ), respectivamente</a:t>
            </a:r>
          </a:p>
        </p:txBody>
      </p:sp>
      <p:pic>
        <p:nvPicPr>
          <p:cNvPr id="10" name="Imagen 9">
            <a:extLst>
              <a:ext uri="{FF2B5EF4-FFF2-40B4-BE49-F238E27FC236}">
                <a16:creationId xmlns:a16="http://schemas.microsoft.com/office/drawing/2014/main" id="{3BB8B10B-4995-D3F7-1F6C-009C8F023AEA}"/>
              </a:ext>
            </a:extLst>
          </p:cNvPr>
          <p:cNvPicPr>
            <a:picLocks noChangeAspect="1"/>
          </p:cNvPicPr>
          <p:nvPr/>
        </p:nvPicPr>
        <p:blipFill>
          <a:blip r:embed="rId7"/>
          <a:stretch>
            <a:fillRect/>
          </a:stretch>
        </p:blipFill>
        <p:spPr>
          <a:xfrm>
            <a:off x="7308182" y="2183738"/>
            <a:ext cx="8897626" cy="24479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EE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29609" r="12415" b="25775"/>
          <a:stretch/>
        </p:blipFill>
        <p:spPr>
          <a:xfrm rot="5400000" flipV="1">
            <a:off x="7244001" y="-735266"/>
            <a:ext cx="10308731" cy="11779270"/>
          </a:xfrm>
          <a:prstGeom prst="rect">
            <a:avLst/>
          </a:prstGeom>
        </p:spPr>
      </p:pic>
      <p:pic>
        <p:nvPicPr>
          <p:cNvPr id="3" name="Picture 3"/>
          <p:cNvPicPr>
            <a:picLocks noChangeAspect="1"/>
          </p:cNvPicPr>
          <p:nvPr/>
        </p:nvPicPr>
        <p:blipFill>
          <a:blip r:embed="rId2">
            <a:alphaModFix amt="28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flipV="1">
            <a:off x="-640025" y="-1498591"/>
            <a:ext cx="17781311" cy="15869820"/>
          </a:xfrm>
          <a:prstGeom prst="rect">
            <a:avLst/>
          </a:prstGeom>
        </p:spPr>
      </p:pic>
      <p:grpSp>
        <p:nvGrpSpPr>
          <p:cNvPr id="4" name="Group 4"/>
          <p:cNvGrpSpPr/>
          <p:nvPr/>
        </p:nvGrpSpPr>
        <p:grpSpPr>
          <a:xfrm>
            <a:off x="2296061" y="2306278"/>
            <a:ext cx="14329861" cy="5674444"/>
            <a:chOff x="0" y="0"/>
            <a:chExt cx="4252318" cy="1683864"/>
          </a:xfrm>
        </p:grpSpPr>
        <p:sp>
          <p:nvSpPr>
            <p:cNvPr id="5" name="Freeform 5"/>
            <p:cNvSpPr/>
            <p:nvPr/>
          </p:nvSpPr>
          <p:spPr>
            <a:xfrm>
              <a:off x="92710" y="106680"/>
              <a:ext cx="4148178" cy="1564484"/>
            </a:xfrm>
            <a:custGeom>
              <a:avLst/>
              <a:gdLst/>
              <a:ahLst/>
              <a:cxnLst/>
              <a:rect l="l" t="t" r="r" b="b"/>
              <a:pathLst>
                <a:path w="4148178" h="1564484">
                  <a:moveTo>
                    <a:pt x="4121508" y="1375254"/>
                  </a:moveTo>
                  <a:cubicBezTo>
                    <a:pt x="4121508" y="1462884"/>
                    <a:pt x="4045308" y="1534004"/>
                    <a:pt x="3964028" y="1534004"/>
                  </a:cubicBezTo>
                  <a:lnTo>
                    <a:pt x="66040" y="1534004"/>
                  </a:lnTo>
                  <a:cubicBezTo>
                    <a:pt x="43180" y="1534004"/>
                    <a:pt x="20320" y="1528924"/>
                    <a:pt x="0" y="1520034"/>
                  </a:cubicBezTo>
                  <a:cubicBezTo>
                    <a:pt x="26670" y="1547974"/>
                    <a:pt x="63500" y="1564484"/>
                    <a:pt x="120566" y="1564484"/>
                  </a:cubicBezTo>
                  <a:lnTo>
                    <a:pt x="4002128" y="1564484"/>
                  </a:lnTo>
                  <a:cubicBezTo>
                    <a:pt x="4082138" y="1564484"/>
                    <a:pt x="4148178" y="1498444"/>
                    <a:pt x="4148178" y="1418434"/>
                  </a:cubicBezTo>
                  <a:lnTo>
                    <a:pt x="4148178" y="95250"/>
                  </a:lnTo>
                  <a:cubicBezTo>
                    <a:pt x="4148178" y="58420"/>
                    <a:pt x="4134208" y="25400"/>
                    <a:pt x="4112618" y="0"/>
                  </a:cubicBezTo>
                  <a:cubicBezTo>
                    <a:pt x="4118968" y="16510"/>
                    <a:pt x="4121508" y="34290"/>
                    <a:pt x="4121508" y="52070"/>
                  </a:cubicBezTo>
                  <a:lnTo>
                    <a:pt x="4121508" y="1375254"/>
                  </a:lnTo>
                  <a:lnTo>
                    <a:pt x="4121508" y="1375254"/>
                  </a:lnTo>
                  <a:close/>
                </a:path>
              </a:pathLst>
            </a:custGeom>
            <a:solidFill>
              <a:srgbClr val="57AEA2"/>
            </a:solidFill>
          </p:spPr>
        </p:sp>
        <p:sp>
          <p:nvSpPr>
            <p:cNvPr id="6" name="Freeform 6"/>
            <p:cNvSpPr/>
            <p:nvPr/>
          </p:nvSpPr>
          <p:spPr>
            <a:xfrm>
              <a:off x="12700" y="12700"/>
              <a:ext cx="4187548" cy="1615284"/>
            </a:xfrm>
            <a:custGeom>
              <a:avLst/>
              <a:gdLst/>
              <a:ahLst/>
              <a:cxnLst/>
              <a:rect l="l" t="t" r="r" b="b"/>
              <a:pathLst>
                <a:path w="4187548" h="1615284">
                  <a:moveTo>
                    <a:pt x="146050" y="1615284"/>
                  </a:moveTo>
                  <a:lnTo>
                    <a:pt x="4041498" y="1615284"/>
                  </a:lnTo>
                  <a:cubicBezTo>
                    <a:pt x="4121508" y="1615284"/>
                    <a:pt x="4187548" y="1549244"/>
                    <a:pt x="4187548" y="1469234"/>
                  </a:cubicBezTo>
                  <a:lnTo>
                    <a:pt x="4187548" y="146050"/>
                  </a:lnTo>
                  <a:cubicBezTo>
                    <a:pt x="4187548" y="66040"/>
                    <a:pt x="4121508" y="0"/>
                    <a:pt x="4041498" y="0"/>
                  </a:cubicBezTo>
                  <a:lnTo>
                    <a:pt x="146050" y="0"/>
                  </a:lnTo>
                  <a:cubicBezTo>
                    <a:pt x="66040" y="0"/>
                    <a:pt x="0" y="66040"/>
                    <a:pt x="0" y="146050"/>
                  </a:cubicBezTo>
                  <a:lnTo>
                    <a:pt x="0" y="1469234"/>
                  </a:lnTo>
                  <a:cubicBezTo>
                    <a:pt x="0" y="1550514"/>
                    <a:pt x="66040" y="1615284"/>
                    <a:pt x="146050" y="1615284"/>
                  </a:cubicBezTo>
                  <a:close/>
                </a:path>
              </a:pathLst>
            </a:custGeom>
            <a:solidFill>
              <a:srgbClr val="C1EEDB"/>
            </a:solidFill>
          </p:spPr>
        </p:sp>
        <p:sp>
          <p:nvSpPr>
            <p:cNvPr id="7" name="Freeform 7"/>
            <p:cNvSpPr/>
            <p:nvPr/>
          </p:nvSpPr>
          <p:spPr>
            <a:xfrm>
              <a:off x="0" y="0"/>
              <a:ext cx="4252318" cy="1683864"/>
            </a:xfrm>
            <a:custGeom>
              <a:avLst/>
              <a:gdLst/>
              <a:ahLst/>
              <a:cxnLst/>
              <a:rect l="l" t="t" r="r" b="b"/>
              <a:pathLst>
                <a:path w="4252318" h="1683864">
                  <a:moveTo>
                    <a:pt x="4188818" y="74930"/>
                  </a:moveTo>
                  <a:cubicBezTo>
                    <a:pt x="4160878" y="30480"/>
                    <a:pt x="4111348" y="0"/>
                    <a:pt x="4054198" y="0"/>
                  </a:cubicBezTo>
                  <a:lnTo>
                    <a:pt x="158750" y="0"/>
                  </a:lnTo>
                  <a:cubicBezTo>
                    <a:pt x="71120" y="0"/>
                    <a:pt x="0" y="71120"/>
                    <a:pt x="0" y="158750"/>
                  </a:cubicBezTo>
                  <a:lnTo>
                    <a:pt x="0" y="1481934"/>
                  </a:lnTo>
                  <a:cubicBezTo>
                    <a:pt x="0" y="1534004"/>
                    <a:pt x="25400" y="1579724"/>
                    <a:pt x="63500" y="1608934"/>
                  </a:cubicBezTo>
                  <a:cubicBezTo>
                    <a:pt x="91440" y="1653384"/>
                    <a:pt x="140970" y="1683864"/>
                    <a:pt x="217109" y="1683864"/>
                  </a:cubicBezTo>
                  <a:lnTo>
                    <a:pt x="4093568" y="1683864"/>
                  </a:lnTo>
                  <a:cubicBezTo>
                    <a:pt x="4181198" y="1683864"/>
                    <a:pt x="4252318" y="1612744"/>
                    <a:pt x="4252318" y="1525114"/>
                  </a:cubicBezTo>
                  <a:lnTo>
                    <a:pt x="4252318" y="201930"/>
                  </a:lnTo>
                  <a:cubicBezTo>
                    <a:pt x="4252318" y="149860"/>
                    <a:pt x="4226918" y="104140"/>
                    <a:pt x="4188818" y="74930"/>
                  </a:cubicBezTo>
                  <a:close/>
                  <a:moveTo>
                    <a:pt x="12700" y="1481934"/>
                  </a:moveTo>
                  <a:lnTo>
                    <a:pt x="12700" y="158750"/>
                  </a:lnTo>
                  <a:cubicBezTo>
                    <a:pt x="12700" y="78740"/>
                    <a:pt x="78740" y="12700"/>
                    <a:pt x="158750" y="12700"/>
                  </a:cubicBezTo>
                  <a:lnTo>
                    <a:pt x="4054198" y="12700"/>
                  </a:lnTo>
                  <a:cubicBezTo>
                    <a:pt x="4134208" y="12700"/>
                    <a:pt x="4200248" y="78740"/>
                    <a:pt x="4200248" y="158750"/>
                  </a:cubicBezTo>
                  <a:lnTo>
                    <a:pt x="4200248" y="1481934"/>
                  </a:lnTo>
                  <a:cubicBezTo>
                    <a:pt x="4200248" y="1561944"/>
                    <a:pt x="4134208" y="1627984"/>
                    <a:pt x="4054198" y="1627984"/>
                  </a:cubicBezTo>
                  <a:lnTo>
                    <a:pt x="158750" y="1627984"/>
                  </a:lnTo>
                  <a:cubicBezTo>
                    <a:pt x="78740" y="1627984"/>
                    <a:pt x="12700" y="1563214"/>
                    <a:pt x="12700" y="1481934"/>
                  </a:cubicBezTo>
                  <a:close/>
                  <a:moveTo>
                    <a:pt x="4240888" y="1525114"/>
                  </a:moveTo>
                  <a:cubicBezTo>
                    <a:pt x="4240888" y="1605124"/>
                    <a:pt x="4173578" y="1671164"/>
                    <a:pt x="4093568" y="1671164"/>
                  </a:cubicBezTo>
                  <a:lnTo>
                    <a:pt x="217109" y="1671164"/>
                  </a:lnTo>
                  <a:cubicBezTo>
                    <a:pt x="157480" y="1671164"/>
                    <a:pt x="120650" y="1654654"/>
                    <a:pt x="93980" y="1626714"/>
                  </a:cubicBezTo>
                  <a:cubicBezTo>
                    <a:pt x="114300" y="1635604"/>
                    <a:pt x="135890" y="1640684"/>
                    <a:pt x="160020" y="1640684"/>
                  </a:cubicBezTo>
                  <a:lnTo>
                    <a:pt x="4055468" y="1640684"/>
                  </a:lnTo>
                  <a:cubicBezTo>
                    <a:pt x="4143098" y="1640684"/>
                    <a:pt x="4214218" y="1569564"/>
                    <a:pt x="4214218" y="1481934"/>
                  </a:cubicBezTo>
                  <a:lnTo>
                    <a:pt x="4214218" y="158750"/>
                  </a:lnTo>
                  <a:cubicBezTo>
                    <a:pt x="4214218" y="140970"/>
                    <a:pt x="4210408" y="123190"/>
                    <a:pt x="4205328" y="106680"/>
                  </a:cubicBezTo>
                  <a:cubicBezTo>
                    <a:pt x="4226918" y="132080"/>
                    <a:pt x="4240888" y="165100"/>
                    <a:pt x="4240888" y="201930"/>
                  </a:cubicBezTo>
                  <a:lnTo>
                    <a:pt x="4240888" y="1525114"/>
                  </a:lnTo>
                  <a:cubicBezTo>
                    <a:pt x="4240888" y="1525114"/>
                    <a:pt x="4240888" y="1525114"/>
                    <a:pt x="4240888" y="1525114"/>
                  </a:cubicBezTo>
                  <a:close/>
                </a:path>
              </a:pathLst>
            </a:custGeom>
            <a:solidFill>
              <a:srgbClr val="57AEA2"/>
            </a:solidFill>
          </p:spPr>
        </p:sp>
      </p:grpSp>
      <p:sp>
        <p:nvSpPr>
          <p:cNvPr id="11" name="TextBox 11"/>
          <p:cNvSpPr txBox="1"/>
          <p:nvPr/>
        </p:nvSpPr>
        <p:spPr>
          <a:xfrm>
            <a:off x="4878488" y="5190595"/>
            <a:ext cx="6768293" cy="1820111"/>
          </a:xfrm>
          <a:prstGeom prst="rect">
            <a:avLst/>
          </a:prstGeom>
        </p:spPr>
        <p:txBody>
          <a:bodyPr lIns="0" tIns="0" rIns="0" bIns="0" rtlCol="0" anchor="t">
            <a:spAutoFit/>
          </a:bodyPr>
          <a:lstStyle/>
          <a:p>
            <a:pPr algn="ctr">
              <a:lnSpc>
                <a:spcPts val="14883"/>
              </a:lnSpc>
              <a:spcBef>
                <a:spcPct val="0"/>
              </a:spcBef>
            </a:pPr>
            <a:r>
              <a:rPr lang="en-US" sz="10631">
                <a:solidFill>
                  <a:srgbClr val="57AEA2"/>
                </a:solidFill>
                <a:latin typeface="Creamy Coconut"/>
              </a:rPr>
              <a:t>Por su atención!!</a:t>
            </a:r>
          </a:p>
        </p:txBody>
      </p:sp>
      <p:sp>
        <p:nvSpPr>
          <p:cNvPr id="13" name="TextBox 13">
            <a:extLst>
              <a:ext uri="{FF2B5EF4-FFF2-40B4-BE49-F238E27FC236}">
                <a16:creationId xmlns:a16="http://schemas.microsoft.com/office/drawing/2014/main" id="{239ABE00-6034-44B4-AA52-5E3CC1F47858}"/>
              </a:ext>
            </a:extLst>
          </p:cNvPr>
          <p:cNvSpPr txBox="1"/>
          <p:nvPr/>
        </p:nvSpPr>
        <p:spPr>
          <a:xfrm>
            <a:off x="3035284" y="1646829"/>
            <a:ext cx="10430692" cy="4950073"/>
          </a:xfrm>
          <a:prstGeom prst="rect">
            <a:avLst/>
          </a:prstGeom>
        </p:spPr>
        <p:txBody>
          <a:bodyPr lIns="0" tIns="0" rIns="0" bIns="0" rtlCol="0" anchor="t">
            <a:spAutoFit/>
          </a:bodyPr>
          <a:lstStyle/>
          <a:p>
            <a:pPr algn="ctr">
              <a:lnSpc>
                <a:spcPts val="38605"/>
              </a:lnSpc>
              <a:spcBef>
                <a:spcPct val="0"/>
              </a:spcBef>
            </a:pPr>
            <a:r>
              <a:rPr lang="en-US" sz="27575" dirty="0">
                <a:ln w="311150">
                  <a:solidFill>
                    <a:schemeClr val="bg1"/>
                  </a:solidFill>
                </a:ln>
                <a:solidFill>
                  <a:srgbClr val="F2FFFF"/>
                </a:solidFill>
                <a:latin typeface="Brusher"/>
              </a:rPr>
              <a:t>Gracias</a:t>
            </a: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5463" y="7796558"/>
            <a:ext cx="3280095" cy="2490442"/>
          </a:xfrm>
          <a:prstGeom prst="rect">
            <a:avLst/>
          </a:prstGeom>
        </p:spPr>
      </p:pic>
      <p:sp>
        <p:nvSpPr>
          <p:cNvPr id="9" name="TextBox 9"/>
          <p:cNvSpPr txBox="1"/>
          <p:nvPr/>
        </p:nvSpPr>
        <p:spPr>
          <a:xfrm>
            <a:off x="2623212" y="2266669"/>
            <a:ext cx="11419940" cy="4510850"/>
          </a:xfrm>
          <a:prstGeom prst="rect">
            <a:avLst/>
          </a:prstGeom>
        </p:spPr>
        <p:txBody>
          <a:bodyPr wrap="square" lIns="0" tIns="0" rIns="0" bIns="0" rtlCol="0" anchor="t">
            <a:spAutoFit/>
          </a:bodyPr>
          <a:lstStyle/>
          <a:p>
            <a:pPr algn="ctr">
              <a:lnSpc>
                <a:spcPts val="34949"/>
              </a:lnSpc>
              <a:spcBef>
                <a:spcPct val="0"/>
              </a:spcBef>
            </a:pPr>
            <a:r>
              <a:rPr lang="en-US" sz="30000" dirty="0">
                <a:solidFill>
                  <a:srgbClr val="57AEA2"/>
                </a:solidFill>
                <a:latin typeface="Brusher"/>
              </a:rPr>
              <a:t>Gracias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594</Words>
  <Application>Microsoft Office PowerPoint</Application>
  <PresentationFormat>Personalizado</PresentationFormat>
  <Paragraphs>44</Paragraphs>
  <Slides>7</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Arial</vt:lpstr>
      <vt:lpstr>Calibri</vt:lpstr>
      <vt:lpstr>Babe</vt:lpstr>
      <vt:lpstr>Creamy Coconut</vt:lpstr>
      <vt:lpstr>Brusher</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MINIMALISTA 1</dc:title>
  <cp:lastModifiedBy>mia diaz</cp:lastModifiedBy>
  <cp:revision>12</cp:revision>
  <cp:lastPrinted>2022-08-05T01:12:05Z</cp:lastPrinted>
  <dcterms:created xsi:type="dcterms:W3CDTF">2006-08-16T00:00:00Z</dcterms:created>
  <dcterms:modified xsi:type="dcterms:W3CDTF">2022-08-05T01:35:28Z</dcterms:modified>
  <dc:identifier>DAEw9GkKI2k</dc:identifier>
</cp:coreProperties>
</file>