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4" Type="http://schemas.openxmlformats.org/officeDocument/2006/relationships/slide" Target="slides/slide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580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689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154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069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395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634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277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4108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540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308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1456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8808-49AB-4DB3-8588-708B389A89D5}" type="datetimeFigureOut">
              <a:rPr lang="es-MX" smtClean="0"/>
              <a:t>08/08/2022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89A50-CED5-41CD-B605-11DE95B2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7945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96733"/>
            <a:ext cx="5292080" cy="6983363"/>
          </a:xfrm>
          <a:prstGeom prst="rect">
            <a:avLst/>
          </a:prstGeom>
        </p:spPr>
      </p:pic>
      <p:sp>
        <p:nvSpPr>
          <p:cNvPr id="26" name="3 Rectángulo"/>
          <p:cNvSpPr/>
          <p:nvPr/>
        </p:nvSpPr>
        <p:spPr>
          <a:xfrm>
            <a:off x="2342882" y="-171400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4" name="3 Rectángulo"/>
          <p:cNvSpPr/>
          <p:nvPr/>
        </p:nvSpPr>
        <p:spPr>
          <a:xfrm>
            <a:off x="2637478" y="-134238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5" name="4 Triángulo isósceles"/>
          <p:cNvSpPr/>
          <p:nvPr/>
        </p:nvSpPr>
        <p:spPr>
          <a:xfrm rot="10800000">
            <a:off x="-180528" y="-134238"/>
            <a:ext cx="2339752" cy="7029400"/>
          </a:xfrm>
          <a:prstGeom prst="triangle">
            <a:avLst>
              <a:gd name="adj" fmla="val 9407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Paralelogramo"/>
          <p:cNvSpPr/>
          <p:nvPr/>
        </p:nvSpPr>
        <p:spPr>
          <a:xfrm>
            <a:off x="4508973" y="2293397"/>
            <a:ext cx="4356000" cy="864000"/>
          </a:xfrm>
          <a:prstGeom prst="parallelogram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Paralelogramo"/>
          <p:cNvSpPr/>
          <p:nvPr/>
        </p:nvSpPr>
        <p:spPr>
          <a:xfrm>
            <a:off x="5157770" y="2558860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4427984" y="2449511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01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957618" y="2725397"/>
            <a:ext cx="5157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392763" y="2581918"/>
            <a:ext cx="3058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La Doctrina Monroe represento una severa advertencia a las potencias europeas al rechazar la intervención de Europa en los asuntos americanos.</a:t>
            </a:r>
          </a:p>
        </p:txBody>
      </p:sp>
      <p:sp>
        <p:nvSpPr>
          <p:cNvPr id="13" name="12 Paralelogramo"/>
          <p:cNvSpPr/>
          <p:nvPr/>
        </p:nvSpPr>
        <p:spPr>
          <a:xfrm>
            <a:off x="4249173" y="3861096"/>
            <a:ext cx="4356000" cy="864000"/>
          </a:xfrm>
          <a:prstGeom prst="parallelogram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Paralelogramo"/>
          <p:cNvSpPr/>
          <p:nvPr/>
        </p:nvSpPr>
        <p:spPr>
          <a:xfrm>
            <a:off x="4771956" y="4126559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4124851" y="4058165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02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132963" y="4149617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En el siglo XX ,el presidente Theodore Roosevelt ampliaba el alcanzó de esta política y afirmaba el derecho exclusivo de los Estados Unidos a garantizar el orden en las republicas vecinas.</a:t>
            </a:r>
          </a:p>
        </p:txBody>
      </p:sp>
      <p:sp>
        <p:nvSpPr>
          <p:cNvPr id="24" name="23 Paralelogramo"/>
          <p:cNvSpPr/>
          <p:nvPr/>
        </p:nvSpPr>
        <p:spPr>
          <a:xfrm>
            <a:off x="4002259" y="5373724"/>
            <a:ext cx="4356000" cy="864000"/>
          </a:xfrm>
          <a:prstGeom prst="parallelogram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Paralelogramo"/>
          <p:cNvSpPr/>
          <p:nvPr/>
        </p:nvSpPr>
        <p:spPr>
          <a:xfrm>
            <a:off x="4645052" y="5612924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Rectángulo"/>
          <p:cNvSpPr/>
          <p:nvPr/>
        </p:nvSpPr>
        <p:spPr>
          <a:xfrm>
            <a:off x="3937604" y="5458726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03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5006949" y="5666760"/>
            <a:ext cx="30584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Se atribuía así el papel de «policía internacional» y el derecho a interferir por la fuerza cuando la situación de inestabilidad ,desorden o amenaza a los intereses americanos en el continente americano</a:t>
            </a:r>
          </a:p>
        </p:txBody>
      </p:sp>
      <p:sp>
        <p:nvSpPr>
          <p:cNvPr id="25" name="24 Rectángulo"/>
          <p:cNvSpPr/>
          <p:nvPr/>
        </p:nvSpPr>
        <p:spPr>
          <a:xfrm>
            <a:off x="4628169" y="216277"/>
            <a:ext cx="4810860" cy="1077218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solidFill>
                  <a:schemeClr val="bg1">
                    <a:lumMod val="95000"/>
                  </a:schemeClr>
                </a:solidFill>
                <a:latin typeface="Bahnschrift SemiBold SemiConden" pitchFamily="34" charset="0"/>
              </a:rPr>
              <a:t>COROLARIO ROOSEVELT A LA DOCTRINA MONROE</a:t>
            </a:r>
          </a:p>
        </p:txBody>
      </p:sp>
    </p:spTree>
    <p:extLst>
      <p:ext uri="{BB962C8B-B14F-4D97-AF65-F5344CB8AC3E}">
        <p14:creationId xmlns:p14="http://schemas.microsoft.com/office/powerpoint/2010/main" val="3070832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2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7809"/>
            <a:ext cx="5700101" cy="6935809"/>
          </a:xfrm>
          <a:prstGeom prst="rect">
            <a:avLst/>
          </a:prstGeom>
        </p:spPr>
      </p:pic>
      <p:sp>
        <p:nvSpPr>
          <p:cNvPr id="5" name="3 Rectángulo"/>
          <p:cNvSpPr/>
          <p:nvPr/>
        </p:nvSpPr>
        <p:spPr>
          <a:xfrm>
            <a:off x="2342882" y="-171400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6" name="3 Rectángulo"/>
          <p:cNvSpPr/>
          <p:nvPr/>
        </p:nvSpPr>
        <p:spPr>
          <a:xfrm>
            <a:off x="2637478" y="-134238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7" name="6 Triángulo isósceles"/>
          <p:cNvSpPr/>
          <p:nvPr/>
        </p:nvSpPr>
        <p:spPr>
          <a:xfrm rot="10800000">
            <a:off x="-108520" y="-134238"/>
            <a:ext cx="2339752" cy="7029400"/>
          </a:xfrm>
          <a:prstGeom prst="triangle">
            <a:avLst>
              <a:gd name="adj" fmla="val 9407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7 Paralelogramo"/>
          <p:cNvSpPr/>
          <p:nvPr/>
        </p:nvSpPr>
        <p:spPr>
          <a:xfrm>
            <a:off x="4682581" y="1585511"/>
            <a:ext cx="4356000" cy="864000"/>
          </a:xfrm>
          <a:prstGeom prst="parallelogram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Paralelogramo"/>
          <p:cNvSpPr/>
          <p:nvPr/>
        </p:nvSpPr>
        <p:spPr>
          <a:xfrm>
            <a:off x="5331378" y="1850974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Rectángulo"/>
          <p:cNvSpPr/>
          <p:nvPr/>
        </p:nvSpPr>
        <p:spPr>
          <a:xfrm>
            <a:off x="4601592" y="1741625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01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3957618" y="2725397"/>
            <a:ext cx="5157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609704" y="1846743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En 1823,el presidente americano James Monroe había establecido la doctrina        que lleva su nombre ,prohibiendo a cualquier estado europeo establecer colonias en América.</a:t>
            </a:r>
          </a:p>
        </p:txBody>
      </p:sp>
      <p:sp>
        <p:nvSpPr>
          <p:cNvPr id="13" name="12 Paralelogramo"/>
          <p:cNvSpPr/>
          <p:nvPr/>
        </p:nvSpPr>
        <p:spPr>
          <a:xfrm>
            <a:off x="4383648" y="3076552"/>
            <a:ext cx="4356000" cy="864000"/>
          </a:xfrm>
          <a:prstGeom prst="parallelogram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Paralelogramo"/>
          <p:cNvSpPr/>
          <p:nvPr/>
        </p:nvSpPr>
        <p:spPr>
          <a:xfrm>
            <a:off x="4906431" y="3342015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>
            <a:off x="4198145" y="3326944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02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5267438" y="3365073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ESU esencia se sintetizaba así «América para los americanos» que muchos han traducido como «América para los Norte Americanos "ya que ellos se consideran a si mismos como únicos americanos</a:t>
            </a:r>
          </a:p>
        </p:txBody>
      </p:sp>
      <p:sp>
        <p:nvSpPr>
          <p:cNvPr id="17" name="16 Paralelogramo"/>
          <p:cNvSpPr/>
          <p:nvPr/>
        </p:nvSpPr>
        <p:spPr>
          <a:xfrm>
            <a:off x="4069013" y="4530492"/>
            <a:ext cx="4356000" cy="864000"/>
          </a:xfrm>
          <a:prstGeom prst="parallelogram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17 Paralelogramo"/>
          <p:cNvSpPr/>
          <p:nvPr/>
        </p:nvSpPr>
        <p:spPr>
          <a:xfrm>
            <a:off x="4711806" y="4769692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18 Rectángulo"/>
          <p:cNvSpPr/>
          <p:nvPr/>
        </p:nvSpPr>
        <p:spPr>
          <a:xfrm>
            <a:off x="4004358" y="4615494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03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5006949" y="5666760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La doctrina </a:t>
            </a:r>
            <a:r>
              <a:rPr lang="es-MX" sz="1000" dirty="0" err="1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pretendia</a:t>
            </a:r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 garantizar que ninguna potencia Europea reclamara territorios de todo este </a:t>
            </a:r>
            <a:r>
              <a:rPr lang="es-MX" sz="1000" dirty="0" err="1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continente.De</a:t>
            </a:r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 ese modo Monroe </a:t>
            </a:r>
            <a:r>
              <a:rPr lang="es-MX" sz="1000" dirty="0" err="1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advertia</a:t>
            </a:r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 que la </a:t>
            </a:r>
            <a:r>
              <a:rPr lang="es-MX" sz="1000" dirty="0" err="1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region</a:t>
            </a:r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 quedaba bajo Estados Unidos.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4628169" y="216277"/>
            <a:ext cx="4810860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solidFill>
                  <a:schemeClr val="bg1">
                    <a:lumMod val="95000"/>
                  </a:schemeClr>
                </a:solidFill>
                <a:latin typeface="Bahnschrift SemiBold SemiConden" pitchFamily="34" charset="0"/>
              </a:rPr>
              <a:t> DOCTRINA MONROE</a:t>
            </a:r>
          </a:p>
        </p:txBody>
      </p:sp>
      <p:sp>
        <p:nvSpPr>
          <p:cNvPr id="23" name="22 Paralelogramo"/>
          <p:cNvSpPr/>
          <p:nvPr/>
        </p:nvSpPr>
        <p:spPr>
          <a:xfrm>
            <a:off x="3707663" y="5741103"/>
            <a:ext cx="4356000" cy="864000"/>
          </a:xfrm>
          <a:prstGeom prst="parallelogram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Paralelogramo"/>
          <p:cNvSpPr/>
          <p:nvPr/>
        </p:nvSpPr>
        <p:spPr>
          <a:xfrm>
            <a:off x="4631222" y="5988606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Rectángulo"/>
          <p:cNvSpPr/>
          <p:nvPr/>
        </p:nvSpPr>
        <p:spPr>
          <a:xfrm>
            <a:off x="3898319" y="5828977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04</a:t>
            </a:r>
          </a:p>
        </p:txBody>
      </p:sp>
      <p:sp>
        <p:nvSpPr>
          <p:cNvPr id="26" name="25 CuadroTexto"/>
          <p:cNvSpPr txBox="1"/>
          <p:nvPr/>
        </p:nvSpPr>
        <p:spPr>
          <a:xfrm>
            <a:off x="4949126" y="4746584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La doctrina pretendía garantizar que ninguna potencia Europea reclamara territorios de todo este continente. De ese modo Monroe advertía que la región quedaba bajo Estados Unidos.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4955908" y="6042442"/>
            <a:ext cx="3058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Esta doctrina se dio en el contexto de una creciente puja entre los  capitales ingleses y estadounidenses para detentar la preeminencia</a:t>
            </a:r>
          </a:p>
        </p:txBody>
      </p:sp>
    </p:spTree>
    <p:extLst>
      <p:ext uri="{BB962C8B-B14F-4D97-AF65-F5344CB8AC3E}">
        <p14:creationId xmlns:p14="http://schemas.microsoft.com/office/powerpoint/2010/main" val="256458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36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30" y="-51820"/>
            <a:ext cx="4952486" cy="6909820"/>
          </a:xfrm>
          <a:prstGeom prst="rect">
            <a:avLst/>
          </a:prstGeom>
        </p:spPr>
      </p:pic>
      <p:sp>
        <p:nvSpPr>
          <p:cNvPr id="19" name="3 Rectángulo"/>
          <p:cNvSpPr/>
          <p:nvPr/>
        </p:nvSpPr>
        <p:spPr>
          <a:xfrm>
            <a:off x="2342882" y="-171400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20" name="3 Rectángulo"/>
          <p:cNvSpPr/>
          <p:nvPr/>
        </p:nvSpPr>
        <p:spPr>
          <a:xfrm>
            <a:off x="2364471" y="-134238"/>
            <a:ext cx="7085562" cy="7029400"/>
          </a:xfrm>
          <a:custGeom>
            <a:avLst/>
            <a:gdLst>
              <a:gd name="connsiteX0" fmla="*/ 0 w 7085562"/>
              <a:gd name="connsiteY0" fmla="*/ 0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0 w 7085562"/>
              <a:gd name="connsiteY4" fmla="*/ 0 h 6858000"/>
              <a:gd name="connsiteX0" fmla="*/ 2119745 w 7085562"/>
              <a:gd name="connsiteY0" fmla="*/ 27709 h 6858000"/>
              <a:gd name="connsiteX1" fmla="*/ 7085562 w 7085562"/>
              <a:gd name="connsiteY1" fmla="*/ 0 h 6858000"/>
              <a:gd name="connsiteX2" fmla="*/ 7085562 w 7085562"/>
              <a:gd name="connsiteY2" fmla="*/ 6858000 h 6858000"/>
              <a:gd name="connsiteX3" fmla="*/ 0 w 7085562"/>
              <a:gd name="connsiteY3" fmla="*/ 6858000 h 6858000"/>
              <a:gd name="connsiteX4" fmla="*/ 2119745 w 7085562"/>
              <a:gd name="connsiteY4" fmla="*/ 2770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85562" h="6858000">
                <a:moveTo>
                  <a:pt x="2119745" y="27709"/>
                </a:moveTo>
                <a:lnTo>
                  <a:pt x="7085562" y="0"/>
                </a:lnTo>
                <a:lnTo>
                  <a:pt x="7085562" y="6858000"/>
                </a:lnTo>
                <a:lnTo>
                  <a:pt x="0" y="6858000"/>
                </a:lnTo>
                <a:lnTo>
                  <a:pt x="2119745" y="27709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00" dirty="0"/>
          </a:p>
        </p:txBody>
      </p:sp>
      <p:sp>
        <p:nvSpPr>
          <p:cNvPr id="21" name="20 Triángulo isósceles"/>
          <p:cNvSpPr/>
          <p:nvPr/>
        </p:nvSpPr>
        <p:spPr>
          <a:xfrm rot="10800000">
            <a:off x="-180528" y="-134238"/>
            <a:ext cx="2339752" cy="7029400"/>
          </a:xfrm>
          <a:prstGeom prst="triangle">
            <a:avLst>
              <a:gd name="adj" fmla="val 94079"/>
            </a:avLst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" name="21 Paralelogramo"/>
          <p:cNvSpPr/>
          <p:nvPr/>
        </p:nvSpPr>
        <p:spPr>
          <a:xfrm>
            <a:off x="4645052" y="1512945"/>
            <a:ext cx="4356000" cy="864000"/>
          </a:xfrm>
          <a:prstGeom prst="parallelogram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Paralelogramo"/>
          <p:cNvSpPr/>
          <p:nvPr/>
        </p:nvSpPr>
        <p:spPr>
          <a:xfrm>
            <a:off x="5293849" y="1778408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Rectángulo"/>
          <p:cNvSpPr/>
          <p:nvPr/>
        </p:nvSpPr>
        <p:spPr>
          <a:xfrm>
            <a:off x="4564063" y="1669059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01</a:t>
            </a:r>
          </a:p>
        </p:txBody>
      </p:sp>
      <p:sp>
        <p:nvSpPr>
          <p:cNvPr id="25" name="24 CuadroTexto"/>
          <p:cNvSpPr txBox="1"/>
          <p:nvPr/>
        </p:nvSpPr>
        <p:spPr>
          <a:xfrm>
            <a:off x="3957618" y="2725397"/>
            <a:ext cx="5157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dirty="0"/>
          </a:p>
        </p:txBody>
      </p:sp>
      <p:sp>
        <p:nvSpPr>
          <p:cNvPr id="26" name="25 CuadroTexto"/>
          <p:cNvSpPr txBox="1"/>
          <p:nvPr/>
        </p:nvSpPr>
        <p:spPr>
          <a:xfrm>
            <a:off x="5528842" y="1801466"/>
            <a:ext cx="3058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Después de la guerra con España ,Cuba fue ocupada por Estados Unidos, que designo a un general norteamericano como gobernador de la isla</a:t>
            </a:r>
          </a:p>
        </p:txBody>
      </p:sp>
      <p:sp>
        <p:nvSpPr>
          <p:cNvPr id="27" name="26 Paralelogramo"/>
          <p:cNvSpPr/>
          <p:nvPr/>
        </p:nvSpPr>
        <p:spPr>
          <a:xfrm>
            <a:off x="4466241" y="2910063"/>
            <a:ext cx="4356000" cy="864000"/>
          </a:xfrm>
          <a:prstGeom prst="parallelogram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Paralelogramo"/>
          <p:cNvSpPr/>
          <p:nvPr/>
        </p:nvSpPr>
        <p:spPr>
          <a:xfrm>
            <a:off x="4989024" y="3175526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000" dirty="0">
                <a:latin typeface="Arial Black" pitchFamily="34" charset="0"/>
              </a:rPr>
              <a:t>Dejaba asentado que todos los actos realizados por EEUU durante la ocupación militar-que duro cuatro años serian considerados validos ,es decir no cuestionados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4341919" y="3107132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02</a:t>
            </a:r>
          </a:p>
        </p:txBody>
      </p:sp>
      <p:sp>
        <p:nvSpPr>
          <p:cNvPr id="31" name="30 Paralelogramo"/>
          <p:cNvSpPr/>
          <p:nvPr/>
        </p:nvSpPr>
        <p:spPr>
          <a:xfrm>
            <a:off x="4256845" y="4246014"/>
            <a:ext cx="4356000" cy="864000"/>
          </a:xfrm>
          <a:prstGeom prst="parallelogram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Paralelogramo"/>
          <p:cNvSpPr/>
          <p:nvPr/>
        </p:nvSpPr>
        <p:spPr>
          <a:xfrm>
            <a:off x="4899638" y="4485214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3" name="32 Rectángulo"/>
          <p:cNvSpPr/>
          <p:nvPr/>
        </p:nvSpPr>
        <p:spPr>
          <a:xfrm>
            <a:off x="4192190" y="4331016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03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5261535" y="4385161"/>
            <a:ext cx="305840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Así  obtuvieron la base de Guantánamo ,en el extremo oriental de la isla, que aun hoy conservan unilateralmente. La enmienda </a:t>
            </a:r>
            <a:r>
              <a:rPr lang="es-MX" sz="1000" dirty="0" err="1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Platt</a:t>
            </a:r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 ,que significo un verdadero protectorado sobre Cuba.</a:t>
            </a:r>
          </a:p>
        </p:txBody>
      </p:sp>
      <p:sp>
        <p:nvSpPr>
          <p:cNvPr id="35" name="34 Rectángulo"/>
          <p:cNvSpPr/>
          <p:nvPr/>
        </p:nvSpPr>
        <p:spPr>
          <a:xfrm>
            <a:off x="4628169" y="216277"/>
            <a:ext cx="4810860" cy="584775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solidFill>
                  <a:schemeClr val="bg1">
                    <a:lumMod val="95000"/>
                  </a:schemeClr>
                </a:solidFill>
                <a:latin typeface="Bahnschrift SemiBold SemiConden" pitchFamily="34" charset="0"/>
              </a:rPr>
              <a:t>EL PROTECTORADO EN CUBA </a:t>
            </a:r>
          </a:p>
        </p:txBody>
      </p:sp>
      <p:sp>
        <p:nvSpPr>
          <p:cNvPr id="38" name="37 Paralelogramo"/>
          <p:cNvSpPr/>
          <p:nvPr/>
        </p:nvSpPr>
        <p:spPr>
          <a:xfrm>
            <a:off x="3963941" y="5610442"/>
            <a:ext cx="4356000" cy="864000"/>
          </a:xfrm>
          <a:prstGeom prst="parallelogram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Paralelogramo"/>
          <p:cNvSpPr/>
          <p:nvPr/>
        </p:nvSpPr>
        <p:spPr>
          <a:xfrm>
            <a:off x="4887500" y="5857945"/>
            <a:ext cx="3528392" cy="815558"/>
          </a:xfrm>
          <a:prstGeom prst="parallelogram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Rectángulo"/>
          <p:cNvSpPr/>
          <p:nvPr/>
        </p:nvSpPr>
        <p:spPr>
          <a:xfrm>
            <a:off x="4154597" y="5698316"/>
            <a:ext cx="100811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04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5212186" y="5911781"/>
            <a:ext cx="30584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>
                <a:solidFill>
                  <a:schemeClr val="bg1">
                    <a:lumMod val="95000"/>
                  </a:schemeClr>
                </a:solidFill>
                <a:latin typeface="Arial Black" pitchFamily="34" charset="0"/>
              </a:rPr>
              <a:t>Se impuso la reducción de los derechos aduaneros a los productos estadounidenses, es decir ,facilidades para ingresar al mercado cubano.</a:t>
            </a:r>
          </a:p>
        </p:txBody>
      </p:sp>
    </p:spTree>
    <p:extLst>
      <p:ext uri="{BB962C8B-B14F-4D97-AF65-F5344CB8AC3E}">
        <p14:creationId xmlns:p14="http://schemas.microsoft.com/office/powerpoint/2010/main" val="2827841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353</Words>
  <Application>Microsoft Office PowerPoint</Application>
  <PresentationFormat>Presentación en pantalla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Silvina</dc:creator>
  <cp:lastModifiedBy>Luquitalucask@outlook.es</cp:lastModifiedBy>
  <cp:revision>8</cp:revision>
  <dcterms:created xsi:type="dcterms:W3CDTF">2022-08-08T05:34:14Z</dcterms:created>
  <dcterms:modified xsi:type="dcterms:W3CDTF">2022-08-08T11:30:30Z</dcterms:modified>
</cp:coreProperties>
</file>