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7" r:id="rId11"/>
    <p:sldId id="266" r:id="rId1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1481464752"/>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2256572427"/>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1011149002"/>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3790818666"/>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3940147846"/>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3519779259"/>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1238355309"/>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2489014219"/>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1556201007"/>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3597378006"/>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554A6F-FFD9-40AE-805E-C722C686F688}" type="datetimeFigureOut">
              <a:rPr lang="es-AR" smtClean="0"/>
              <a:t>24/7/2022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642960E-C549-42A8-9131-FAAA92F4647F}" type="slidenum">
              <a:rPr lang="es-AR" smtClean="0"/>
              <a:t>‹Nº›</a:t>
            </a:fld>
            <a:endParaRPr lang="es-AR"/>
          </a:p>
        </p:txBody>
      </p:sp>
    </p:spTree>
    <p:extLst>
      <p:ext uri="{BB962C8B-B14F-4D97-AF65-F5344CB8AC3E}">
        <p14:creationId xmlns:p14="http://schemas.microsoft.com/office/powerpoint/2010/main" val="3551100750"/>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1" name="click.wav"/>
          </p:stSnd>
        </p:sndAc>
      </p:transition>
    </mc:Choice>
    <mc:Fallback>
      <p:transition spd="slow" advClick="0" advTm="3000">
        <p:checker/>
        <p:sndAc>
          <p:stSnd>
            <p:snd r:embed="rId1"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
              <a:srgbClr val="9BB5E4"/>
            </a:gs>
            <a:gs pos="13000">
              <a:srgbClr val="0070C0"/>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54A6F-FFD9-40AE-805E-C722C686F688}" type="datetimeFigureOut">
              <a:rPr lang="es-AR" smtClean="0"/>
              <a:t>24/7/2022</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2960E-C549-42A8-9131-FAAA92F4647F}" type="slidenum">
              <a:rPr lang="es-AR" smtClean="0"/>
              <a:t>‹Nº›</a:t>
            </a:fld>
            <a:endParaRPr lang="es-AR"/>
          </a:p>
        </p:txBody>
      </p:sp>
    </p:spTree>
    <p:extLst>
      <p:ext uri="{BB962C8B-B14F-4D97-AF65-F5344CB8AC3E}">
        <p14:creationId xmlns:p14="http://schemas.microsoft.com/office/powerpoint/2010/main" val="380426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500" advClick="0" advTm="3000">
        <p:checker/>
        <p:sndAc>
          <p:stSnd>
            <p:snd r:embed="rId13" name="click.wav"/>
          </p:stSnd>
        </p:sndAc>
      </p:transition>
    </mc:Choice>
    <mc:Fallback>
      <p:transition spd="slow" advClick="0" advTm="3000">
        <p:checker/>
        <p:sndAc>
          <p:stSnd>
            <p:snd r:embed="rId13" name="click.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dx.org/es/aprende/microsoft-powerpoint#:~:text=Microsoft%20PowerPoint%20(PPT)%20es%20un,estrella%20de%20la%20compa%C3%B1%C3%ADa%20Microsoft"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modelopresentacion.com/tipos-de-presentacion" TargetMode="External"/><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www.modelopresentacion.com/presentaciones-con-powtoon" TargetMode="External"/><Relationship Id="rId5" Type="http://schemas.openxmlformats.org/officeDocument/2006/relationships/hyperlink" Target="https://www.modelopresentacion.com/presentacion-con-prezi" TargetMode="External"/><Relationship Id="rId4" Type="http://schemas.openxmlformats.org/officeDocument/2006/relationships/hyperlink" Target="https://www.modelopresentacion.com/presentacion-keynot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upport.microsoft.com/es-es/office/-d%C3%B3nde-se-encuentran-los-men%C3%BAs-y-las-barras-de-herramientas-e25451c0-8a1f-428c-afb4-d91e98807bd4"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yura.udea.edu.co/cursos/distancia/sisinformacion/temas/powerpoint3.htm"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 colegio del prado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22" y="393725"/>
            <a:ext cx="12096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835696" y="4221088"/>
            <a:ext cx="5508104" cy="707886"/>
          </a:xfrm>
          <a:prstGeom prst="rect">
            <a:avLst/>
          </a:prstGeom>
          <a:noFill/>
        </p:spPr>
        <p:txBody>
          <a:bodyPr wrap="square" lIns="91440" tIns="45720" rIns="91440" bIns="45720">
            <a:spAutoFit/>
          </a:bodyPr>
          <a:lstStyle/>
          <a:p>
            <a:pPr algn="ctr"/>
            <a:r>
              <a:rPr lang="es-E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MATHIAS FERNANDEZ</a:t>
            </a:r>
            <a:endParaRPr lang="es-E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8 Rectángulo"/>
          <p:cNvSpPr/>
          <p:nvPr/>
        </p:nvSpPr>
        <p:spPr>
          <a:xfrm>
            <a:off x="784349" y="2060848"/>
            <a:ext cx="421038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CURSO: 1° “A”</a:t>
            </a:r>
            <a:endParaRPr lang="es-A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9 Rectángulo"/>
          <p:cNvSpPr/>
          <p:nvPr/>
        </p:nvSpPr>
        <p:spPr>
          <a:xfrm>
            <a:off x="1210874" y="393725"/>
            <a:ext cx="8594460" cy="923330"/>
          </a:xfrm>
          <a:prstGeom prst="rect">
            <a:avLst/>
          </a:prstGeom>
          <a:noFill/>
        </p:spPr>
        <p:txBody>
          <a:bodyPr wrap="squar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COLEGIO DEL PRADO</a:t>
            </a:r>
            <a:endParaRPr lang="es-A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489186" y="3040697"/>
            <a:ext cx="5508104" cy="707886"/>
          </a:xfrm>
          <a:prstGeom prst="rect">
            <a:avLst/>
          </a:prstGeom>
          <a:noFill/>
        </p:spPr>
        <p:txBody>
          <a:bodyPr wrap="square" lIns="91440" tIns="45720" rIns="91440" bIns="45720">
            <a:spAutoFit/>
          </a:bodyPr>
          <a:lstStyle/>
          <a:p>
            <a:pPr algn="ctr"/>
            <a:r>
              <a:rPr lang="es-ES" sz="40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Power</a:t>
            </a: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Point</a:t>
            </a:r>
            <a:endParaRPr lang="es-E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998523"/>
            <a:ext cx="29527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106991"/>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0568" y="0"/>
            <a:ext cx="12241360" cy="45719"/>
          </a:xfrm>
        </p:spPr>
        <p:txBody>
          <a:bodyPr>
            <a:noAutofit/>
          </a:bodyPr>
          <a:lstStyle/>
          <a:p>
            <a:r>
              <a:rPr lang="es-AR" sz="3200" dirty="0" smtClean="0"/>
              <a:t>                                                                     .</a:t>
            </a:r>
            <a:endParaRPr lang="es-AR" sz="3200" dirty="0"/>
          </a:p>
        </p:txBody>
      </p:sp>
      <p:sp>
        <p:nvSpPr>
          <p:cNvPr id="3" name="2 Marcador de contenido"/>
          <p:cNvSpPr>
            <a:spLocks noGrp="1"/>
          </p:cNvSpPr>
          <p:nvPr>
            <p:ph idx="1"/>
          </p:nvPr>
        </p:nvSpPr>
        <p:spPr>
          <a:xfrm>
            <a:off x="0" y="0"/>
            <a:ext cx="9144000" cy="6858000"/>
          </a:xfrm>
        </p:spPr>
        <p:txBody>
          <a:bodyPr>
            <a:normAutofit/>
          </a:bodyPr>
          <a:lstStyle/>
          <a:p>
            <a:pPr fontAlgn="base"/>
            <a:r>
              <a:rPr lang="es-MX" sz="1600" dirty="0"/>
              <a:t>1. Entrada</a:t>
            </a:r>
          </a:p>
          <a:p>
            <a:pPr fontAlgn="base"/>
            <a:r>
              <a:rPr lang="es-MX" sz="1600" dirty="0"/>
              <a:t>En PowerPoint puedes utilizar la herramienta de animación para llamar la atención del público durante tu presentación. Tendrás la posibilidad de animar textos, objetos, formas, fotos e imágenes prediseñados.</a:t>
            </a:r>
          </a:p>
          <a:p>
            <a:pPr fontAlgn="base"/>
            <a:r>
              <a:rPr lang="es-MX" sz="1600" dirty="0"/>
              <a:t>Estos efectos controlan el modo en que el objeto entra en la diapositiva. Por ejemplo, con la opción «Rebote» el objeto caerá sobre el portaobjetos y después rebotará varias veces.</a:t>
            </a:r>
          </a:p>
          <a:p>
            <a:pPr fontAlgn="base"/>
            <a:r>
              <a:rPr lang="es-MX" sz="1600" dirty="0"/>
              <a:t>2. Énfasis</a:t>
            </a:r>
          </a:p>
          <a:p>
            <a:pPr fontAlgn="base"/>
            <a:r>
              <a:rPr lang="es-MX" sz="1600" dirty="0" smtClean="0"/>
              <a:t>Generalmente al hacer clic con el ratón, la animación se reproduce cuando el objeto está en la diapositiva. Por ejemplo, puedes hacer que un objeto gire al pulsarlo con la opción «Girar».</a:t>
            </a:r>
          </a:p>
          <a:p>
            <a:pPr fontAlgn="base"/>
            <a:r>
              <a:rPr lang="es-MX" sz="1600" dirty="0"/>
              <a:t>3. Salir</a:t>
            </a:r>
          </a:p>
          <a:p>
            <a:pPr fontAlgn="base"/>
            <a:r>
              <a:rPr lang="es-MX" sz="1600" dirty="0"/>
              <a:t>Con estas animaciones puedes controlar la manera en que el objeto sale de la diapositiva. Por ejemplo, si deseas que el objeto se desvanezca, puedes aplicar la animación «Desvanecer».</a:t>
            </a:r>
          </a:p>
          <a:p>
            <a:pPr fontAlgn="base"/>
            <a:r>
              <a:rPr lang="es-MX" sz="1600" dirty="0"/>
              <a:t/>
            </a:r>
            <a:br>
              <a:rPr lang="es-MX" sz="1600" dirty="0"/>
            </a:br>
            <a:r>
              <a:rPr lang="es-MX" sz="1600" dirty="0"/>
              <a:t>4. Trayectorias de la animación</a:t>
            </a:r>
          </a:p>
          <a:p>
            <a:pPr fontAlgn="base"/>
            <a:r>
              <a:rPr lang="es-MX" sz="1600" dirty="0"/>
              <a:t>Son animaciones similares a los efectos de énfasis, con la diferencia de que el objeto se mueve dentro de la diapositiva, a lo largo de una trayectoria predeterminada, como un círculo o en línea recta.</a:t>
            </a:r>
          </a:p>
          <a:p>
            <a:pPr fontAlgn="base"/>
            <a:r>
              <a:rPr lang="es-MX" sz="1600" dirty="0"/>
              <a:t>¿Cómo insertar animaciones en PowerPoint?</a:t>
            </a:r>
          </a:p>
          <a:p>
            <a:pPr fontAlgn="base"/>
            <a:r>
              <a:rPr lang="es-MX" sz="1600" dirty="0"/>
              <a:t>Selecciona la pestaña de animaciones.</a:t>
            </a:r>
          </a:p>
          <a:p>
            <a:pPr fontAlgn="base"/>
            <a:r>
              <a:rPr lang="es-MX" sz="1600" dirty="0"/>
              <a:t>Agrega efectos.</a:t>
            </a:r>
          </a:p>
          <a:p>
            <a:pPr fontAlgn="base"/>
            <a:r>
              <a:rPr lang="es-MX" sz="1600" dirty="0"/>
              <a:t>Administra animaciones y efectos.</a:t>
            </a:r>
          </a:p>
          <a:p>
            <a:pPr fontAlgn="base"/>
            <a:r>
              <a:rPr lang="es-MX" sz="1600" dirty="0"/>
              <a:t>Agrega más efectos a una animación.</a:t>
            </a:r>
          </a:p>
          <a:p>
            <a:endParaRPr lang="es-MX" sz="1600" dirty="0" smtClean="0"/>
          </a:p>
          <a:p>
            <a:endParaRPr lang="es-AR"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577947"/>
            <a:ext cx="2987824" cy="224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120523"/>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468544" cy="45719"/>
          </a:xfrm>
        </p:spPr>
        <p:txBody>
          <a:bodyPr>
            <a:normAutofit fontScale="90000"/>
          </a:bodyPr>
          <a:lstStyle/>
          <a:p>
            <a:r>
              <a:rPr lang="es-AR" dirty="0" smtClean="0"/>
              <a:t>                                                                             ,</a:t>
            </a:r>
            <a:endParaRPr lang="es-AR" dirty="0"/>
          </a:p>
        </p:txBody>
      </p:sp>
      <p:sp>
        <p:nvSpPr>
          <p:cNvPr id="3" name="2 Marcador de contenido"/>
          <p:cNvSpPr>
            <a:spLocks noGrp="1"/>
          </p:cNvSpPr>
          <p:nvPr>
            <p:ph idx="1"/>
          </p:nvPr>
        </p:nvSpPr>
        <p:spPr>
          <a:xfrm>
            <a:off x="0" y="0"/>
            <a:ext cx="9144000" cy="6858000"/>
          </a:xfrm>
        </p:spPr>
        <p:txBody>
          <a:bodyPr>
            <a:normAutofit/>
          </a:bodyPr>
          <a:lstStyle/>
          <a:p>
            <a:pPr fontAlgn="base"/>
            <a:r>
              <a:rPr lang="es-MX" sz="1600" dirty="0"/>
              <a:t>1. Selecciona la pestaña de animaciones</a:t>
            </a:r>
          </a:p>
          <a:p>
            <a:pPr fontAlgn="base"/>
            <a:r>
              <a:rPr lang="es-MX" sz="1600" dirty="0"/>
              <a:t>Para poder agregar las animaciones, dirígete a la parte superior donde se encuentra el menú y elige la pestaña «Animaciones». Al hacer clic aparecerán varias opciones que puedes usar para personalizar tus diapositivas.</a:t>
            </a:r>
          </a:p>
          <a:p>
            <a:pPr fontAlgn="base"/>
            <a:r>
              <a:rPr lang="es-MX" sz="1600" dirty="0"/>
              <a:t>Elige el objeto que deseas animar, luego dirígete a la parte superior donde está el menú y selecciona la animación de tu gusto. Puedes ir escogiendo una por una, hasta encontrar la de tu agrado.</a:t>
            </a:r>
          </a:p>
          <a:p>
            <a:pPr fontAlgn="base"/>
            <a:r>
              <a:rPr lang="es-MX" sz="1400" dirty="0"/>
              <a:t>3. Administra animaciones y efectos </a:t>
            </a:r>
          </a:p>
          <a:p>
            <a:pPr fontAlgn="base"/>
            <a:r>
              <a:rPr lang="es-MX" sz="1400" dirty="0"/>
              <a:t>Existen diferentes formas de iniciar las animaciones en la presentación. Todas pueden realizarse desde el «Panel de Animación» en el menú, con la herramienta «Desencadenador». Por ejemplo: </a:t>
            </a:r>
          </a:p>
          <a:p>
            <a:pPr fontAlgn="base"/>
            <a:r>
              <a:rPr lang="es-MX" sz="1400" b="1" dirty="0"/>
              <a:t>Al hacer clic</a:t>
            </a:r>
            <a:r>
              <a:rPr lang="es-MX" sz="1400" dirty="0"/>
              <a:t>: inicia una animación al hacer clic en una diapositiva.</a:t>
            </a:r>
          </a:p>
          <a:p>
            <a:pPr fontAlgn="base"/>
            <a:r>
              <a:rPr lang="es-MX" sz="1400" b="1" dirty="0"/>
              <a:t>Iniciar con anterior</a:t>
            </a:r>
            <a:r>
              <a:rPr lang="es-MX" sz="1400" dirty="0"/>
              <a:t>: reproduce una animación al mismo tiempo que la animación anterior en la secuencia.</a:t>
            </a:r>
          </a:p>
          <a:p>
            <a:pPr fontAlgn="base"/>
            <a:r>
              <a:rPr lang="es-MX" sz="1400" b="1" dirty="0"/>
              <a:t>Iniciar después de anterior</a:t>
            </a:r>
            <a:r>
              <a:rPr lang="es-MX" sz="1400" dirty="0"/>
              <a:t>: inicia una animación inmediatamente después de que termine la anterior.</a:t>
            </a:r>
          </a:p>
          <a:p>
            <a:pPr fontAlgn="base"/>
            <a:r>
              <a:rPr lang="es-MX" sz="1400" dirty="0"/>
              <a:t>Ahí mismo se puede configurar la duración del efecto.</a:t>
            </a:r>
          </a:p>
          <a:p>
            <a:r>
              <a:rPr lang="es-MX" dirty="0"/>
              <a:t/>
            </a:r>
            <a:br>
              <a:rPr lang="es-MX" dirty="0"/>
            </a:br>
            <a:endParaRPr lang="es-A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797152"/>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322784"/>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afterEffect">
                                  <p:stCondLst>
                                    <p:cond delay="0"/>
                                  </p:stCondLst>
                                  <p:childTnLst>
                                    <p:animEffect transition="out" filter="wipe(down)">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500"/>
                                        <p:tgtEl>
                                          <p:spTgt spid="3">
                                            <p:txEl>
                                              <p:pRg st="1" end="1"/>
                                            </p:txEl>
                                          </p:spTgt>
                                        </p:tgtEl>
                                      </p:cBhvr>
                                    </p:animEffect>
                                    <p:set>
                                      <p:cBhvr>
                                        <p:cTn id="11" dur="1" fill="hold">
                                          <p:stCondLst>
                                            <p:cond delay="499"/>
                                          </p:stCondLst>
                                        </p:cTn>
                                        <p:tgtEl>
                                          <p:spTgt spid="3">
                                            <p:txEl>
                                              <p:pRg st="1" end="1"/>
                                            </p:txEl>
                                          </p:spTgt>
                                        </p:tgtEl>
                                        <p:attrNameLst>
                                          <p:attrName>style.visibility</p:attrName>
                                        </p:attrNameLst>
                                      </p:cBhvr>
                                      <p:to>
                                        <p:strVal val="hidden"/>
                                      </p:to>
                                    </p:set>
                                  </p:childTnLst>
                                </p:cTn>
                              </p:par>
                            </p:childTnLst>
                          </p:cTn>
                        </p:par>
                        <p:par>
                          <p:cTn id="12" fill="hold">
                            <p:stCondLst>
                              <p:cond delay="1000"/>
                            </p:stCondLst>
                            <p:childTnLst>
                              <p:par>
                                <p:cTn id="13" presetID="22" presetClass="exit" presetSubtype="4" fill="hold" grpId="0" nodeType="afterEffect">
                                  <p:stCondLst>
                                    <p:cond delay="0"/>
                                  </p:stCondLst>
                                  <p:childTnLst>
                                    <p:animEffect transition="out" filter="wipe(down)">
                                      <p:cBhvr>
                                        <p:cTn id="14" dur="500"/>
                                        <p:tgtEl>
                                          <p:spTgt spid="3">
                                            <p:txEl>
                                              <p:pRg st="2" end="2"/>
                                            </p:txEl>
                                          </p:spTgt>
                                        </p:tgtEl>
                                      </p:cBhvr>
                                    </p:animEffect>
                                    <p:set>
                                      <p:cBhvr>
                                        <p:cTn id="15" dur="1" fill="hold">
                                          <p:stCondLst>
                                            <p:cond delay="499"/>
                                          </p:stCondLst>
                                        </p:cTn>
                                        <p:tgtEl>
                                          <p:spTgt spid="3">
                                            <p:txEl>
                                              <p:pRg st="2" end="2"/>
                                            </p:txEl>
                                          </p:spTgt>
                                        </p:tgtEl>
                                        <p:attrNameLst>
                                          <p:attrName>style.visibility</p:attrName>
                                        </p:attrNameLst>
                                      </p:cBhvr>
                                      <p:to>
                                        <p:strVal val="hidden"/>
                                      </p:to>
                                    </p:set>
                                  </p:childTnLst>
                                </p:cTn>
                              </p:par>
                            </p:childTnLst>
                          </p:cTn>
                        </p:par>
                        <p:par>
                          <p:cTn id="16" fill="hold">
                            <p:stCondLst>
                              <p:cond delay="1500"/>
                            </p:stCondLst>
                            <p:childTnLst>
                              <p:par>
                                <p:cTn id="17" presetID="22" presetClass="exit" presetSubtype="4" fill="hold" grpId="0" nodeType="afterEffect">
                                  <p:stCondLst>
                                    <p:cond delay="0"/>
                                  </p:stCondLst>
                                  <p:childTnLst>
                                    <p:animEffect transition="out" filter="wipe(down)">
                                      <p:cBhvr>
                                        <p:cTn id="18" dur="500"/>
                                        <p:tgtEl>
                                          <p:spTgt spid="3">
                                            <p:txEl>
                                              <p:pRg st="3" end="3"/>
                                            </p:txEl>
                                          </p:spTgt>
                                        </p:tgtEl>
                                      </p:cBhvr>
                                    </p:animEffect>
                                    <p:set>
                                      <p:cBhvr>
                                        <p:cTn id="19" dur="1" fill="hold">
                                          <p:stCondLst>
                                            <p:cond delay="499"/>
                                          </p:stCondLst>
                                        </p:cTn>
                                        <p:tgtEl>
                                          <p:spTgt spid="3">
                                            <p:txEl>
                                              <p:pRg st="3" end="3"/>
                                            </p:txEl>
                                          </p:spTgt>
                                        </p:tgtEl>
                                        <p:attrNameLst>
                                          <p:attrName>style.visibility</p:attrName>
                                        </p:attrNameLst>
                                      </p:cBhvr>
                                      <p:to>
                                        <p:strVal val="hidden"/>
                                      </p:to>
                                    </p:set>
                                  </p:childTnLst>
                                </p:cTn>
                              </p:par>
                            </p:childTnLst>
                          </p:cTn>
                        </p:par>
                        <p:par>
                          <p:cTn id="20" fill="hold">
                            <p:stCondLst>
                              <p:cond delay="2000"/>
                            </p:stCondLst>
                            <p:childTnLst>
                              <p:par>
                                <p:cTn id="21" presetID="22" presetClass="exit" presetSubtype="4" fill="hold" grpId="0" nodeType="afterEffect">
                                  <p:stCondLst>
                                    <p:cond delay="0"/>
                                  </p:stCondLst>
                                  <p:childTnLst>
                                    <p:animEffect transition="out" filter="wipe(down)">
                                      <p:cBhvr>
                                        <p:cTn id="22" dur="500"/>
                                        <p:tgtEl>
                                          <p:spTgt spid="3">
                                            <p:txEl>
                                              <p:pRg st="4" end="4"/>
                                            </p:txEl>
                                          </p:spTgt>
                                        </p:tgtEl>
                                      </p:cBhvr>
                                    </p:animEffect>
                                    <p:set>
                                      <p:cBhvr>
                                        <p:cTn id="23" dur="1" fill="hold">
                                          <p:stCondLst>
                                            <p:cond delay="499"/>
                                          </p:stCondLst>
                                        </p:cTn>
                                        <p:tgtEl>
                                          <p:spTgt spid="3">
                                            <p:txEl>
                                              <p:pRg st="4" end="4"/>
                                            </p:txEl>
                                          </p:spTgt>
                                        </p:tgtEl>
                                        <p:attrNameLst>
                                          <p:attrName>style.visibility</p:attrName>
                                        </p:attrNameLst>
                                      </p:cBhvr>
                                      <p:to>
                                        <p:strVal val="hidden"/>
                                      </p:to>
                                    </p:set>
                                  </p:childTnLst>
                                </p:cTn>
                              </p:par>
                            </p:childTnLst>
                          </p:cTn>
                        </p:par>
                        <p:par>
                          <p:cTn id="24" fill="hold">
                            <p:stCondLst>
                              <p:cond delay="2500"/>
                            </p:stCondLst>
                            <p:childTnLst>
                              <p:par>
                                <p:cTn id="25" presetID="22" presetClass="exit" presetSubtype="4" fill="hold" grpId="0" nodeType="afterEffect">
                                  <p:stCondLst>
                                    <p:cond delay="0"/>
                                  </p:stCondLst>
                                  <p:childTnLst>
                                    <p:animEffect transition="out" filter="wipe(down)">
                                      <p:cBhvr>
                                        <p:cTn id="26" dur="500"/>
                                        <p:tgtEl>
                                          <p:spTgt spid="3">
                                            <p:txEl>
                                              <p:pRg st="5" end="5"/>
                                            </p:txEl>
                                          </p:spTgt>
                                        </p:tgtEl>
                                      </p:cBhvr>
                                    </p:animEffect>
                                    <p:set>
                                      <p:cBhvr>
                                        <p:cTn id="27" dur="1" fill="hold">
                                          <p:stCondLst>
                                            <p:cond delay="499"/>
                                          </p:stCondLst>
                                        </p:cTn>
                                        <p:tgtEl>
                                          <p:spTgt spid="3">
                                            <p:txEl>
                                              <p:pRg st="5" end="5"/>
                                            </p:txEl>
                                          </p:spTgt>
                                        </p:tgtEl>
                                        <p:attrNameLst>
                                          <p:attrName>style.visibility</p:attrName>
                                        </p:attrNameLst>
                                      </p:cBhvr>
                                      <p:to>
                                        <p:strVal val="hidden"/>
                                      </p:to>
                                    </p:set>
                                  </p:childTnLst>
                                </p:cTn>
                              </p:par>
                            </p:childTnLst>
                          </p:cTn>
                        </p:par>
                        <p:par>
                          <p:cTn id="28" fill="hold">
                            <p:stCondLst>
                              <p:cond delay="3000"/>
                            </p:stCondLst>
                            <p:childTnLst>
                              <p:par>
                                <p:cTn id="29" presetID="22" presetClass="exit" presetSubtype="4" fill="hold" grpId="0" nodeType="afterEffect">
                                  <p:stCondLst>
                                    <p:cond delay="0"/>
                                  </p:stCondLst>
                                  <p:childTnLst>
                                    <p:animEffect transition="out" filter="wipe(down)">
                                      <p:cBhvr>
                                        <p:cTn id="30" dur="500"/>
                                        <p:tgtEl>
                                          <p:spTgt spid="3">
                                            <p:txEl>
                                              <p:pRg st="6" end="6"/>
                                            </p:txEl>
                                          </p:spTgt>
                                        </p:tgtEl>
                                      </p:cBhvr>
                                    </p:animEffect>
                                    <p:set>
                                      <p:cBhvr>
                                        <p:cTn id="31" dur="1" fill="hold">
                                          <p:stCondLst>
                                            <p:cond delay="499"/>
                                          </p:stCondLst>
                                        </p:cTn>
                                        <p:tgtEl>
                                          <p:spTgt spid="3">
                                            <p:txEl>
                                              <p:pRg st="6" end="6"/>
                                            </p:txEl>
                                          </p:spTgt>
                                        </p:tgtEl>
                                        <p:attrNameLst>
                                          <p:attrName>style.visibility</p:attrName>
                                        </p:attrNameLst>
                                      </p:cBhvr>
                                      <p:to>
                                        <p:strVal val="hidden"/>
                                      </p:to>
                                    </p:set>
                                  </p:childTnLst>
                                </p:cTn>
                              </p:par>
                            </p:childTnLst>
                          </p:cTn>
                        </p:par>
                        <p:par>
                          <p:cTn id="32" fill="hold">
                            <p:stCondLst>
                              <p:cond delay="3500"/>
                            </p:stCondLst>
                            <p:childTnLst>
                              <p:par>
                                <p:cTn id="33" presetID="22" presetClass="exit" presetSubtype="4" fill="hold" grpId="0" nodeType="afterEffect">
                                  <p:stCondLst>
                                    <p:cond delay="0"/>
                                  </p:stCondLst>
                                  <p:childTnLst>
                                    <p:animEffect transition="out" filter="wipe(down)">
                                      <p:cBhvr>
                                        <p:cTn id="34" dur="500"/>
                                        <p:tgtEl>
                                          <p:spTgt spid="3">
                                            <p:txEl>
                                              <p:pRg st="7" end="7"/>
                                            </p:txEl>
                                          </p:spTgt>
                                        </p:tgtEl>
                                      </p:cBhvr>
                                    </p:animEffect>
                                    <p:set>
                                      <p:cBhvr>
                                        <p:cTn id="35" dur="1" fill="hold">
                                          <p:stCondLst>
                                            <p:cond delay="499"/>
                                          </p:stCondLst>
                                        </p:cTn>
                                        <p:tgtEl>
                                          <p:spTgt spid="3">
                                            <p:txEl>
                                              <p:pRg st="7" end="7"/>
                                            </p:txEl>
                                          </p:spTgt>
                                        </p:tgtEl>
                                        <p:attrNameLst>
                                          <p:attrName>style.visibility</p:attrName>
                                        </p:attrNameLst>
                                      </p:cBhvr>
                                      <p:to>
                                        <p:strVal val="hidden"/>
                                      </p:to>
                                    </p:set>
                                  </p:childTnLst>
                                </p:cTn>
                              </p:par>
                            </p:childTnLst>
                          </p:cTn>
                        </p:par>
                        <p:par>
                          <p:cTn id="36" fill="hold">
                            <p:stCondLst>
                              <p:cond delay="4000"/>
                            </p:stCondLst>
                            <p:childTnLst>
                              <p:par>
                                <p:cTn id="37" presetID="22" presetClass="exit" presetSubtype="4" fill="hold" grpId="0" nodeType="afterEffect">
                                  <p:stCondLst>
                                    <p:cond delay="0"/>
                                  </p:stCondLst>
                                  <p:childTnLst>
                                    <p:animEffect transition="out" filter="wipe(down)">
                                      <p:cBhvr>
                                        <p:cTn id="38" dur="500"/>
                                        <p:tgtEl>
                                          <p:spTgt spid="3">
                                            <p:txEl>
                                              <p:pRg st="8" end="8"/>
                                            </p:txEl>
                                          </p:spTgt>
                                        </p:tgtEl>
                                      </p:cBhvr>
                                    </p:animEffect>
                                    <p:set>
                                      <p:cBhvr>
                                        <p:cTn id="39" dur="1" fill="hold">
                                          <p:stCondLst>
                                            <p:cond delay="499"/>
                                          </p:stCondLst>
                                        </p:cTn>
                                        <p:tgtEl>
                                          <p:spTgt spid="3">
                                            <p:txEl>
                                              <p:pRg st="8" end="8"/>
                                            </p:txEl>
                                          </p:spTgt>
                                        </p:tgtEl>
                                        <p:attrNameLst>
                                          <p:attrName>style.visibility</p:attrName>
                                        </p:attrNameLst>
                                      </p:cBhvr>
                                      <p:to>
                                        <p:strVal val="hidden"/>
                                      </p:to>
                                    </p:set>
                                  </p:childTnLst>
                                </p:cTn>
                              </p:par>
                            </p:childTnLst>
                          </p:cTn>
                        </p:par>
                        <p:par>
                          <p:cTn id="40" fill="hold">
                            <p:stCondLst>
                              <p:cond delay="4500"/>
                            </p:stCondLst>
                            <p:childTnLst>
                              <p:par>
                                <p:cTn id="41" presetID="22" presetClass="exit" presetSubtype="4" fill="hold" grpId="0" nodeType="afterEffect">
                                  <p:stCondLst>
                                    <p:cond delay="0"/>
                                  </p:stCondLst>
                                  <p:childTnLst>
                                    <p:animEffect transition="out" filter="wipe(down)">
                                      <p:cBhvr>
                                        <p:cTn id="42" dur="500"/>
                                        <p:tgtEl>
                                          <p:spTgt spid="3">
                                            <p:txEl>
                                              <p:pRg st="9" end="9"/>
                                            </p:txEl>
                                          </p:spTgt>
                                        </p:tgtEl>
                                      </p:cBhvr>
                                    </p:animEffect>
                                    <p:set>
                                      <p:cBhvr>
                                        <p:cTn id="43"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endParaRPr lang="es-AR"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781" t="8333" r="13881" b="15675"/>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939484"/>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“RESPUESTAS”</a:t>
            </a:r>
            <a:endParaRPr lang="es-AR" dirty="0"/>
          </a:p>
        </p:txBody>
      </p:sp>
      <p:sp>
        <p:nvSpPr>
          <p:cNvPr id="3" name="2 Marcador de contenido"/>
          <p:cNvSpPr>
            <a:spLocks noGrp="1"/>
          </p:cNvSpPr>
          <p:nvPr>
            <p:ph idx="1"/>
          </p:nvPr>
        </p:nvSpPr>
        <p:spPr>
          <a:xfrm>
            <a:off x="0" y="1412776"/>
            <a:ext cx="9144000" cy="5445224"/>
          </a:xfrm>
        </p:spPr>
        <p:txBody>
          <a:bodyPr>
            <a:normAutofit/>
          </a:bodyPr>
          <a:lstStyle/>
          <a:p>
            <a:pPr marL="0" indent="0">
              <a:buNone/>
            </a:pPr>
            <a:r>
              <a:rPr lang="es-MX" dirty="0" smtClean="0"/>
              <a:t>a) Microsoft </a:t>
            </a:r>
            <a:r>
              <a:rPr lang="es-MX" dirty="0"/>
              <a:t>PowerPoint (PPT) es un software de </a:t>
            </a:r>
            <a:r>
              <a:rPr lang="es-MX" dirty="0" smtClean="0"/>
              <a:t>informática </a:t>
            </a:r>
            <a:r>
              <a:rPr lang="es-MX" dirty="0"/>
              <a:t>diseñado para realizar presentación de diapositivas. Fue creado a mediados de los años 80 y vendido en 1987 a Bill Gates, convirtiéndose en un producto estrella de la compañía Microsoft</a:t>
            </a:r>
            <a:r>
              <a:rPr lang="es-MX" dirty="0" smtClean="0"/>
              <a:t>.</a:t>
            </a:r>
          </a:p>
          <a:p>
            <a:pPr marL="0" indent="0">
              <a:buNone/>
            </a:pPr>
            <a:endParaRPr lang="es-MX" dirty="0"/>
          </a:p>
          <a:p>
            <a:pPr marL="0" indent="0">
              <a:buNone/>
            </a:pPr>
            <a:endParaRPr lang="es-MX" dirty="0" smtClean="0"/>
          </a:p>
          <a:p>
            <a:pPr marL="0" indent="0">
              <a:buNone/>
            </a:pPr>
            <a:endParaRPr lang="es-MX" dirty="0" smtClean="0"/>
          </a:p>
          <a:p>
            <a:pPr marL="0" indent="0">
              <a:buNone/>
            </a:pPr>
            <a:r>
              <a:rPr lang="es-AR" sz="1800" dirty="0">
                <a:hlinkClick r:id="rId3"/>
              </a:rPr>
              <a:t>https://www.edx.org/es/aprende/microsoft-powerpoint#:~:text=Microsoft%20PowerPoint%20(PPT)%20es%20un,estrella%20de%20la%20compa%C3%B1%C3%ADa%20Microsoft</a:t>
            </a:r>
            <a:r>
              <a:rPr lang="es-AR" sz="1800" dirty="0" smtClean="0"/>
              <a:t>.</a:t>
            </a:r>
          </a:p>
          <a:p>
            <a:pPr marL="0" indent="0">
              <a:buNone/>
            </a:pPr>
            <a:endParaRPr lang="es-AR" dirty="0" smtClean="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149080"/>
            <a:ext cx="2918667" cy="168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77192"/>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12"/>
            <a:ext cx="9144000" cy="581892"/>
          </a:xfrm>
        </p:spPr>
        <p:txBody>
          <a:bodyPr>
            <a:normAutofit fontScale="90000"/>
          </a:bodyPr>
          <a:lstStyle/>
          <a:p>
            <a:r>
              <a:rPr lang="es-MX" dirty="0" smtClean="0"/>
              <a:t>---------------------------------------------------------</a:t>
            </a:r>
            <a:endParaRPr lang="es-AR" dirty="0"/>
          </a:p>
        </p:txBody>
      </p:sp>
      <p:sp>
        <p:nvSpPr>
          <p:cNvPr id="3" name="2 Marcador de contenido"/>
          <p:cNvSpPr>
            <a:spLocks noGrp="1"/>
          </p:cNvSpPr>
          <p:nvPr>
            <p:ph idx="1"/>
          </p:nvPr>
        </p:nvSpPr>
        <p:spPr>
          <a:xfrm>
            <a:off x="0" y="260648"/>
            <a:ext cx="9144000" cy="6480720"/>
          </a:xfrm>
        </p:spPr>
        <p:txBody>
          <a:bodyPr>
            <a:normAutofit/>
          </a:bodyPr>
          <a:lstStyle/>
          <a:p>
            <a:pPr marL="0" indent="0">
              <a:buNone/>
            </a:pPr>
            <a:r>
              <a:rPr lang="es-MX" sz="2600" dirty="0" smtClean="0"/>
              <a:t>b) </a:t>
            </a:r>
            <a:r>
              <a:rPr lang="es-MX" sz="2600" dirty="0" err="1" smtClean="0"/>
              <a:t>Utlización</a:t>
            </a:r>
            <a:r>
              <a:rPr lang="es-MX" sz="2600" dirty="0" smtClean="0"/>
              <a:t> </a:t>
            </a:r>
            <a:r>
              <a:rPr lang="es-MX" sz="2600" dirty="0"/>
              <a:t>de </a:t>
            </a:r>
            <a:r>
              <a:rPr lang="es-MX" sz="2600" b="1" dirty="0"/>
              <a:t>plantillas</a:t>
            </a:r>
            <a:r>
              <a:rPr lang="es-MX" sz="2600" dirty="0"/>
              <a:t> determinadas y personalizadas por los usuarios.</a:t>
            </a:r>
          </a:p>
          <a:p>
            <a:r>
              <a:rPr lang="es-MX" sz="2600" dirty="0"/>
              <a:t>Creación de </a:t>
            </a:r>
            <a:r>
              <a:rPr lang="es-MX" sz="2600" b="1" dirty="0"/>
              <a:t>textos</a:t>
            </a:r>
            <a:r>
              <a:rPr lang="es-MX" sz="2600" dirty="0"/>
              <a:t> con distintos tipos de formato y colores a elegir.</a:t>
            </a:r>
          </a:p>
          <a:p>
            <a:r>
              <a:rPr lang="es-MX" sz="2600" dirty="0"/>
              <a:t>Inserción de </a:t>
            </a:r>
            <a:r>
              <a:rPr lang="es-MX" sz="2600" b="1" dirty="0"/>
              <a:t>imágenes</a:t>
            </a:r>
            <a:r>
              <a:rPr lang="es-MX" sz="2600" dirty="0"/>
              <a:t> atractivas y posibilidad de insertar texto en ellas.</a:t>
            </a:r>
          </a:p>
          <a:p>
            <a:r>
              <a:rPr lang="es-MX" sz="2600" b="1" dirty="0"/>
              <a:t>Animaciones</a:t>
            </a:r>
            <a:r>
              <a:rPr lang="es-MX" sz="2600" dirty="0"/>
              <a:t> de las diapositivas, imágenes, textos y objetos.</a:t>
            </a:r>
          </a:p>
          <a:p>
            <a:r>
              <a:rPr lang="es-MX" sz="2600" dirty="0"/>
              <a:t>Inserción de </a:t>
            </a:r>
            <a:r>
              <a:rPr lang="es-MX" sz="2600" b="1" dirty="0"/>
              <a:t>audio</a:t>
            </a:r>
            <a:r>
              <a:rPr lang="es-MX" sz="2600" dirty="0"/>
              <a:t> y música de forma intuitiva.</a:t>
            </a:r>
          </a:p>
          <a:p>
            <a:r>
              <a:rPr lang="es-MX" sz="2600" dirty="0"/>
              <a:t>Las </a:t>
            </a:r>
            <a:r>
              <a:rPr lang="es-MX" sz="2600" b="1" dirty="0"/>
              <a:t>presentaciones PowerPoint</a:t>
            </a:r>
            <a:r>
              <a:rPr lang="es-MX" sz="2600" dirty="0"/>
              <a:t> son un </a:t>
            </a:r>
            <a:r>
              <a:rPr lang="es-MX" sz="2600" dirty="0">
                <a:hlinkClick r:id="rId3" tooltip="Tipos de presentación"/>
              </a:rPr>
              <a:t>tipo de presentación</a:t>
            </a:r>
            <a:r>
              <a:rPr lang="es-MX" sz="2600" dirty="0"/>
              <a:t> pero existen otras, como puede ser la </a:t>
            </a:r>
            <a:r>
              <a:rPr lang="es-MX" sz="2600" dirty="0" err="1">
                <a:hlinkClick r:id="rId4" tooltip="Presentación Keynote"/>
              </a:rPr>
              <a:t>presentacion</a:t>
            </a:r>
            <a:r>
              <a:rPr lang="es-MX" sz="2600" dirty="0">
                <a:hlinkClick r:id="rId4" tooltip="Presentación Keynote"/>
              </a:rPr>
              <a:t> </a:t>
            </a:r>
            <a:r>
              <a:rPr lang="es-MX" sz="2600" dirty="0" err="1">
                <a:hlinkClick r:id="rId4" tooltip="Presentación Keynote"/>
              </a:rPr>
              <a:t>Keynote</a:t>
            </a:r>
            <a:r>
              <a:rPr lang="es-MX" sz="2600" dirty="0"/>
              <a:t>, </a:t>
            </a:r>
            <a:r>
              <a:rPr lang="es-MX" sz="2600" dirty="0">
                <a:hlinkClick r:id="rId5" tooltip="Presentación con Prezi"/>
              </a:rPr>
              <a:t>presentación con </a:t>
            </a:r>
            <a:r>
              <a:rPr lang="es-MX" sz="2600" dirty="0" err="1">
                <a:hlinkClick r:id="rId5" tooltip="Presentación con Prezi"/>
              </a:rPr>
              <a:t>Prezi</a:t>
            </a:r>
            <a:r>
              <a:rPr lang="es-MX" sz="2600" dirty="0"/>
              <a:t> y </a:t>
            </a:r>
            <a:r>
              <a:rPr lang="es-MX" sz="2600" dirty="0">
                <a:hlinkClick r:id="rId6" tooltip="Presentaciones con Powtoon"/>
              </a:rPr>
              <a:t>presentación con </a:t>
            </a:r>
            <a:r>
              <a:rPr lang="es-MX" sz="2600" dirty="0" err="1">
                <a:hlinkClick r:id="rId6" tooltip="Presentaciones con Powtoon"/>
              </a:rPr>
              <a:t>Powtoon</a:t>
            </a:r>
            <a:r>
              <a:rPr lang="es-MX" sz="2600" dirty="0"/>
              <a:t> que </a:t>
            </a:r>
            <a:r>
              <a:rPr lang="es-MX" sz="2600" dirty="0" smtClean="0"/>
              <a:t>pueden </a:t>
            </a:r>
            <a:r>
              <a:rPr lang="es-MX" sz="2600" dirty="0"/>
              <a:t>adaptarse a tus necesidades.</a:t>
            </a:r>
          </a:p>
          <a:p>
            <a:r>
              <a:rPr lang="es-AR" sz="1600" dirty="0"/>
              <a:t>https://www.modelopresentacion.com/caracteristicas-del-powerpoint.html</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5661248"/>
            <a:ext cx="1443057" cy="8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730525"/>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17" y="188640"/>
            <a:ext cx="8229600" cy="1143000"/>
          </a:xfrm>
        </p:spPr>
        <p:txBody>
          <a:bodyPr>
            <a:normAutofit fontScale="90000"/>
          </a:bodyPr>
          <a:lstStyle/>
          <a:p>
            <a:r>
              <a:rPr lang="es-AR" dirty="0" smtClean="0"/>
              <a:t/>
            </a:r>
            <a:br>
              <a:rPr lang="es-AR" dirty="0" smtClean="0"/>
            </a:br>
            <a:endParaRPr lang="es-AR" dirty="0"/>
          </a:p>
        </p:txBody>
      </p:sp>
      <p:sp>
        <p:nvSpPr>
          <p:cNvPr id="3" name="2 Marcador de contenido"/>
          <p:cNvSpPr>
            <a:spLocks noGrp="1"/>
          </p:cNvSpPr>
          <p:nvPr>
            <p:ph idx="1"/>
          </p:nvPr>
        </p:nvSpPr>
        <p:spPr>
          <a:xfrm>
            <a:off x="0" y="260648"/>
            <a:ext cx="9144000" cy="5733256"/>
          </a:xfrm>
        </p:spPr>
        <p:txBody>
          <a:bodyPr>
            <a:normAutofit fontScale="85000" lnSpcReduction="10000"/>
          </a:bodyPr>
          <a:lstStyle/>
          <a:p>
            <a:r>
              <a:rPr lang="es-AR" dirty="0" smtClean="0"/>
              <a:t>C) 1</a:t>
            </a:r>
            <a:r>
              <a:rPr lang="es-AR" dirty="0"/>
              <a:t>. Inicio</a:t>
            </a:r>
          </a:p>
          <a:p>
            <a:r>
              <a:rPr lang="es-AR" dirty="0"/>
              <a:t>2. Insertar</a:t>
            </a:r>
          </a:p>
          <a:p>
            <a:r>
              <a:rPr lang="es-AR" dirty="0"/>
              <a:t>3. Diseño</a:t>
            </a:r>
          </a:p>
          <a:p>
            <a:r>
              <a:rPr lang="es-AR" dirty="0"/>
              <a:t>4. Transiciones</a:t>
            </a:r>
          </a:p>
          <a:p>
            <a:r>
              <a:rPr lang="es-AR" dirty="0"/>
              <a:t>5. Animaciones</a:t>
            </a:r>
          </a:p>
          <a:p>
            <a:r>
              <a:rPr lang="es-AR" dirty="0"/>
              <a:t>6. Presentación de diapositivas</a:t>
            </a:r>
          </a:p>
          <a:p>
            <a:r>
              <a:rPr lang="es-AR" dirty="0"/>
              <a:t>7. </a:t>
            </a:r>
            <a:r>
              <a:rPr lang="es-AR" dirty="0" smtClean="0"/>
              <a:t>Revisar</a:t>
            </a:r>
            <a:r>
              <a:rPr lang="es-AR" dirty="0"/>
              <a:t/>
            </a:r>
            <a:br>
              <a:rPr lang="es-AR" dirty="0"/>
            </a:br>
            <a:r>
              <a:rPr lang="es-AR" dirty="0"/>
              <a:t>8. </a:t>
            </a:r>
            <a:r>
              <a:rPr lang="es-AR" dirty="0" smtClean="0"/>
              <a:t>Vista</a:t>
            </a:r>
            <a:endParaRPr lang="es-AR" dirty="0"/>
          </a:p>
          <a:p>
            <a:r>
              <a:rPr lang="es-AR" dirty="0"/>
              <a:t>9. Archivo</a:t>
            </a:r>
          </a:p>
          <a:p>
            <a:r>
              <a:rPr lang="es-AR" dirty="0"/>
              <a:t>10. Pestañas de herramientas</a:t>
            </a:r>
          </a:p>
          <a:p>
            <a:r>
              <a:rPr lang="es-AR" dirty="0">
                <a:hlinkClick r:id="rId3"/>
              </a:rPr>
              <a:t>https://support.microsoft.com/es-es/office/-</a:t>
            </a:r>
            <a:r>
              <a:rPr lang="es-AR" dirty="0" smtClean="0">
                <a:hlinkClick r:id="rId3"/>
              </a:rPr>
              <a:t>d%C3%B3nde-se-encuentran-los-men%C3%BAs-y-las-barras-de-herramientas-e25451c0-8a1f-428c-afb4-d91e98807bd4</a:t>
            </a:r>
            <a:endParaRPr lang="es-AR" dirty="0" smtClean="0"/>
          </a:p>
          <a:p>
            <a:endParaRPr lang="es-AR"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548680"/>
            <a:ext cx="3755132" cy="281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278094"/>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25000" lnSpcReduction="20000"/>
          </a:bodyPr>
          <a:lstStyle/>
          <a:p>
            <a:r>
              <a:rPr lang="es-MX" sz="5600" dirty="0" smtClean="0"/>
              <a:t>Nueva </a:t>
            </a:r>
            <a:r>
              <a:rPr lang="es-MX" sz="5600" dirty="0"/>
              <a:t>Diapositiva Al momento de abrir </a:t>
            </a:r>
            <a:r>
              <a:rPr lang="es-MX" sz="5600" dirty="0" err="1"/>
              <a:t>Power</a:t>
            </a:r>
            <a:r>
              <a:rPr lang="es-MX" sz="5600" dirty="0"/>
              <a:t> Point, el programa muestra por default la primera diapositiva para poder trabajar sobre esta. Generalmente tiene el formato para ingresar una pantalla de presentación, es decir, con un cuadro de texto para poder capturar el título y el mensaje inicial para hacer la muestra. Una ves llenos estos datos, es necesario insertar un nuevo espacio de trabajo, una diapositiva nueva que subsiga a la del título. Para esto, damos clic en el icono de diapositiva nueva, que se encuentra en el menú inicio. Diseño de Diapositiva Gran parte del éxito de </a:t>
            </a:r>
            <a:r>
              <a:rPr lang="es-MX" sz="5600" dirty="0" err="1"/>
              <a:t>Power</a:t>
            </a:r>
            <a:r>
              <a:rPr lang="es-MX" sz="5600" dirty="0"/>
              <a:t> Point es debido a sus las capacidades gráficas, por lo que las funciones en general, están orientadas al formato y diseño de las plantillas. Para aplicar los diseños que </a:t>
            </a:r>
            <a:r>
              <a:rPr lang="es-MX" sz="5600" dirty="0" err="1"/>
              <a:t>Power</a:t>
            </a:r>
            <a:r>
              <a:rPr lang="es-MX" sz="5600" dirty="0"/>
              <a:t> Point permite, es necesario hacer clic sobre el icono Diseño que se encuentra en el menú Inicio. Posteriormente, seleccionar la plantilla gráfica que se desea aplicar. Manual Microsoft Office 2007  MS </a:t>
            </a:r>
            <a:r>
              <a:rPr lang="es-MX" sz="5600" dirty="0" err="1"/>
              <a:t>Power</a:t>
            </a:r>
            <a:r>
              <a:rPr lang="es-MX" sz="5600" dirty="0"/>
              <a:t> </a:t>
            </a:r>
            <a:r>
              <a:rPr lang="es-MX" sz="5600" dirty="0" err="1"/>
              <a:t>PointRestablecer</a:t>
            </a:r>
            <a:r>
              <a:rPr lang="es-MX" sz="5600" dirty="0"/>
              <a:t> Diapositiva En caso de que el resultado de aplicar algún diseño no sea el esperado, se puede regresar a un estado anterior mediante la función Restablecer. Dentro del menú inicio, se encuentra el icono restablecer. Eliminar Diapositiva En caso de ser necesario eliminar la diapositiva sobre la cual se está trabajando, dentro del menú inicio se encuentra el icono de Eliminar, que es útil para esos casos. Insertar Imagen Dentro del </a:t>
            </a:r>
            <a:r>
              <a:rPr lang="es-MX" sz="5600" dirty="0" err="1"/>
              <a:t>menu</a:t>
            </a:r>
            <a:r>
              <a:rPr lang="es-MX" sz="5600" dirty="0"/>
              <a:t> Insertar, se encuentran las opciones para agregar elementos que ayudan a mejorar el aspecto de la presentación que pueden </a:t>
            </a:r>
            <a:r>
              <a:rPr lang="es-MX" sz="5600" dirty="0" err="1"/>
              <a:t>ó</a:t>
            </a:r>
            <a:r>
              <a:rPr lang="es-MX" sz="5600" dirty="0"/>
              <a:t> no estar dentro del programa, como las imágenes y fotografías que se obtienen de medios como cámaras digitales, internet, correo electrónico, etc. Al hacer clic en la opción Imagen del </a:t>
            </a:r>
            <a:r>
              <a:rPr lang="es-MX" sz="5600" dirty="0" err="1"/>
              <a:t>menu</a:t>
            </a:r>
            <a:r>
              <a:rPr lang="es-MX" sz="5600" dirty="0"/>
              <a:t> Insertar, se pueden agregar fotografías que </a:t>
            </a:r>
            <a:r>
              <a:rPr lang="es-MX" sz="5600" dirty="0" err="1"/>
              <a:t>estan</a:t>
            </a:r>
            <a:r>
              <a:rPr lang="es-MX" sz="5600" dirty="0"/>
              <a:t> almacenadas en la computadora. Manual Microsoft Office 2007  MS </a:t>
            </a:r>
            <a:r>
              <a:rPr lang="es-MX" sz="5600" dirty="0" err="1"/>
              <a:t>Power</a:t>
            </a:r>
            <a:r>
              <a:rPr lang="es-MX" sz="5600" dirty="0"/>
              <a:t> </a:t>
            </a:r>
            <a:r>
              <a:rPr lang="es-MX" sz="5600" dirty="0" err="1"/>
              <a:t>PointImágenes</a:t>
            </a:r>
            <a:r>
              <a:rPr lang="es-MX" sz="5600" dirty="0"/>
              <a:t> Prediseñadas Las imágenes prediseñadas con una colección que office pone a disposición del usuario y de esta manera tener mas opciones para enriquecer las plantillas. Este icono esta dentro del menú Insertar. Al hacer clic sobre el icono, </a:t>
            </a:r>
            <a:r>
              <a:rPr lang="es-MX" sz="5600" dirty="0" err="1"/>
              <a:t>Power</a:t>
            </a:r>
            <a:r>
              <a:rPr lang="es-MX" sz="5600" dirty="0"/>
              <a:t> Point abre una barra de lado derecho donde muestra las imágenes disponibles, estas se agregan a la presentación al hacer clic sobre ellas. Manual Microsoft Office 2007  MS </a:t>
            </a:r>
            <a:r>
              <a:rPr lang="es-MX" sz="5600" dirty="0" err="1"/>
              <a:t>Power</a:t>
            </a:r>
            <a:r>
              <a:rPr lang="es-MX" sz="5600" dirty="0"/>
              <a:t> </a:t>
            </a:r>
            <a:r>
              <a:rPr lang="es-MX" sz="5600" dirty="0" err="1"/>
              <a:t>PointWord</a:t>
            </a:r>
            <a:r>
              <a:rPr lang="es-MX" sz="5600" dirty="0"/>
              <a:t> Art Una de las funciones que presenta </a:t>
            </a:r>
            <a:r>
              <a:rPr lang="es-MX" sz="5600" dirty="0" err="1"/>
              <a:t>Power</a:t>
            </a:r>
            <a:r>
              <a:rPr lang="es-MX" sz="5600" dirty="0"/>
              <a:t> Point para decorar textos y títulos es </a:t>
            </a:r>
            <a:r>
              <a:rPr lang="es-MX" sz="5600" dirty="0" err="1"/>
              <a:t>word</a:t>
            </a:r>
            <a:r>
              <a:rPr lang="es-MX" sz="5600" dirty="0"/>
              <a:t> Art. Esta opción esta dentro del </a:t>
            </a:r>
            <a:r>
              <a:rPr lang="es-MX" sz="5600" dirty="0" err="1"/>
              <a:t>menu</a:t>
            </a:r>
            <a:r>
              <a:rPr lang="es-MX" sz="5600" dirty="0"/>
              <a:t> insertar. Se debe tener cuidado de no abusar de esta herramienta porque el trabajo puede quedar muy cargado de elementos gráficos. Temas </a:t>
            </a:r>
            <a:r>
              <a:rPr lang="es-MX" sz="5600" dirty="0" err="1"/>
              <a:t>Power</a:t>
            </a:r>
            <a:r>
              <a:rPr lang="es-MX" sz="5600" dirty="0"/>
              <a:t> Point viene con diferentes temas que sirven para dar un diseño homogéneo a las diapositivas. Estos están en el </a:t>
            </a:r>
            <a:r>
              <a:rPr lang="es-MX" sz="5600" dirty="0" err="1"/>
              <a:t>menu</a:t>
            </a:r>
            <a:r>
              <a:rPr lang="es-MX" sz="5600" dirty="0"/>
              <a:t> Diseño. Mediante estas opciones se puede ajustar la tipografía, los colores y los fondos de todas las plantillas de la presentación. Manual Microsoft Office 2007  MS </a:t>
            </a:r>
            <a:r>
              <a:rPr lang="es-MX" sz="5600" dirty="0" err="1"/>
              <a:t>Power</a:t>
            </a:r>
            <a:r>
              <a:rPr lang="es-MX" sz="5600" dirty="0"/>
              <a:t> </a:t>
            </a:r>
            <a:r>
              <a:rPr lang="es-MX" sz="5600" dirty="0" err="1"/>
              <a:t>PointOrientación</a:t>
            </a:r>
            <a:r>
              <a:rPr lang="es-MX" sz="5600" dirty="0"/>
              <a:t> de Diapositiva Es posible modificar la orientación de vertical a horizontal, según convenga para la presentación. Esta opción esta dentro del </a:t>
            </a:r>
            <a:r>
              <a:rPr lang="es-MX" sz="5600" dirty="0" err="1"/>
              <a:t>menu</a:t>
            </a:r>
            <a:r>
              <a:rPr lang="es-MX" sz="5600" dirty="0"/>
              <a:t> Diseño. Fondos Una forma un tanto mas manual para aplicar diseños a las diapositivas es mediante la herramienta Fondos del menú diseño. Esta opción presenta diferentes estilos de fondos que se pueden aplicar a las plantillas. Manual Microsoft Office 2007  MS </a:t>
            </a:r>
            <a:r>
              <a:rPr lang="es-MX" sz="5600" dirty="0" err="1"/>
              <a:t>Power</a:t>
            </a:r>
            <a:r>
              <a:rPr lang="es-MX" sz="5600" dirty="0"/>
              <a:t> </a:t>
            </a:r>
            <a:r>
              <a:rPr lang="es-MX" sz="5600" dirty="0" err="1"/>
              <a:t>PointAnimar</a:t>
            </a:r>
            <a:r>
              <a:rPr lang="es-MX" sz="5600" dirty="0"/>
              <a:t> Transiciones Las transiciones son los efectos </a:t>
            </a:r>
            <a:r>
              <a:rPr lang="es-MX" sz="5600" dirty="0" err="1"/>
              <a:t>ó</a:t>
            </a:r>
            <a:r>
              <a:rPr lang="es-MX" sz="5600" dirty="0"/>
              <a:t> animaciones que ocurren al pasar de una diapositiva a otra. Estos efectos están disponibles en el </a:t>
            </a:r>
            <a:r>
              <a:rPr lang="es-MX" sz="5600" dirty="0" err="1"/>
              <a:t>menu</a:t>
            </a:r>
            <a:r>
              <a:rPr lang="es-MX" sz="5600" dirty="0"/>
              <a:t> Animaciones. Mediante estas opciones se pueden ajustar las características deseadas, como el efecto al cambiar de diapositiva, si el cambio es mediante un cronómetro </a:t>
            </a:r>
            <a:r>
              <a:rPr lang="es-MX" sz="5600" dirty="0" err="1"/>
              <a:t>ó</a:t>
            </a:r>
            <a:r>
              <a:rPr lang="es-MX" sz="5600" dirty="0"/>
              <a:t> al hacer clic con el mouse y la velocidad con la que se lleva a cabo la animación. Presentación con Diapositiva Para iniciar la reproducción de la presentación existen dos posibilidades; que inicie desde la diapositiva actual, útil para ver el resultado final al estar diseñando la presentación. La otra opción, es iniciar desde la primera diapositiva. Estas opciones están dentro del menú Presentación con Diapositivas</a:t>
            </a:r>
            <a:r>
              <a:rPr lang="es-MX" sz="5600" dirty="0" smtClean="0"/>
              <a:t>.</a:t>
            </a:r>
          </a:p>
          <a:p>
            <a:r>
              <a:rPr lang="es-AR" sz="7200" dirty="0" err="1"/>
              <a:t>chrome-extension</a:t>
            </a:r>
            <a:r>
              <a:rPr lang="es-AR" sz="7200" dirty="0"/>
              <a:t>://</a:t>
            </a:r>
            <a:r>
              <a:rPr lang="es-AR" sz="7200" dirty="0" err="1"/>
              <a:t>efaidnbmnnnibpcajpcglclefindmkaj</a:t>
            </a:r>
            <a:r>
              <a:rPr lang="es-AR" sz="7200" dirty="0"/>
              <a:t>/https://www.ajrmexico.com/app/LIGIE/files/02-2008/manualPowerPoint.pdf</a:t>
            </a:r>
            <a:r>
              <a:rPr lang="es-AR" sz="12800" dirty="0"/>
              <a:t/>
            </a:r>
            <a:br>
              <a:rPr lang="es-AR" sz="12800" dirty="0"/>
            </a:br>
            <a:endParaRPr lang="es-AR" sz="7200" dirty="0"/>
          </a:p>
        </p:txBody>
      </p:sp>
    </p:spTree>
    <p:extLst>
      <p:ext uri="{BB962C8B-B14F-4D97-AF65-F5344CB8AC3E}">
        <p14:creationId xmlns:p14="http://schemas.microsoft.com/office/powerpoint/2010/main" val="2192724022"/>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6632"/>
            <a:ext cx="9144000" cy="5760640"/>
          </a:xfrm>
        </p:spPr>
        <p:txBody>
          <a:bodyPr>
            <a:normAutofit fontScale="47500" lnSpcReduction="20000"/>
          </a:bodyPr>
          <a:lstStyle/>
          <a:p>
            <a:r>
              <a:rPr lang="es-MX" dirty="0" smtClean="0"/>
              <a:t>D)En </a:t>
            </a:r>
            <a:r>
              <a:rPr lang="es-MX" dirty="0"/>
              <a:t>PowerPoint puede trabajar con cinco vistas diferentes para ir creando una presentación (también se puede acceder desde el menú </a:t>
            </a:r>
            <a:r>
              <a:rPr lang="es-MX" b="1" dirty="0"/>
              <a:t>Ver</a:t>
            </a:r>
            <a:r>
              <a:rPr lang="es-MX" dirty="0"/>
              <a:t>). Cada una de ellas proporciona diferentes perspectivas del trabajo que se está realizando y nos brinda posibilidades distintas. Se puede cambiar de vista utilizando los botones "Ver" de la parte inferior izquierda de la ventana de PowerPoint o por medio del menú Ver. Las dos vistas principales que se utilizan en PowerPoint son la vista Normal y la vista Clasificador de diapositivas. Para pasar de una vista a otra de una forma sencilla, simplemente haga clic en los botones que se encuentran en la parte inferior izquierda de la ventana de PowerPoint.</a:t>
            </a:r>
          </a:p>
          <a:p>
            <a:r>
              <a:rPr lang="es-MX" dirty="0"/>
              <a:t>Si sitúas el puntero del ratón sobre alguno de ellos observarás la ayuda de lo que significa cada botón.</a:t>
            </a:r>
          </a:p>
          <a:p>
            <a:r>
              <a:rPr lang="es-MX" b="1" dirty="0"/>
              <a:t>Vista Normal</a:t>
            </a:r>
          </a:p>
          <a:p>
            <a:r>
              <a:rPr lang="es-MX" dirty="0"/>
              <a:t>La vista Normal contiene tres paneles: </a:t>
            </a:r>
            <a:r>
              <a:rPr lang="es-MX" b="1" dirty="0"/>
              <a:t>el panel de esquema, el panel de diapositivas y el panel de notas</a:t>
            </a:r>
            <a:r>
              <a:rPr lang="es-MX" dirty="0"/>
              <a:t>. Estos paneles permiten trabajar en todos los aspectos de la presentación desde un mismo lugar. El tamaño de los distintos paneles se puede ajustar arrastrando los bordes de los paneles.</a:t>
            </a:r>
          </a:p>
          <a:p>
            <a:r>
              <a:rPr lang="es-MX" b="1" dirty="0"/>
              <a:t>Panel de esquema</a:t>
            </a:r>
            <a:r>
              <a:rPr lang="es-MX" dirty="0"/>
              <a:t>: Utilice el panel de esquema para organizar y desarrollar el contenido de la presentación. Puede escribir todo el texto de la presentación y reorganizar las listas con viñetas, los párrafos y las diapositivas.</a:t>
            </a:r>
          </a:p>
          <a:p>
            <a:r>
              <a:rPr lang="es-MX" b="1" dirty="0"/>
              <a:t>Panel de diapositivas</a:t>
            </a:r>
            <a:r>
              <a:rPr lang="es-MX" dirty="0"/>
              <a:t>: En el panel de diapositivas se muestra el aspecto que tiene el texto en las diapositivas. Se pueden agregar gráficos, películas, sonidos, crear hipervínculos e incluir animaciones en diapositivas individuales.</a:t>
            </a:r>
          </a:p>
          <a:p>
            <a:r>
              <a:rPr lang="es-MX" b="1" dirty="0"/>
              <a:t>Panel de notas</a:t>
            </a:r>
            <a:r>
              <a:rPr lang="es-MX" dirty="0"/>
              <a:t>: El panel de notas permite agregar notas del orador o información para compartirla con la audiencia. Si desea incluir gráficos en las notas, tendrá que agregar las notas en la vista Página de notas.</a:t>
            </a:r>
          </a:p>
          <a:p>
            <a:r>
              <a:rPr lang="es-MX" dirty="0"/>
              <a:t>Estos tres paneles también se muestran al guardar la presentación como página Web. La única diferencia es que el panel de esquema muestra una tabla de contenido para que pueda desplazarse por la presentación.</a:t>
            </a:r>
          </a:p>
          <a:p>
            <a:r>
              <a:rPr lang="es-MX" b="1" dirty="0"/>
              <a:t>Vista Esquema</a:t>
            </a:r>
          </a:p>
          <a:p>
            <a:r>
              <a:rPr lang="es-MX" dirty="0"/>
              <a:t>Con esta vista sólo podrá ver los títulos y el texto principal de las diapositivas, en el formato típico de los esquemas. Esta es la mejor vista para tener una visión global de la presentación, organizarla y desarrollarla rápidamente comunicando todas las ideas que tenemos en la cabeza. En lugar de la barra de herramientas dibujo aparece la barra esquematización, que proporciona herramientas útiles para trabajar con esquemas. En la nueva versión de </a:t>
            </a:r>
            <a:r>
              <a:rPr lang="es-MX" dirty="0" err="1"/>
              <a:t>Powerpoint</a:t>
            </a:r>
            <a:r>
              <a:rPr lang="es-MX" dirty="0"/>
              <a:t> 2000 aparecen conjuntamente con el panel de Esquema el panel de diapositivas en miniatura y el panel de notas, muy similar a la Vista Normal</a:t>
            </a:r>
            <a:r>
              <a:rPr lang="es-MX" dirty="0" smtClean="0"/>
              <a:t>.</a:t>
            </a:r>
            <a:endParaRPr lang="es-MX"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5733256"/>
            <a:ext cx="3100983" cy="93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571983"/>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r>
              <a:rPr lang="es-MX" sz="1400" b="1" dirty="0"/>
              <a:t>Vista clasificador de diapositivas</a:t>
            </a:r>
          </a:p>
          <a:p>
            <a:r>
              <a:rPr lang="es-MX" sz="1400" dirty="0"/>
              <a:t>La vista Clasificador de diapositivas muestra, al mismo tiempo, todas las diapositivas de la presentación en miniatura. De esta forma resulta fácil agregar, eliminar y mover diapositivas, incluir intervalos y seleccionar transiciones animadas para pasar de una diapositiva a otra. También puede obtener una vista previa de las animaciones de varias diapositivas seleccionando las diapositivas que desea ver y haciendo clic en Vista previa de la animación en el menú Presentación. En cualquier momento durante la creación de una presentación puede iniciar la presentación con diapositivas y obtener una vista previa haciendo clic en Presentación con diapositivas.</a:t>
            </a:r>
          </a:p>
          <a:p>
            <a:r>
              <a:rPr lang="es-MX" sz="1400" b="1" dirty="0"/>
              <a:t>Vista Diapositiva</a:t>
            </a:r>
          </a:p>
          <a:p>
            <a:r>
              <a:rPr lang="es-MX" sz="1400" dirty="0"/>
              <a:t>En esta vista, similar a la de la versión anterior, aunque con un nuevo panel (esquema), podrá crear y examinar, en el panel de diapositivas, la diapositiva con el aspecto que verdaderamente tiene, hacer modificaciones en el texto, agregar gráficos, películas, sonidos, crear hipervínculos e incluir animaciones en diapositivas individuales.</a:t>
            </a:r>
          </a:p>
          <a:p>
            <a:r>
              <a:rPr lang="es-MX" sz="1400" b="1" dirty="0"/>
              <a:t>Ver las notas para el orador</a:t>
            </a:r>
          </a:p>
          <a:p>
            <a:r>
              <a:rPr lang="es-MX" sz="1400" dirty="0"/>
              <a:t>Podrá ver las notas para el orador si las utilizaba como en la versión anterior de </a:t>
            </a:r>
            <a:r>
              <a:rPr lang="es-MX" sz="1400" dirty="0" err="1"/>
              <a:t>Powerpoint</a:t>
            </a:r>
            <a:r>
              <a:rPr lang="es-MX" sz="1400" dirty="0"/>
              <a:t> seleccionando en el menú Ver la opción Página de notas, donde aparecerá una página donde podremos introducir el texto que servirá de guía a la persona que realizará en público la presentación creada, bien para todas las diapositivas o para algunas. Cada página se divide en dos partes: la superior donde se reproduce la diapositiva y que se puede manipular igual que en la vista diapositiva, y en la inferior, que resulta ser un espacio dedicado para las notas referentes a la diapositiva de la parte superior. Las barras de herramientas que proporciona son las mismas que la vista de diapositiva: estándar, formato y dibujo.</a:t>
            </a:r>
          </a:p>
          <a:p>
            <a:r>
              <a:rPr lang="es-MX" sz="1400" b="1" dirty="0"/>
              <a:t>Vista presentación con diapositivas</a:t>
            </a:r>
          </a:p>
          <a:p>
            <a:r>
              <a:rPr lang="es-MX" sz="1400" dirty="0"/>
              <a:t>En esta vista podrá ver las diapositivas ocupando la pantalla completa de su equipo en la secuencia que estableció, con los efectos de transición correspondientes y a los intervalos que fijó en el clasificador de diapositivas. Con esta vista se puede observar todas las diapositivas al 100% de su escala y observar los distintos efectos programados. Esta vista utiliza la pantalla completa y tiene como único objetivo la visualización de la presentación. No incluye ni barras de herramientas, ni menús, ni ningún otro elemento</a:t>
            </a:r>
            <a:r>
              <a:rPr lang="es-MX" sz="1400" dirty="0" smtClean="0"/>
              <a:t>.</a:t>
            </a:r>
          </a:p>
          <a:p>
            <a:r>
              <a:rPr lang="es-MX" sz="1800" dirty="0">
                <a:hlinkClick r:id="rId3"/>
              </a:rPr>
              <a:t>http://</a:t>
            </a:r>
            <a:r>
              <a:rPr lang="es-MX" sz="1800" dirty="0" smtClean="0">
                <a:hlinkClick r:id="rId3"/>
              </a:rPr>
              <a:t>ayura.udea.edu.co/cursos/distancia/sisinformacion/temas/powerpoint3.htm</a:t>
            </a:r>
            <a:endParaRPr lang="es-MX" sz="1800" dirty="0"/>
          </a:p>
          <a:p>
            <a:endParaRPr lang="es-AR" sz="1800" dirty="0"/>
          </a:p>
        </p:txBody>
      </p:sp>
      <p:sp>
        <p:nvSpPr>
          <p:cNvPr id="4" name="3 Título"/>
          <p:cNvSpPr>
            <a:spLocks noGrp="1"/>
          </p:cNvSpPr>
          <p:nvPr>
            <p:ph type="title"/>
          </p:nvPr>
        </p:nvSpPr>
        <p:spPr>
          <a:xfrm flipV="1">
            <a:off x="395536" y="-34453"/>
            <a:ext cx="8229600" cy="45719"/>
          </a:xfrm>
        </p:spPr>
        <p:txBody>
          <a:bodyPr>
            <a:normAutofit fontScale="90000"/>
          </a:bodyPr>
          <a:lstStyle/>
          <a:p>
            <a:r>
              <a:rPr lang="es-AR" dirty="0" smtClean="0"/>
              <a:t>                                                              ,</a:t>
            </a:r>
            <a:endParaRPr lang="es-AR" dirty="0"/>
          </a:p>
        </p:txBody>
      </p:sp>
    </p:spTree>
    <p:extLst>
      <p:ext uri="{BB962C8B-B14F-4D97-AF65-F5344CB8AC3E}">
        <p14:creationId xmlns:p14="http://schemas.microsoft.com/office/powerpoint/2010/main" val="668041188"/>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0404648" cy="116632"/>
          </a:xfrm>
        </p:spPr>
        <p:txBody>
          <a:bodyPr>
            <a:normAutofit fontScale="90000"/>
          </a:bodyPr>
          <a:lstStyle/>
          <a:p>
            <a:r>
              <a:rPr lang="es-AR" dirty="0" smtClean="0"/>
              <a:t>                                                                         .</a:t>
            </a:r>
            <a:endParaRPr lang="es-AR" dirty="0"/>
          </a:p>
        </p:txBody>
      </p:sp>
      <p:sp>
        <p:nvSpPr>
          <p:cNvPr id="3" name="2 Marcador de contenido"/>
          <p:cNvSpPr>
            <a:spLocks noGrp="1"/>
          </p:cNvSpPr>
          <p:nvPr>
            <p:ph idx="1"/>
          </p:nvPr>
        </p:nvSpPr>
        <p:spPr>
          <a:xfrm>
            <a:off x="0" y="0"/>
            <a:ext cx="9144000" cy="6858000"/>
          </a:xfrm>
        </p:spPr>
        <p:txBody>
          <a:bodyPr/>
          <a:lstStyle/>
          <a:p>
            <a:pPr marL="0" indent="0" fontAlgn="base">
              <a:buNone/>
            </a:pPr>
            <a:r>
              <a:rPr lang="es-MX" dirty="0"/>
              <a:t>e</a:t>
            </a:r>
            <a:r>
              <a:rPr lang="es-MX" dirty="0" smtClean="0"/>
              <a:t>)Las </a:t>
            </a:r>
            <a:r>
              <a:rPr lang="es-MX" dirty="0"/>
              <a:t>transiciones son animaciones que ocurren cuando cambias diapositivas. Es decir, es el efecto visual que se reproduce al pasar de una diapositiva a la siguiente durante una presentación. Puedes controlar la velocidad, agregar sonido y personalizar las </a:t>
            </a:r>
            <a:r>
              <a:rPr lang="es-MX" dirty="0" smtClean="0"/>
              <a:t>propiedades </a:t>
            </a:r>
            <a:r>
              <a:rPr lang="es-MX" dirty="0"/>
              <a:t>de los efectos de transición</a:t>
            </a:r>
            <a:r>
              <a:rPr lang="es-MX" dirty="0" smtClean="0"/>
              <a:t>.</a:t>
            </a:r>
          </a:p>
          <a:p>
            <a:pPr fontAlgn="base"/>
            <a:r>
              <a:rPr lang="es-MX" dirty="0" smtClean="0"/>
              <a:t>1-Selecciona </a:t>
            </a:r>
            <a:r>
              <a:rPr lang="es-MX" dirty="0"/>
              <a:t>la pestaña de animaciones.</a:t>
            </a:r>
          </a:p>
          <a:p>
            <a:pPr fontAlgn="base"/>
            <a:r>
              <a:rPr lang="es-MX" dirty="0" smtClean="0"/>
              <a:t>2-Agrega </a:t>
            </a:r>
            <a:r>
              <a:rPr lang="es-MX" dirty="0"/>
              <a:t>efectos.</a:t>
            </a:r>
          </a:p>
          <a:p>
            <a:pPr fontAlgn="base"/>
            <a:r>
              <a:rPr lang="es-MX" dirty="0" smtClean="0"/>
              <a:t>3-Administra </a:t>
            </a:r>
            <a:r>
              <a:rPr lang="es-MX" dirty="0"/>
              <a:t>animaciones y efectos.</a:t>
            </a:r>
          </a:p>
          <a:p>
            <a:pPr fontAlgn="base"/>
            <a:r>
              <a:rPr lang="es-MX" dirty="0" smtClean="0"/>
              <a:t>4-Agrega </a:t>
            </a:r>
            <a:r>
              <a:rPr lang="es-MX" dirty="0"/>
              <a:t>más efectos a una animación.</a:t>
            </a:r>
          </a:p>
          <a:p>
            <a:pPr fontAlgn="base"/>
            <a:endParaRPr lang="es-MX"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509120"/>
            <a:ext cx="194421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86551"/>
      </p:ext>
    </p:extLst>
  </p:cSld>
  <p:clrMapOvr>
    <a:masterClrMapping/>
  </p:clrMapOvr>
  <mc:AlternateContent xmlns:mc="http://schemas.openxmlformats.org/markup-compatibility/2006">
    <mc:Choice xmlns:p14="http://schemas.microsoft.com/office/powerpoint/2010/main" Requires="p14">
      <p:transition spd="slow" p14:dur="2500" advClick="0" advTm="3000">
        <p:checker/>
        <p:sndAc>
          <p:stSnd>
            <p:snd r:embed="rId2" name="click.wav"/>
          </p:stSnd>
        </p:sndAc>
      </p:transition>
    </mc:Choice>
    <mc:Fallback>
      <p:transition spd="slow" advClick="0" advTm="3000">
        <p:checker/>
        <p:sndAc>
          <p:stSnd>
            <p:snd r:embed="rId2" name="click.wav"/>
          </p:stSnd>
        </p:sndAc>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1376</Words>
  <Application>Microsoft Office PowerPoint</Application>
  <PresentationFormat>Presentación en pantalla (4:3)</PresentationFormat>
  <Paragraphs>83</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“RESPUESTAS”</vt:lpstr>
      <vt:lpstr>---------------------------------------------------------</vt:lpstr>
      <vt:lpstr> </vt:lpstr>
      <vt:lpstr>Presentación de PowerPoint</vt:lpstr>
      <vt:lpstr>Presentación de PowerPoint</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Claudio Dario Fernandez</dc:creator>
  <cp:lastModifiedBy>Claudio Dario Fernandez</cp:lastModifiedBy>
  <cp:revision>18</cp:revision>
  <dcterms:created xsi:type="dcterms:W3CDTF">2022-07-24T00:36:55Z</dcterms:created>
  <dcterms:modified xsi:type="dcterms:W3CDTF">2022-07-25T04:54:09Z</dcterms:modified>
</cp:coreProperties>
</file>