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9"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2" d="100"/>
          <a:sy n="72" d="100"/>
        </p:scale>
        <p:origin x="64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1931252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3442156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2595207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44745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3282589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1837813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31773120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745029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2682025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2466287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178884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154512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1913351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1616160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7DE6118-2437-4B30-8E3C-4D2BE6020583}" type="datetimeFigureOut">
              <a:rPr lang="en-US" smtClean="0"/>
              <a:t>8/23/2022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9E57DC2-970A-4B3E-BB1C-7A09969E49DF}" type="slidenum">
              <a:rPr lang="en-US" smtClean="0"/>
              <a:t>‹Nº›</a:t>
            </a:fld>
            <a:endParaRPr lang="en-US" dirty="0"/>
          </a:p>
        </p:txBody>
      </p:sp>
    </p:spTree>
    <p:extLst>
      <p:ext uri="{BB962C8B-B14F-4D97-AF65-F5344CB8AC3E}">
        <p14:creationId xmlns:p14="http://schemas.microsoft.com/office/powerpoint/2010/main" val="1689874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128442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7DE6118-2437-4B30-8E3C-4D2BE6020583}" type="datetimeFigureOut">
              <a:rPr lang="en-US" smtClean="0"/>
              <a:pPr/>
              <a:t>8/23/2022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1923817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7DE6118-2437-4B30-8E3C-4D2BE6020583}" type="datetimeFigureOut">
              <a:rPr lang="en-US" smtClean="0"/>
              <a:pPr/>
              <a:t>8/23/2022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9E57DC2-970A-4B3E-BB1C-7A09969E49DF}" type="slidenum">
              <a:rPr lang="en-US" smtClean="0"/>
              <a:pPr/>
              <a:t>‹Nº›</a:t>
            </a:fld>
            <a:endParaRPr lang="en-US" dirty="0"/>
          </a:p>
        </p:txBody>
      </p:sp>
    </p:spTree>
    <p:extLst>
      <p:ext uri="{BB962C8B-B14F-4D97-AF65-F5344CB8AC3E}">
        <p14:creationId xmlns:p14="http://schemas.microsoft.com/office/powerpoint/2010/main" val="2631590619"/>
      </p:ext>
    </p:extLst>
  </p:cSld>
  <p:clrMap bg1="dk1" tx1="lt1" bg2="dk2" tx2="lt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 id="214748373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0067ED-BF3D-4E3A-9F61-E70CC9136441}"/>
              </a:ext>
            </a:extLst>
          </p:cNvPr>
          <p:cNvSpPr>
            <a:spLocks noGrp="1"/>
          </p:cNvSpPr>
          <p:nvPr>
            <p:ph type="ctrTitle"/>
          </p:nvPr>
        </p:nvSpPr>
        <p:spPr>
          <a:xfrm>
            <a:off x="1915128" y="1788455"/>
            <a:ext cx="8361229" cy="1233042"/>
          </a:xfrm>
        </p:spPr>
        <p:txBody>
          <a:bodyPr/>
          <a:lstStyle/>
          <a:p>
            <a:r>
              <a:rPr lang="es-ES" dirty="0"/>
              <a:t>  Antibióticos</a:t>
            </a:r>
            <a:endParaRPr lang="es-AR" dirty="0"/>
          </a:p>
        </p:txBody>
      </p:sp>
      <p:sp>
        <p:nvSpPr>
          <p:cNvPr id="3" name="Subtítulo 2">
            <a:extLst>
              <a:ext uri="{FF2B5EF4-FFF2-40B4-BE49-F238E27FC236}">
                <a16:creationId xmlns:a16="http://schemas.microsoft.com/office/drawing/2014/main" id="{1CA9841E-732C-4D7E-A16E-9D7F8F63A3B3}"/>
              </a:ext>
            </a:extLst>
          </p:cNvPr>
          <p:cNvSpPr>
            <a:spLocks noGrp="1"/>
          </p:cNvSpPr>
          <p:nvPr>
            <p:ph type="subTitle" idx="1"/>
          </p:nvPr>
        </p:nvSpPr>
        <p:spPr>
          <a:xfrm>
            <a:off x="2679906" y="3956278"/>
            <a:ext cx="6831673" cy="1233041"/>
          </a:xfrm>
        </p:spPr>
        <p:txBody>
          <a:bodyPr>
            <a:normAutofit fontScale="70000" lnSpcReduction="20000"/>
          </a:bodyPr>
          <a:lstStyle/>
          <a:p>
            <a:r>
              <a:rPr lang="es-ES" dirty="0"/>
              <a:t>Integrantes : Juan Acosta</a:t>
            </a:r>
          </a:p>
          <a:p>
            <a:r>
              <a:rPr lang="es-ES" dirty="0"/>
              <a:t>                          Cristian Moran</a:t>
            </a:r>
          </a:p>
          <a:p>
            <a:r>
              <a:rPr lang="es-AR" dirty="0"/>
              <a:t>                          Leandro Alanís</a:t>
            </a:r>
          </a:p>
          <a:p>
            <a:r>
              <a:rPr lang="es-AR" dirty="0"/>
              <a:t>                          Alejandro Pena</a:t>
            </a:r>
          </a:p>
        </p:txBody>
      </p:sp>
    </p:spTree>
    <p:extLst>
      <p:ext uri="{BB962C8B-B14F-4D97-AF65-F5344CB8AC3E}">
        <p14:creationId xmlns:p14="http://schemas.microsoft.com/office/powerpoint/2010/main" val="10329016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EF60DEE9-43D5-4295-8A68-0B2031067339}"/>
              </a:ext>
            </a:extLst>
          </p:cNvPr>
          <p:cNvSpPr txBox="1"/>
          <p:nvPr/>
        </p:nvSpPr>
        <p:spPr>
          <a:xfrm>
            <a:off x="1007164" y="136555"/>
            <a:ext cx="11184835" cy="3458896"/>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9. ¿Por qué la adquisición de resistencia a los antibióticos por las bacterias representa un</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riesgo para la salud humana?</a:t>
            </a:r>
          </a:p>
          <a:p>
            <a:pPr>
              <a:lnSpc>
                <a:spcPct val="150000"/>
              </a:lnSpc>
              <a:spcAft>
                <a:spcPts val="800"/>
              </a:spcAft>
            </a:pPr>
            <a:r>
              <a:rPr lang="es-ES" sz="2400" dirty="0" err="1"/>
              <a:t>Concientes</a:t>
            </a:r>
            <a:r>
              <a:rPr lang="es-ES" sz="2400" dirty="0"/>
              <a:t> del riesgo que significa que los antibióticos sean inocuos para los microorganismos patógenos, diferentes centros de investigación o compañías farmacéuticas en todo el mundo realizan extensas búsquedas de microorganismos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65825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A8AC52B-D613-47E7-86C5-A37969051CBD}"/>
              </a:ext>
            </a:extLst>
          </p:cNvPr>
          <p:cNvSpPr txBox="1"/>
          <p:nvPr/>
        </p:nvSpPr>
        <p:spPr>
          <a:xfrm>
            <a:off x="1060174" y="207102"/>
            <a:ext cx="11131826" cy="5777479"/>
          </a:xfrm>
          <a:prstGeom prst="rect">
            <a:avLst/>
          </a:prstGeom>
          <a:noFill/>
        </p:spPr>
        <p:txBody>
          <a:bodyPr wrap="square">
            <a:spAutoFit/>
          </a:bodyPr>
          <a:lstStyle/>
          <a:p>
            <a:pPr>
              <a:lnSpc>
                <a:spcPct val="150000"/>
              </a:lnSpc>
              <a:spcAft>
                <a:spcPts val="800"/>
              </a:spcAft>
            </a:pPr>
            <a:r>
              <a:rPr lang="es-AR" sz="2400" dirty="0">
                <a:latin typeface="Geneva"/>
                <a:ea typeface="Calibri" panose="020F0502020204030204" pitchFamily="34" charset="0"/>
                <a:cs typeface="Geneva"/>
              </a:rPr>
              <a:t>10</a:t>
            </a:r>
            <a:r>
              <a:rPr lang="es-AR" sz="2400" dirty="0">
                <a:effectLst/>
                <a:latin typeface="Geneva"/>
                <a:ea typeface="Calibri" panose="020F0502020204030204" pitchFamily="34" charset="0"/>
                <a:cs typeface="Geneva"/>
              </a:rPr>
              <a:t>. ¿Cuáles son las técnicas que se pueden emplear para mejorar los antibióticos que se</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producen naturalmente? ¿Por qué es recomendable el mejoramiento?</a:t>
            </a:r>
          </a:p>
          <a:p>
            <a:pPr>
              <a:lnSpc>
                <a:spcPct val="150000"/>
              </a:lnSpc>
              <a:spcAft>
                <a:spcPts val="800"/>
              </a:spcAft>
            </a:pPr>
            <a:endParaRPr lang="es-AR" sz="2400" dirty="0">
              <a:latin typeface="Geneva"/>
              <a:ea typeface="Calibri" panose="020F0502020204030204" pitchFamily="34" charset="0"/>
              <a:cs typeface="Times New Roman" panose="02020603050405020304" pitchFamily="18" charset="0"/>
            </a:endParaRPr>
          </a:p>
          <a:p>
            <a:pPr>
              <a:lnSpc>
                <a:spcPct val="150000"/>
              </a:lnSpc>
              <a:spcAft>
                <a:spcPts val="800"/>
              </a:spcAft>
            </a:pPr>
            <a:r>
              <a:rPr lang="es-ES" sz="2400" dirty="0"/>
              <a:t>Otra alternativa es, una vez conocidas las enzimas que participan en la síntesis del antibiótico, dirigir la mutación a los genes que codifican para estas enzimas para que trabajen más y fabriquen más producto. Otra técnica que se puede emplear es la ingeniería genética para aumentar el número de copias de los genes que codifican para las enzimas que intervienen en la producción del antibiótico.</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15902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D51473-02D9-414D-9594-5714E2A004D8}"/>
              </a:ext>
            </a:extLst>
          </p:cNvPr>
          <p:cNvSpPr>
            <a:spLocks noGrp="1"/>
          </p:cNvSpPr>
          <p:nvPr>
            <p:ph type="title"/>
          </p:nvPr>
        </p:nvSpPr>
        <p:spPr>
          <a:xfrm>
            <a:off x="881269" y="412473"/>
            <a:ext cx="9601200" cy="6033053"/>
          </a:xfrm>
        </p:spPr>
        <p:txBody>
          <a:bodyPr>
            <a:normAutofit/>
          </a:bodyPr>
          <a:lstStyle/>
          <a:p>
            <a:r>
              <a:rPr lang="es-ES" dirty="0"/>
              <a:t>                             </a:t>
            </a:r>
            <a:br>
              <a:rPr lang="es-ES" dirty="0"/>
            </a:br>
            <a:br>
              <a:rPr lang="es-ES" dirty="0"/>
            </a:br>
            <a:r>
              <a:rPr lang="es-ES" dirty="0"/>
              <a:t>                            </a:t>
            </a:r>
            <a:r>
              <a:rPr lang="es-ES" sz="9600" dirty="0"/>
              <a:t>Fin</a:t>
            </a:r>
            <a:br>
              <a:rPr lang="es-ES" sz="9600" dirty="0"/>
            </a:br>
            <a:r>
              <a:rPr lang="es-ES" sz="9600" dirty="0"/>
              <a:t>         Gracias</a:t>
            </a:r>
            <a:br>
              <a:rPr lang="es-ES" sz="9600" dirty="0"/>
            </a:br>
            <a:r>
              <a:rPr lang="es-ES" sz="9600" dirty="0"/>
              <a:t>            </a:t>
            </a:r>
            <a:r>
              <a:rPr lang="es-ES" sz="3200" dirty="0" err="1"/>
              <a:t>anashe</a:t>
            </a:r>
            <a:r>
              <a:rPr lang="es-ES" dirty="0"/>
              <a:t> </a:t>
            </a:r>
            <a:endParaRPr lang="es-AR" dirty="0"/>
          </a:p>
        </p:txBody>
      </p:sp>
    </p:spTree>
    <p:extLst>
      <p:ext uri="{BB962C8B-B14F-4D97-AF65-F5344CB8AC3E}">
        <p14:creationId xmlns:p14="http://schemas.microsoft.com/office/powerpoint/2010/main" val="4110600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C769A2F1-8E40-4292-A8A2-0FD69F085E26}"/>
              </a:ext>
            </a:extLst>
          </p:cNvPr>
          <p:cNvSpPr txBox="1"/>
          <p:nvPr/>
        </p:nvSpPr>
        <p:spPr>
          <a:xfrm>
            <a:off x="980661" y="249826"/>
            <a:ext cx="10469218" cy="6425285"/>
          </a:xfrm>
          <a:prstGeom prst="rect">
            <a:avLst/>
          </a:prstGeom>
          <a:noFill/>
        </p:spPr>
        <p:txBody>
          <a:bodyPr wrap="square">
            <a:spAutoFit/>
          </a:bodyPr>
          <a:lstStyle/>
          <a:p>
            <a:pPr marL="457200" indent="-457200">
              <a:lnSpc>
                <a:spcPct val="150000"/>
              </a:lnSpc>
              <a:spcAft>
                <a:spcPts val="800"/>
              </a:spcAft>
              <a:buAutoNum type="arabicPeriod"/>
            </a:pPr>
            <a:r>
              <a:rPr lang="es-AR" sz="2400" dirty="0">
                <a:effectLst/>
                <a:latin typeface="Geneva"/>
                <a:ea typeface="Calibri" panose="020F0502020204030204" pitchFamily="34" charset="0"/>
                <a:cs typeface="Geneva"/>
              </a:rPr>
              <a:t>Por qué la producción de antibióticos se considera un proceso biotecnológico.</a:t>
            </a:r>
          </a:p>
          <a:p>
            <a:pPr>
              <a:lnSpc>
                <a:spcPct val="150000"/>
              </a:lnSpc>
              <a:spcAft>
                <a:spcPts val="800"/>
              </a:spcAft>
            </a:pPr>
            <a:endParaRPr lang="es-AR" sz="24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s-ES" sz="2400" dirty="0"/>
              <a:t>La biotecnología se define tradicionalmente como “el empleo de organismos vivos para la obtención de un bien o servicio útil para el hombre”. Actualmente, la biotecnología moderna emplea técnicas de ingeniería genética, e incluye la producción de proteínas recombinantes .</a:t>
            </a:r>
          </a:p>
          <a:p>
            <a:pPr>
              <a:lnSpc>
                <a:spcPct val="150000"/>
              </a:lnSpc>
              <a:spcAft>
                <a:spcPts val="800"/>
              </a:spcAft>
            </a:pPr>
            <a:r>
              <a:rPr lang="es-ES" sz="2400" dirty="0"/>
              <a:t>Los antibióticos pueden definirse como moléculas con actividad antimicrobiana y, originalmente, eran el producto del metabolismo de hongos y bacterias.</a:t>
            </a:r>
            <a:endParaRPr lang="es-AR" sz="2400" dirty="0">
              <a:latin typeface="Geneva"/>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168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B19EEFD-400C-4F1D-B372-EFBEFA4FC24D}"/>
              </a:ext>
            </a:extLst>
          </p:cNvPr>
          <p:cNvSpPr txBox="1"/>
          <p:nvPr/>
        </p:nvSpPr>
        <p:spPr>
          <a:xfrm>
            <a:off x="887895" y="345421"/>
            <a:ext cx="10959548" cy="2308324"/>
          </a:xfrm>
          <a:prstGeom prst="rect">
            <a:avLst/>
          </a:prstGeom>
          <a:noFill/>
        </p:spPr>
        <p:txBody>
          <a:bodyPr wrap="square">
            <a:spAutoFit/>
          </a:bodyPr>
          <a:lstStyle/>
          <a:p>
            <a:r>
              <a:rPr lang="es-AR" sz="2400" dirty="0">
                <a:effectLst/>
                <a:latin typeface="Geneva"/>
                <a:ea typeface="Calibri" panose="020F0502020204030204" pitchFamily="34" charset="0"/>
                <a:cs typeface="Geneva"/>
              </a:rPr>
              <a:t>2. ¿Qué son los antibióticos?</a:t>
            </a:r>
          </a:p>
          <a:p>
            <a:endParaRPr lang="es-AR" sz="2400" dirty="0">
              <a:latin typeface="Geneva"/>
            </a:endParaRPr>
          </a:p>
          <a:p>
            <a:r>
              <a:rPr lang="es-ES" sz="2400" dirty="0"/>
              <a:t>Los antibióticos en un principio involucraban productos del metabolismo de hongos y bacterias, capaces de inhibir en pequeñas dosis los procesos vitales de ciertos microorganismos, destruyendo o impidiendo su desarrollo y reproducción.</a:t>
            </a:r>
            <a:endParaRPr lang="es-AR" sz="2400" dirty="0"/>
          </a:p>
        </p:txBody>
      </p:sp>
    </p:spTree>
    <p:extLst>
      <p:ext uri="{BB962C8B-B14F-4D97-AF65-F5344CB8AC3E}">
        <p14:creationId xmlns:p14="http://schemas.microsoft.com/office/powerpoint/2010/main" val="530218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5D7807C-A32F-4E81-8F4F-C11E51CF829D}"/>
              </a:ext>
            </a:extLst>
          </p:cNvPr>
          <p:cNvSpPr txBox="1"/>
          <p:nvPr/>
        </p:nvSpPr>
        <p:spPr>
          <a:xfrm>
            <a:off x="980661" y="236437"/>
            <a:ext cx="10946295" cy="5213287"/>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3. ¿Qué diferencia se puede establecer entre los antibióticos naturales, los </a:t>
            </a:r>
            <a:r>
              <a:rPr lang="es-AR" sz="2400" dirty="0" err="1">
                <a:effectLst/>
                <a:latin typeface="Geneva"/>
                <a:ea typeface="Calibri" panose="020F0502020204030204" pitchFamily="34" charset="0"/>
                <a:cs typeface="Geneva"/>
              </a:rPr>
              <a:t>semi-sintéticos</a:t>
            </a:r>
            <a:r>
              <a:rPr lang="es-AR" sz="2400" dirty="0">
                <a:effectLst/>
                <a:latin typeface="Geneva"/>
                <a:ea typeface="Calibri" panose="020F0502020204030204" pitchFamily="34" charset="0"/>
                <a:cs typeface="Geneva"/>
              </a:rPr>
              <a:t> y</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los sintéticos</a:t>
            </a:r>
          </a:p>
          <a:p>
            <a:pPr>
              <a:lnSpc>
                <a:spcPct val="150000"/>
              </a:lnSpc>
              <a:spcAft>
                <a:spcPts val="800"/>
              </a:spcAft>
            </a:pPr>
            <a:endParaRPr lang="es-AR" sz="2400" dirty="0">
              <a:latin typeface="Geneva"/>
            </a:endParaRPr>
          </a:p>
          <a:p>
            <a:pPr>
              <a:lnSpc>
                <a:spcPct val="150000"/>
              </a:lnSpc>
              <a:spcAft>
                <a:spcPts val="800"/>
              </a:spcAft>
            </a:pPr>
            <a:r>
              <a:rPr lang="es-ES" sz="2400" dirty="0"/>
              <a:t>Se diferencia en que los antibióticos sintéticos se producen en el laboratorio a través de procesos de síntesis química, como es el caso de las sulfamidas. Otros antibióticos se obtienen a partir de cultivos microbianos y luego se modifican químicamente. Éstos últimos son los antibióticos semisintéticos, como, por ejemplo, la ampicilina, derivada de la penicilina . </a:t>
            </a:r>
            <a:endParaRPr lang="es-AR" sz="2400" dirty="0"/>
          </a:p>
        </p:txBody>
      </p:sp>
    </p:spTree>
    <p:extLst>
      <p:ext uri="{BB962C8B-B14F-4D97-AF65-F5344CB8AC3E}">
        <p14:creationId xmlns:p14="http://schemas.microsoft.com/office/powerpoint/2010/main" val="3327487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7F7DBF0-9A33-4E90-A08C-4067748AD992}"/>
              </a:ext>
            </a:extLst>
          </p:cNvPr>
          <p:cNvSpPr txBox="1"/>
          <p:nvPr/>
        </p:nvSpPr>
        <p:spPr>
          <a:xfrm>
            <a:off x="967408" y="101084"/>
            <a:ext cx="11224591" cy="4669483"/>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4. ¿Por qué la producción de antibióticos le puede ofrecer al microorganismo productor una</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ventaja adaptativa frente a sus competidores? ¿Cuáles serían esos “competidores”?</a:t>
            </a:r>
          </a:p>
          <a:p>
            <a:pPr>
              <a:lnSpc>
                <a:spcPct val="150000"/>
              </a:lnSpc>
              <a:spcAft>
                <a:spcPts val="800"/>
              </a:spcAft>
            </a:pPr>
            <a:endParaRPr lang="es-AR" sz="2400" dirty="0">
              <a:latin typeface="Geneva"/>
              <a:ea typeface="Calibri" panose="020F0502020204030204" pitchFamily="34" charset="0"/>
              <a:cs typeface="Times New Roman" panose="02020603050405020304" pitchFamily="18" charset="0"/>
            </a:endParaRPr>
          </a:p>
          <a:p>
            <a:pPr>
              <a:lnSpc>
                <a:spcPct val="150000"/>
              </a:lnSpc>
              <a:spcAft>
                <a:spcPts val="800"/>
              </a:spcAft>
            </a:pPr>
            <a:r>
              <a:rPr lang="es-ES" sz="2400" dirty="0"/>
              <a:t>La producción y secreción de las sustancias antibióticas no afectan al microorganismo productor, y le ofrecen una ventaja desde el punto de vista de la supervivencia ya que le permiten colonizar ambientes con más eficacia que sus competidores.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2561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106C719-4038-4E97-AF3F-1FCE98C2A4B4}"/>
              </a:ext>
            </a:extLst>
          </p:cNvPr>
          <p:cNvSpPr txBox="1"/>
          <p:nvPr/>
        </p:nvSpPr>
        <p:spPr>
          <a:xfrm>
            <a:off x="993912" y="176311"/>
            <a:ext cx="11039061" cy="4774833"/>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5. </a:t>
            </a:r>
            <a:r>
              <a:rPr lang="es-AR" sz="2400" dirty="0">
                <a:latin typeface="Geneva"/>
                <a:ea typeface="Calibri" panose="020F0502020204030204" pitchFamily="34" charset="0"/>
                <a:cs typeface="Geneva"/>
              </a:rPr>
              <a:t>C</a:t>
            </a:r>
            <a:r>
              <a:rPr lang="es-AR" sz="2400" dirty="0">
                <a:effectLst/>
                <a:latin typeface="Geneva"/>
                <a:ea typeface="Calibri" panose="020F0502020204030204" pitchFamily="34" charset="0"/>
                <a:cs typeface="Geneva"/>
              </a:rPr>
              <a:t>uál fue el hecho que llevó al descubrimiento del primer antibiótico, y cuál fue la</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importancia de este hecho científico.</a:t>
            </a:r>
          </a:p>
          <a:p>
            <a:pPr>
              <a:lnSpc>
                <a:spcPct val="150000"/>
              </a:lnSpc>
              <a:spcAft>
                <a:spcPts val="800"/>
              </a:spcAft>
            </a:pP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s-ES" sz="2400" dirty="0"/>
              <a:t>El descubrimiento de la penicilina fue un hecho casual, que se debe al trabajo de Alexander Fleming, bacteriólogo del Hospital St. Mary de Londres, quien estaba interesado en el desarrollo de métodos de profilaxis y asepsia</a:t>
            </a:r>
          </a:p>
          <a:p>
            <a:pPr>
              <a:lnSpc>
                <a:spcPct val="150000"/>
              </a:lnSpc>
              <a:spcAft>
                <a:spcPts val="800"/>
              </a:spcAft>
            </a:pPr>
            <a:r>
              <a:rPr lang="es-ES" sz="2400" dirty="0">
                <a:effectLst/>
                <a:latin typeface="Calibri" panose="020F0502020204030204" pitchFamily="34" charset="0"/>
                <a:ea typeface="Calibri" panose="020F0502020204030204" pitchFamily="34" charset="0"/>
                <a:cs typeface="Times New Roman" panose="02020603050405020304" pitchFamily="18" charset="0"/>
              </a:rPr>
              <a:t>El </a:t>
            </a:r>
            <a:r>
              <a:rPr lang="es-ES" sz="2400" dirty="0">
                <a:latin typeface="Calibri" panose="020F0502020204030204" pitchFamily="34" charset="0"/>
                <a:ea typeface="Calibri" panose="020F0502020204030204" pitchFamily="34" charset="0"/>
                <a:cs typeface="Times New Roman" panose="02020603050405020304" pitchFamily="18" charset="0"/>
              </a:rPr>
              <a:t>hecho fue que descubrió un hongo que producía algo capaz de matar bacterias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0183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8D74A37E-6F4B-4E13-9EE4-32754EEBB45D}"/>
              </a:ext>
            </a:extLst>
          </p:cNvPr>
          <p:cNvPicPr>
            <a:picLocks noChangeAspect="1"/>
          </p:cNvPicPr>
          <p:nvPr/>
        </p:nvPicPr>
        <p:blipFill>
          <a:blip r:embed="rId2"/>
          <a:stretch>
            <a:fillRect/>
          </a:stretch>
        </p:blipFill>
        <p:spPr>
          <a:xfrm>
            <a:off x="821634" y="0"/>
            <a:ext cx="10363201" cy="6898703"/>
          </a:xfrm>
          <a:prstGeom prst="rect">
            <a:avLst/>
          </a:prstGeom>
        </p:spPr>
      </p:pic>
    </p:spTree>
    <p:extLst>
      <p:ext uri="{BB962C8B-B14F-4D97-AF65-F5344CB8AC3E}">
        <p14:creationId xmlns:p14="http://schemas.microsoft.com/office/powerpoint/2010/main" val="1600606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D26FAF6-2EB1-4E7E-AC13-AD5C7D980586}"/>
              </a:ext>
            </a:extLst>
          </p:cNvPr>
          <p:cNvSpPr txBox="1"/>
          <p:nvPr/>
        </p:nvSpPr>
        <p:spPr>
          <a:xfrm>
            <a:off x="887895" y="159026"/>
            <a:ext cx="11092069" cy="3007875"/>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7. ¿Por qué es importante en la actualidad encontrar nuevos antibióticos?</a:t>
            </a:r>
          </a:p>
          <a:p>
            <a:pPr>
              <a:lnSpc>
                <a:spcPct val="150000"/>
              </a:lnSpc>
              <a:spcAft>
                <a:spcPts val="800"/>
              </a:spcAft>
            </a:pPr>
            <a:endParaRPr lang="es-AR" sz="2400" dirty="0">
              <a:latin typeface="Geneva"/>
              <a:ea typeface="Calibri" panose="020F0502020204030204" pitchFamily="34" charset="0"/>
              <a:cs typeface="Times New Roman" panose="02020603050405020304" pitchFamily="18" charset="0"/>
            </a:endParaRPr>
          </a:p>
          <a:p>
            <a:pPr>
              <a:lnSpc>
                <a:spcPct val="150000"/>
              </a:lnSpc>
              <a:spcAft>
                <a:spcPts val="800"/>
              </a:spcAft>
            </a:pPr>
            <a:r>
              <a:rPr lang="es-AR" sz="2400" dirty="0">
                <a:effectLst/>
                <a:latin typeface="Geneva"/>
                <a:ea typeface="Calibri" panose="020F0502020204030204" pitchFamily="34" charset="0"/>
                <a:cs typeface="Times New Roman" panose="02020603050405020304" pitchFamily="18" charset="0"/>
              </a:rPr>
              <a:t>Es importante ya que cada ves aparecen nuevas bacterias que pueden poner en riesgo la salud humana ya sea para personas con algún tipo de problema respiratorio y como un virus mortal como el coronavirus </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8658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E12505B3-2177-4480-B9D5-2E01334AF213}"/>
              </a:ext>
            </a:extLst>
          </p:cNvPr>
          <p:cNvSpPr txBox="1"/>
          <p:nvPr/>
        </p:nvSpPr>
        <p:spPr>
          <a:xfrm>
            <a:off x="967408" y="163059"/>
            <a:ext cx="10946296" cy="3561488"/>
          </a:xfrm>
          <a:prstGeom prst="rect">
            <a:avLst/>
          </a:prstGeom>
          <a:noFill/>
        </p:spPr>
        <p:txBody>
          <a:bodyPr wrap="square">
            <a:spAutoFit/>
          </a:bodyPr>
          <a:lstStyle/>
          <a:p>
            <a:pPr>
              <a:lnSpc>
                <a:spcPct val="150000"/>
              </a:lnSpc>
              <a:spcAft>
                <a:spcPts val="800"/>
              </a:spcAft>
            </a:pPr>
            <a:r>
              <a:rPr lang="es-AR" sz="2400" dirty="0">
                <a:effectLst/>
                <a:latin typeface="Geneva"/>
                <a:ea typeface="Calibri" panose="020F0502020204030204" pitchFamily="34" charset="0"/>
                <a:cs typeface="Geneva"/>
              </a:rPr>
              <a:t>8. ¿Cuál sería la influencia del hombre en el proceso de adquisición de resistencia a los</a:t>
            </a:r>
            <a:r>
              <a:rPr lang="es-AR" sz="2400" dirty="0">
                <a:latin typeface="Calibri" panose="020F0502020204030204" pitchFamily="34" charset="0"/>
                <a:ea typeface="Calibri" panose="020F0502020204030204" pitchFamily="34" charset="0"/>
                <a:cs typeface="Times New Roman" panose="02020603050405020304" pitchFamily="18" charset="0"/>
              </a:rPr>
              <a:t> </a:t>
            </a:r>
            <a:r>
              <a:rPr lang="es-AR" sz="2400" dirty="0">
                <a:effectLst/>
                <a:latin typeface="Geneva"/>
                <a:ea typeface="Calibri" panose="020F0502020204030204" pitchFamily="34" charset="0"/>
                <a:cs typeface="Geneva"/>
              </a:rPr>
              <a:t>antibióticos?</a:t>
            </a:r>
          </a:p>
          <a:p>
            <a:pPr>
              <a:lnSpc>
                <a:spcPct val="150000"/>
              </a:lnSpc>
              <a:spcAft>
                <a:spcPts val="800"/>
              </a:spcAft>
            </a:pPr>
            <a:endParaRPr lang="es-AR" sz="2400" dirty="0">
              <a:latin typeface="Geneva"/>
              <a:ea typeface="Calibri" panose="020F0502020204030204" pitchFamily="34" charset="0"/>
              <a:cs typeface="Times New Roman" panose="02020603050405020304" pitchFamily="18" charset="0"/>
            </a:endParaRPr>
          </a:p>
          <a:p>
            <a:pPr>
              <a:lnSpc>
                <a:spcPct val="150000"/>
              </a:lnSpc>
              <a:spcAft>
                <a:spcPts val="800"/>
              </a:spcAft>
            </a:pPr>
            <a:r>
              <a:rPr lang="es-ES" sz="2400" dirty="0"/>
              <a:t>Se cree que el uso indiscriminado de antibióticos por parte del hombre, ha acelerado el proceso de selección natural por el cual las bacterias más resistentes se han visto beneficiadas frente a las más sensibles.</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6604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161</TotalTime>
  <Words>634</Words>
  <Application>Microsoft Office PowerPoint</Application>
  <PresentationFormat>Panorámica</PresentationFormat>
  <Paragraphs>34</Paragraphs>
  <Slides>12</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12</vt:i4>
      </vt:variant>
    </vt:vector>
  </HeadingPairs>
  <TitlesOfParts>
    <vt:vector size="18" baseType="lpstr">
      <vt:lpstr>Arial</vt:lpstr>
      <vt:lpstr>Calibri</vt:lpstr>
      <vt:lpstr>Century Gothic</vt:lpstr>
      <vt:lpstr>Geneva</vt:lpstr>
      <vt:lpstr>Wingdings 3</vt:lpstr>
      <vt:lpstr>Ion</vt:lpstr>
      <vt:lpstr>  Antibióticos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Fin          Gracias             anashe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antibioticos</dc:title>
  <dc:creator>juan acosta</dc:creator>
  <cp:lastModifiedBy>juan acosta</cp:lastModifiedBy>
  <cp:revision>12</cp:revision>
  <dcterms:created xsi:type="dcterms:W3CDTF">2022-08-24T01:10:07Z</dcterms:created>
  <dcterms:modified xsi:type="dcterms:W3CDTF">2022-08-24T03:51:11Z</dcterms:modified>
</cp:coreProperties>
</file>