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2473" autoAdjust="0"/>
  </p:normalViewPr>
  <p:slideViewPr>
    <p:cSldViewPr>
      <p:cViewPr>
        <p:scale>
          <a:sx n="87" d="100"/>
          <a:sy n="87" d="100"/>
        </p:scale>
        <p:origin x="1956"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58153-D8AC-4851-97A1-6502EAA7AEE5}" type="datetimeFigureOut">
              <a:rPr lang="es-AR" smtClean="0"/>
              <a:pPr/>
              <a:t>30/08/2022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69F13-996B-4A73-8F8E-C074C2BCD6A4}" type="slidenum">
              <a:rPr lang="es-AR" smtClean="0"/>
              <a:pPr/>
              <a:t>‹Nº›</a:t>
            </a:fld>
            <a:endParaRPr lang="es-AR"/>
          </a:p>
        </p:txBody>
      </p:sp>
    </p:spTree>
    <p:extLst>
      <p:ext uri="{BB962C8B-B14F-4D97-AF65-F5344CB8AC3E}">
        <p14:creationId xmlns:p14="http://schemas.microsoft.com/office/powerpoint/2010/main" val="21653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                             </a:t>
            </a:r>
            <a:r>
              <a:rPr lang="es-AR" dirty="0" err="1" smtClean="0"/>
              <a:t>zzzz</a:t>
            </a:r>
            <a:endParaRPr lang="es-AR" dirty="0"/>
          </a:p>
        </p:txBody>
      </p:sp>
      <p:sp>
        <p:nvSpPr>
          <p:cNvPr id="4" name="3 Marcador de número de diapositiva"/>
          <p:cNvSpPr>
            <a:spLocks noGrp="1"/>
          </p:cNvSpPr>
          <p:nvPr>
            <p:ph type="sldNum" sz="quarter" idx="10"/>
          </p:nvPr>
        </p:nvSpPr>
        <p:spPr/>
        <p:txBody>
          <a:bodyPr/>
          <a:lstStyle/>
          <a:p>
            <a:fld id="{62169F13-996B-4A73-8F8E-C074C2BCD6A4}" type="slidenum">
              <a:rPr lang="es-AR" smtClean="0"/>
              <a:pPr/>
              <a:t>1</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4E4BF64-369E-4A39-9676-AAD32499BF47}"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AD09CA3-883B-45D8-960F-BC87F692C8B0}"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7FAA6F3-D522-4535-91E2-C4E7B6C2C8AE}"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D3355786-D927-4501-8D45-0004152D83D1}"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4A9C77-E194-4EC5-9C1D-0B2567FB4596}"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3BF6BC9-29CB-4D23-97DF-828C2B0CFBDB}" type="datetime1">
              <a:rPr lang="es-AR" smtClean="0"/>
              <a:pPr/>
              <a:t>30/08/2022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BC16206-AF0F-402C-9ED1-6C3D9F1C993B}" type="datetime1">
              <a:rPr lang="es-AR" smtClean="0"/>
              <a:pPr/>
              <a:t>30/08/2022</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BA7980C0-20AA-4703-883F-EA9BA9E15109}" type="datetime1">
              <a:rPr lang="es-AR" smtClean="0"/>
              <a:pPr/>
              <a:t>30/08/2022</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819AD0-1254-40C6-B307-7FCB14616794}" type="datetime1">
              <a:rPr lang="es-AR" smtClean="0"/>
              <a:pPr/>
              <a:t>30/08/2022</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D95F20-4A14-4D57-B858-F83A8440EE1F}" type="datetime1">
              <a:rPr lang="es-AR" smtClean="0"/>
              <a:pPr/>
              <a:t>30/08/2022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15967F-50E6-4DAE-B274-D436DCD3422F}" type="datetime1">
              <a:rPr lang="es-AR" smtClean="0"/>
              <a:pPr/>
              <a:t>30/08/2022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819B5-B36F-4D92-B6AB-7A4ED31B24F7}" type="datetime1">
              <a:rPr lang="es-AR" smtClean="0"/>
              <a:pPr/>
              <a:t>30/08/2022</a:t>
            </a:fld>
            <a:endParaRPr lang="es-AR"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BAF22-607B-42EF-B737-4F605B9DA2F6}"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
    <p:wip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69 Título"/>
          <p:cNvSpPr>
            <a:spLocks noGrp="1"/>
          </p:cNvSpPr>
          <p:nvPr>
            <p:ph type="title"/>
          </p:nvPr>
        </p:nvSpPr>
        <p:spPr/>
        <p:txBody>
          <a:bodyPr/>
          <a:lstStyle/>
          <a:p>
            <a:endParaRPr lang="es-AR"/>
          </a:p>
        </p:txBody>
      </p:sp>
      <p:sp>
        <p:nvSpPr>
          <p:cNvPr id="3" name="2 Marcador de contenido"/>
          <p:cNvSpPr>
            <a:spLocks noGrp="1"/>
          </p:cNvSpPr>
          <p:nvPr>
            <p:ph type="body" idx="1"/>
          </p:nvPr>
        </p:nvSpPr>
        <p:spPr>
          <a:xfrm>
            <a:off x="2428860" y="3071810"/>
            <a:ext cx="5565787" cy="665162"/>
          </a:xfrm>
          <a:solidFill>
            <a:schemeClr val="accent2">
              <a:lumMod val="60000"/>
              <a:lumOff val="40000"/>
            </a:schemeClr>
          </a:solidFill>
        </p:spPr>
        <p:txBody>
          <a:bodyPr>
            <a:normAutofit fontScale="70000" lnSpcReduction="20000"/>
          </a:bodyPr>
          <a:lstStyle/>
          <a:p>
            <a:r>
              <a:rPr lang="es-AR" dirty="0" err="1" smtClean="0"/>
              <a:t>Ludmila</a:t>
            </a:r>
            <a:r>
              <a:rPr lang="es-AR" dirty="0" smtClean="0"/>
              <a:t> </a:t>
            </a:r>
            <a:r>
              <a:rPr lang="es-AR" dirty="0" err="1" smtClean="0"/>
              <a:t>Galvan</a:t>
            </a:r>
            <a:endParaRPr lang="es-AR" dirty="0" smtClean="0"/>
          </a:p>
          <a:p>
            <a:r>
              <a:rPr lang="es-AR" dirty="0" smtClean="0"/>
              <a:t>PROFE ANDREA GOMEZ</a:t>
            </a:r>
            <a:br>
              <a:rPr lang="es-AR" dirty="0" smtClean="0"/>
            </a:br>
            <a:r>
              <a:rPr lang="es-AR" dirty="0" smtClean="0"/>
              <a:t>CURSO 1ª</a:t>
            </a:r>
          </a:p>
          <a:p>
            <a:endParaRPr lang="es-AR" dirty="0"/>
          </a:p>
        </p:txBody>
      </p:sp>
      <p:sp>
        <p:nvSpPr>
          <p:cNvPr id="4" name="3 CuadroTexto"/>
          <p:cNvSpPr txBox="1"/>
          <p:nvPr/>
        </p:nvSpPr>
        <p:spPr>
          <a:xfrm>
            <a:off x="500034" y="2214554"/>
            <a:ext cx="1143008" cy="646331"/>
          </a:xfrm>
          <a:prstGeom prst="rect">
            <a:avLst/>
          </a:prstGeom>
          <a:solidFill>
            <a:schemeClr val="accent2">
              <a:lumMod val="60000"/>
              <a:lumOff val="40000"/>
            </a:schemeClr>
          </a:solidFill>
        </p:spPr>
        <p:txBody>
          <a:bodyPr wrap="square" rtlCol="0">
            <a:spAutoFit/>
          </a:bodyPr>
          <a:lstStyle/>
          <a:p>
            <a:r>
              <a:rPr lang="es-AR" dirty="0" smtClean="0"/>
              <a:t>AÑO  2022</a:t>
            </a:r>
            <a:endParaRPr lang="es-AR" dirty="0"/>
          </a:p>
        </p:txBody>
      </p:sp>
      <p:sp>
        <p:nvSpPr>
          <p:cNvPr id="5" name="4 CuadroTexto"/>
          <p:cNvSpPr txBox="1"/>
          <p:nvPr/>
        </p:nvSpPr>
        <p:spPr>
          <a:xfrm>
            <a:off x="2357422" y="2285992"/>
            <a:ext cx="3786214" cy="646331"/>
          </a:xfrm>
          <a:prstGeom prst="rect">
            <a:avLst/>
          </a:prstGeom>
          <a:solidFill>
            <a:schemeClr val="accent2">
              <a:lumMod val="60000"/>
              <a:lumOff val="40000"/>
            </a:schemeClr>
          </a:solidFill>
        </p:spPr>
        <p:txBody>
          <a:bodyPr wrap="square" rtlCol="0">
            <a:spAutoFit/>
          </a:bodyPr>
          <a:lstStyle/>
          <a:p>
            <a:r>
              <a:rPr lang="es-AR" dirty="0" smtClean="0"/>
              <a:t>COLEGIO DEL PRADO</a:t>
            </a:r>
          </a:p>
          <a:p>
            <a:r>
              <a:rPr lang="es-AR" dirty="0" smtClean="0"/>
              <a:t>TALLER LABORATORIO INFORMATICA </a:t>
            </a:r>
            <a:endParaRPr lang="es-AR" dirty="0"/>
          </a:p>
        </p:txBody>
      </p:sp>
      <p:pic>
        <p:nvPicPr>
          <p:cNvPr id="6" name="5 Imagen" descr="jjjj.jpg"/>
          <p:cNvPicPr>
            <a:picLocks noChangeAspect="1"/>
          </p:cNvPicPr>
          <p:nvPr/>
        </p:nvPicPr>
        <p:blipFill>
          <a:blip r:embed="rId3"/>
          <a:stretch>
            <a:fillRect/>
          </a:stretch>
        </p:blipFill>
        <p:spPr>
          <a:xfrm>
            <a:off x="6286500" y="285728"/>
            <a:ext cx="2857500" cy="1600200"/>
          </a:xfrm>
          <a:prstGeom prst="rect">
            <a:avLst/>
          </a:prstGeom>
        </p:spPr>
      </p:pic>
      <p:pic>
        <p:nvPicPr>
          <p:cNvPr id="7" name="6 Imagen" descr="descarga (11).jpg"/>
          <p:cNvPicPr>
            <a:picLocks noChangeAspect="1"/>
          </p:cNvPicPr>
          <p:nvPr/>
        </p:nvPicPr>
        <p:blipFill>
          <a:blip r:embed="rId4"/>
          <a:stretch>
            <a:fillRect/>
          </a:stretch>
        </p:blipFill>
        <p:spPr>
          <a:xfrm>
            <a:off x="6286512" y="3786190"/>
            <a:ext cx="2857488" cy="1954531"/>
          </a:xfrm>
          <a:prstGeom prst="rect">
            <a:avLst/>
          </a:prstGeom>
        </p:spPr>
      </p:pic>
      <p:pic>
        <p:nvPicPr>
          <p:cNvPr id="8" name="7 Imagen" descr="descarga.jpg"/>
          <p:cNvPicPr>
            <a:picLocks noChangeAspect="1"/>
          </p:cNvPicPr>
          <p:nvPr/>
        </p:nvPicPr>
        <p:blipFill>
          <a:blip r:embed="rId5"/>
          <a:stretch>
            <a:fillRect/>
          </a:stretch>
        </p:blipFill>
        <p:spPr>
          <a:xfrm>
            <a:off x="3817040" y="285728"/>
            <a:ext cx="2469472" cy="1928826"/>
          </a:xfrm>
          <a:prstGeom prst="rect">
            <a:avLst/>
          </a:prstGeom>
        </p:spPr>
      </p:pic>
      <p:pic>
        <p:nvPicPr>
          <p:cNvPr id="9" name="8 Imagen" descr="JJK.jpg"/>
          <p:cNvPicPr>
            <a:picLocks noChangeAspect="1"/>
          </p:cNvPicPr>
          <p:nvPr/>
        </p:nvPicPr>
        <p:blipFill>
          <a:blip r:embed="rId6"/>
          <a:stretch>
            <a:fillRect/>
          </a:stretch>
        </p:blipFill>
        <p:spPr>
          <a:xfrm>
            <a:off x="2428860" y="3571876"/>
            <a:ext cx="3845247" cy="2126345"/>
          </a:xfrm>
          <a:prstGeom prst="rect">
            <a:avLst/>
          </a:prstGeom>
        </p:spPr>
      </p:pic>
      <p:pic>
        <p:nvPicPr>
          <p:cNvPr id="10" name="9 Imagen" descr="T.jpg"/>
          <p:cNvPicPr>
            <a:picLocks noChangeAspect="1"/>
          </p:cNvPicPr>
          <p:nvPr/>
        </p:nvPicPr>
        <p:blipFill>
          <a:blip r:embed="rId7"/>
          <a:stretch>
            <a:fillRect/>
          </a:stretch>
        </p:blipFill>
        <p:spPr>
          <a:xfrm>
            <a:off x="6286513" y="1857364"/>
            <a:ext cx="2857488" cy="1901528"/>
          </a:xfrm>
          <a:prstGeom prst="rect">
            <a:avLst/>
          </a:prstGeom>
        </p:spPr>
      </p:pic>
      <p:sp>
        <p:nvSpPr>
          <p:cNvPr id="2052" name="AutoShape 4" descr="▷ Gifs Animados de Electricidad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3" name="12 Imagen" descr="descarga (4).jpg"/>
          <p:cNvPicPr>
            <a:picLocks noChangeAspect="1"/>
          </p:cNvPicPr>
          <p:nvPr/>
        </p:nvPicPr>
        <p:blipFill>
          <a:blip r:embed="rId8"/>
          <a:stretch>
            <a:fillRect/>
          </a:stretch>
        </p:blipFill>
        <p:spPr>
          <a:xfrm>
            <a:off x="0" y="2857496"/>
            <a:ext cx="2366598" cy="2928958"/>
          </a:xfrm>
          <a:prstGeom prst="rect">
            <a:avLst/>
          </a:prstGeom>
        </p:spPr>
      </p:pic>
      <p:pic>
        <p:nvPicPr>
          <p:cNvPr id="15" name="14 Imagen" descr="cdp.jpg"/>
          <p:cNvPicPr>
            <a:picLocks noChangeAspect="1"/>
          </p:cNvPicPr>
          <p:nvPr/>
        </p:nvPicPr>
        <p:blipFill>
          <a:blip r:embed="rId9"/>
          <a:stretch>
            <a:fillRect/>
          </a:stretch>
        </p:blipFill>
        <p:spPr>
          <a:xfrm>
            <a:off x="928662" y="0"/>
            <a:ext cx="2285992" cy="2285992"/>
          </a:xfrm>
          <a:prstGeom prst="rect">
            <a:avLst/>
          </a:prstGeom>
        </p:spPr>
      </p:pic>
      <p:sp>
        <p:nvSpPr>
          <p:cNvPr id="17" name="16 Rectángulo"/>
          <p:cNvSpPr/>
          <p:nvPr/>
        </p:nvSpPr>
        <p:spPr>
          <a:xfrm>
            <a:off x="1714480" y="5934670"/>
            <a:ext cx="5201297" cy="923330"/>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Colegio del Prado</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54" name="AutoShape 6" descr="Minecraft pantalla negra - Microsoft Commun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6" name="AutoShape 8" descr="Minecraft pantalla negra - Microsoft Commun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4" name="23 Rectángulo"/>
          <p:cNvSpPr/>
          <p:nvPr/>
        </p:nvSpPr>
        <p:spPr>
          <a:xfrm>
            <a:off x="2800521" y="2967335"/>
            <a:ext cx="184731" cy="923330"/>
          </a:xfrm>
          <a:prstGeom prst="rect">
            <a:avLst/>
          </a:prstGeom>
          <a:noFill/>
        </p:spPr>
        <p:txBody>
          <a:bodyPr wrap="none" lIns="91440" tIns="45720" rIns="91440" bIns="45720">
            <a:spAutoFit/>
          </a:bodyPr>
          <a:lstStyle/>
          <a:p>
            <a:pPr algn="ctr"/>
            <a:endParaRPr lang="es-A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4" name="53 CuadroTexto"/>
          <p:cNvSpPr txBox="1"/>
          <p:nvPr/>
        </p:nvSpPr>
        <p:spPr>
          <a:xfrm>
            <a:off x="2643174" y="1643050"/>
            <a:ext cx="45719" cy="369332"/>
          </a:xfrm>
          <a:prstGeom prst="rect">
            <a:avLst/>
          </a:prstGeom>
          <a:noFill/>
        </p:spPr>
        <p:txBody>
          <a:bodyPr wrap="square" rtlCol="0">
            <a:spAutoFit/>
          </a:bodyPr>
          <a:lstStyle/>
          <a:p>
            <a:r>
              <a:rPr lang="es-AR" dirty="0" smtClean="0"/>
              <a:t>    </a:t>
            </a:r>
            <a:endParaRPr lang="es-AR" dirty="0"/>
          </a:p>
        </p:txBody>
      </p:sp>
      <p:pic>
        <p:nvPicPr>
          <p:cNvPr id="75" name="74 Imagen" descr="2f7b263b-0dc0-44e8-ba61-9b75fbc5138f.jpg"/>
          <p:cNvPicPr>
            <a:picLocks noChangeAspect="1"/>
          </p:cNvPicPr>
          <p:nvPr/>
        </p:nvPicPr>
        <p:blipFill>
          <a:blip r:embed="rId10"/>
          <a:stretch>
            <a:fillRect/>
          </a:stretch>
        </p:blipFill>
        <p:spPr>
          <a:xfrm>
            <a:off x="0" y="0"/>
            <a:ext cx="9144000" cy="6858000"/>
          </a:xfrm>
          <a:prstGeom prst="rect">
            <a:avLst/>
          </a:prstGeom>
        </p:spPr>
      </p:pic>
      <p:pic>
        <p:nvPicPr>
          <p:cNvPr id="76" name="75 Imagen" descr="5dbe4133-24e9-47ce-b9bc-f02d7fedff67.jpg"/>
          <p:cNvPicPr>
            <a:picLocks noChangeAspect="1"/>
          </p:cNvPicPr>
          <p:nvPr/>
        </p:nvPicPr>
        <p:blipFill>
          <a:blip r:embed="rId11"/>
          <a:stretch>
            <a:fillRect/>
          </a:stretch>
        </p:blipFill>
        <p:spPr>
          <a:xfrm>
            <a:off x="0" y="0"/>
            <a:ext cx="9144000" cy="6858000"/>
          </a:xfrm>
          <a:prstGeom prst="rect">
            <a:avLst/>
          </a:prstGeom>
        </p:spPr>
      </p:pic>
      <p:pic>
        <p:nvPicPr>
          <p:cNvPr id="77" name="76 Imagen" descr="8b602d23-53ef-4d86-9da9-a9f3d14a4f24.jpg"/>
          <p:cNvPicPr>
            <a:picLocks noChangeAspect="1"/>
          </p:cNvPicPr>
          <p:nvPr/>
        </p:nvPicPr>
        <p:blipFill>
          <a:blip r:embed="rId12"/>
          <a:stretch>
            <a:fillRect/>
          </a:stretch>
        </p:blipFill>
        <p:spPr>
          <a:xfrm>
            <a:off x="0" y="0"/>
            <a:ext cx="9144000" cy="6858000"/>
          </a:xfrm>
          <a:prstGeom prst="rect">
            <a:avLst/>
          </a:prstGeom>
        </p:spPr>
      </p:pic>
      <p:pic>
        <p:nvPicPr>
          <p:cNvPr id="78" name="77 Imagen" descr="9672e9a7-a186-4a73-881d-1e089d927613.jpg"/>
          <p:cNvPicPr>
            <a:picLocks noChangeAspect="1"/>
          </p:cNvPicPr>
          <p:nvPr/>
        </p:nvPicPr>
        <p:blipFill>
          <a:blip r:embed="rId13"/>
          <a:stretch>
            <a:fillRect/>
          </a:stretch>
        </p:blipFill>
        <p:spPr>
          <a:xfrm>
            <a:off x="0" y="0"/>
            <a:ext cx="9144000" cy="6858000"/>
          </a:xfrm>
          <a:prstGeom prst="rect">
            <a:avLst/>
          </a:prstGeom>
        </p:spPr>
      </p:pic>
      <p:sp>
        <p:nvSpPr>
          <p:cNvPr id="38" name="37 CuadroTexto"/>
          <p:cNvSpPr txBox="1"/>
          <p:nvPr/>
        </p:nvSpPr>
        <p:spPr>
          <a:xfrm>
            <a:off x="1785918" y="3286124"/>
            <a:ext cx="214314" cy="369332"/>
          </a:xfrm>
          <a:prstGeom prst="rect">
            <a:avLst/>
          </a:prstGeom>
          <a:noFill/>
        </p:spPr>
        <p:txBody>
          <a:bodyPr wrap="square" rtlCol="0">
            <a:spAutoFit/>
          </a:bodyPr>
          <a:lstStyle/>
          <a:p>
            <a:r>
              <a:rPr lang="es-AR" dirty="0" smtClean="0"/>
              <a:t>}</a:t>
            </a:r>
            <a:endParaRPr lang="es-AR" dirty="0"/>
          </a:p>
        </p:txBody>
      </p:sp>
      <p:sp>
        <p:nvSpPr>
          <p:cNvPr id="2053" name="Rectangle 5"/>
          <p:cNvSpPr>
            <a:spLocks noChangeArrowheads="1"/>
          </p:cNvSpPr>
          <p:nvPr/>
        </p:nvSpPr>
        <p:spPr bwMode="auto">
          <a:xfrm>
            <a:off x="428596" y="571480"/>
            <a:ext cx="6072198" cy="1141269"/>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202124"/>
                </a:solidFill>
                <a:effectLst/>
                <a:latin typeface="Arial" pitchFamily="34" charset="0"/>
                <a:cs typeface="Arial" pitchFamily="34" charset="0"/>
              </a:rPr>
              <a:t>¿Qué es el taller de herramientas?</a:t>
            </a:r>
            <a:endParaRPr kumimoji="0" lang="es-AR" sz="800" b="0" i="0" u="none" strike="noStrike" cap="none" normalizeH="0" baseline="0" dirty="0" smtClean="0">
              <a:ln>
                <a:noFill/>
              </a:ln>
              <a:solidFill>
                <a:srgbClr val="202124"/>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202124"/>
                </a:solidFill>
                <a:effectLst/>
                <a:latin typeface="Arial" pitchFamily="34" charset="0"/>
                <a:cs typeface="Arial" pitchFamily="34" charset="0"/>
              </a:rPr>
              <a:t>Servicios. El </a:t>
            </a:r>
            <a:r>
              <a:rPr kumimoji="0" lang="es-ES" sz="1200" b="1" i="0" u="none" strike="noStrike" cap="none" normalizeH="0" baseline="0" dirty="0" smtClean="0">
                <a:ln>
                  <a:noFill/>
                </a:ln>
                <a:solidFill>
                  <a:srgbClr val="202124"/>
                </a:solidFill>
                <a:effectLst/>
                <a:latin typeface="Arial" pitchFamily="34" charset="0"/>
                <a:cs typeface="Arial" pitchFamily="34" charset="0"/>
              </a:rPr>
              <a:t>Taller</a:t>
            </a:r>
            <a:r>
              <a:rPr kumimoji="0" lang="es-ES" sz="1200" b="0" i="0" u="none" strike="noStrike" cap="none" normalizeH="0" baseline="0" dirty="0" smtClean="0">
                <a:ln>
                  <a:noFill/>
                </a:ln>
                <a:solidFill>
                  <a:srgbClr val="202124"/>
                </a:solidFill>
                <a:effectLst/>
                <a:latin typeface="Arial" pitchFamily="34" charset="0"/>
                <a:cs typeface="Arial" pitchFamily="34" charset="0"/>
              </a:rPr>
              <a:t> sirve de apoyo académico para las áreas de Procesos de Manufactura, Máquinas </a:t>
            </a:r>
            <a:r>
              <a:rPr kumimoji="0" lang="es-ES" sz="1200" b="1" i="0" u="none" strike="noStrike" cap="none" normalizeH="0" baseline="0" dirty="0" smtClean="0">
                <a:ln>
                  <a:noFill/>
                </a:ln>
                <a:solidFill>
                  <a:srgbClr val="202124"/>
                </a:solidFill>
                <a:effectLst/>
                <a:latin typeface="Arial" pitchFamily="34" charset="0"/>
                <a:cs typeface="Arial" pitchFamily="34" charset="0"/>
              </a:rPr>
              <a:t>herramientas</a:t>
            </a:r>
            <a:r>
              <a:rPr kumimoji="0" lang="es-ES" sz="1200" b="0" i="0" u="none" strike="noStrike" cap="none" normalizeH="0" baseline="0" dirty="0" smtClean="0">
                <a:ln>
                  <a:noFill/>
                </a:ln>
                <a:solidFill>
                  <a:srgbClr val="202124"/>
                </a:solidFill>
                <a:effectLst/>
                <a:latin typeface="Arial" pitchFamily="34" charset="0"/>
                <a:cs typeface="Arial" pitchFamily="34" charset="0"/>
              </a:rPr>
              <a:t>, Sistemas CAD-CAM y Proyectos para los departamentos de Ingeniería de Producción, Mecánica y Diseño de Producto especialmente</a:t>
            </a:r>
            <a:endParaRPr kumimoji="0" lang="es-ES" sz="1800" b="0" i="0" u="none" strike="noStrike" cap="none" normalizeH="0" baseline="0" dirty="0" smtClean="0">
              <a:ln>
                <a:noFill/>
              </a:ln>
              <a:solidFill>
                <a:srgbClr val="202124"/>
              </a:solidFill>
              <a:effectLst/>
              <a:latin typeface="Arial" pitchFamily="34" charset="0"/>
              <a:cs typeface="Arial" pitchFamily="34" charset="0"/>
            </a:endParaRPr>
          </a:p>
        </p:txBody>
      </p:sp>
      <p:sp>
        <p:nvSpPr>
          <p:cNvPr id="2055" name="Rectangle 7"/>
          <p:cNvSpPr>
            <a:spLocks noChangeArrowheads="1"/>
          </p:cNvSpPr>
          <p:nvPr/>
        </p:nvSpPr>
        <p:spPr bwMode="auto">
          <a:xfrm>
            <a:off x="2643174" y="3357562"/>
            <a:ext cx="6143636" cy="956603"/>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202124"/>
                </a:solidFill>
                <a:effectLst/>
                <a:latin typeface="Arial" pitchFamily="34" charset="0"/>
                <a:cs typeface="Arial" pitchFamily="34" charset="0"/>
              </a:rPr>
              <a:t>¿Cómo se clasifican los diferentes tipos de herramientas?</a:t>
            </a:r>
            <a:r>
              <a:rPr kumimoji="0" lang="es-ES" sz="1200" b="0" i="0" u="none" strike="noStrike" cap="none" normalizeH="0" baseline="0" dirty="0" smtClean="0">
                <a:ln>
                  <a:noFill/>
                </a:ln>
                <a:solidFill>
                  <a:srgbClr val="202124"/>
                </a:solidFill>
                <a:effectLst/>
                <a:latin typeface="Arial" pitchFamily="34" charset="0"/>
                <a:cs typeface="Arial" pitchFamily="34" charset="0"/>
              </a:rPr>
              <a:t>Las </a:t>
            </a:r>
            <a:r>
              <a:rPr kumimoji="0" lang="es-ES" sz="1200" b="1" i="0" u="none" strike="noStrike" cap="none" normalizeH="0" baseline="0" dirty="0" smtClean="0">
                <a:ln>
                  <a:noFill/>
                </a:ln>
                <a:solidFill>
                  <a:srgbClr val="202124"/>
                </a:solidFill>
                <a:effectLst/>
                <a:latin typeface="Arial" pitchFamily="34" charset="0"/>
                <a:cs typeface="Arial" pitchFamily="34" charset="0"/>
              </a:rPr>
              <a:t>herramientas se</a:t>
            </a:r>
            <a:r>
              <a:rPr kumimoji="0" lang="es-ES" sz="1200" b="0" i="0" u="none" strike="noStrike" cap="none" normalizeH="0" baseline="0" dirty="0" smtClean="0">
                <a:ln>
                  <a:noFill/>
                </a:ln>
                <a:solidFill>
                  <a:srgbClr val="202124"/>
                </a:solidFill>
                <a:effectLst/>
                <a:latin typeface="Arial" pitchFamily="34" charset="0"/>
                <a:cs typeface="Arial" pitchFamily="34" charset="0"/>
              </a:rPr>
              <a:t> dividen en dos grandes grupos: manuales y mecánicas. ​ Estas mismas </a:t>
            </a:r>
            <a:r>
              <a:rPr kumimoji="0" lang="es-ES" sz="1200" b="1" i="0" u="none" strike="noStrike" cap="none" normalizeH="0" baseline="0" dirty="0" smtClean="0">
                <a:ln>
                  <a:noFill/>
                </a:ln>
                <a:solidFill>
                  <a:srgbClr val="202124"/>
                </a:solidFill>
                <a:effectLst/>
                <a:latin typeface="Arial" pitchFamily="34" charset="0"/>
                <a:cs typeface="Arial" pitchFamily="34" charset="0"/>
              </a:rPr>
              <a:t>se</a:t>
            </a:r>
            <a:r>
              <a:rPr kumimoji="0" lang="es-ES" sz="1200" b="0" i="0" u="none" strike="noStrike" cap="none" normalizeH="0" baseline="0" dirty="0" smtClean="0">
                <a:ln>
                  <a:noFill/>
                </a:ln>
                <a:solidFill>
                  <a:srgbClr val="202124"/>
                </a:solidFill>
                <a:effectLst/>
                <a:latin typeface="Arial" pitchFamily="34" charset="0"/>
                <a:cs typeface="Arial" pitchFamily="34" charset="0"/>
              </a:rPr>
              <a:t> subdividen según su uso, </a:t>
            </a:r>
            <a:r>
              <a:rPr kumimoji="0" lang="es-ES" sz="1200" b="1" i="0" u="none" strike="noStrike" cap="none" normalizeH="0" baseline="0" dirty="0" smtClean="0">
                <a:ln>
                  <a:noFill/>
                </a:ln>
                <a:solidFill>
                  <a:srgbClr val="202124"/>
                </a:solidFill>
                <a:effectLst/>
                <a:latin typeface="Arial" pitchFamily="34" charset="0"/>
                <a:cs typeface="Arial" pitchFamily="34" charset="0"/>
              </a:rPr>
              <a:t>como</a:t>
            </a:r>
            <a:r>
              <a:rPr kumimoji="0" lang="es-ES" sz="1200" b="0" i="0" u="none" strike="noStrike" cap="none" normalizeH="0" baseline="0" dirty="0" smtClean="0">
                <a:ln>
                  <a:noFill/>
                </a:ln>
                <a:solidFill>
                  <a:srgbClr val="202124"/>
                </a:solidFill>
                <a:effectLst/>
                <a:latin typeface="Arial" pitchFamily="34" charset="0"/>
                <a:cs typeface="Arial" pitchFamily="34" charset="0"/>
              </a:rPr>
              <a:t> por ejemplo de medición, trazado, sujeción, corte, desbaste, golpe y maquinado.</a:t>
            </a:r>
            <a:endParaRPr kumimoji="0" lang="es-ES" sz="1800" b="0" i="0" u="none" strike="noStrike" cap="none" normalizeH="0" baseline="0" dirty="0" smtClean="0">
              <a:ln>
                <a:noFill/>
              </a:ln>
              <a:solidFill>
                <a:srgbClr val="202124"/>
              </a:solidFill>
              <a:effectLst/>
              <a:latin typeface="Arial" pitchFamily="34" charset="0"/>
              <a:cs typeface="Arial" pitchFamily="34" charset="0"/>
            </a:endParaRPr>
          </a:p>
        </p:txBody>
      </p:sp>
      <p:sp>
        <p:nvSpPr>
          <p:cNvPr id="2058" name="AutoShape 10" descr="Electricidad y electronica en la compu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60" name="AutoShape 12" descr="Electricidad y electronica en la compu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1" name="40 Imagen" descr="2fa3c6b2-2548-4ac6-8901-61e60ca9ed22.jpg"/>
          <p:cNvPicPr>
            <a:picLocks noChangeAspect="1"/>
          </p:cNvPicPr>
          <p:nvPr/>
        </p:nvPicPr>
        <p:blipFill>
          <a:blip r:embed="rId14"/>
          <a:stretch>
            <a:fillRect/>
          </a:stretch>
        </p:blipFill>
        <p:spPr>
          <a:xfrm>
            <a:off x="0" y="0"/>
            <a:ext cx="9144000" cy="6858000"/>
          </a:xfrm>
          <a:prstGeom prst="rect">
            <a:avLst/>
          </a:prstGeom>
        </p:spPr>
      </p:pic>
      <p:pic>
        <p:nvPicPr>
          <p:cNvPr id="43" name="42 Imagen" descr="4ac2d5a1-04f0-4b1b-8052-fe52959fd88c.jpg"/>
          <p:cNvPicPr>
            <a:picLocks noChangeAspect="1"/>
          </p:cNvPicPr>
          <p:nvPr/>
        </p:nvPicPr>
        <p:blipFill>
          <a:blip r:embed="rId15"/>
          <a:stretch>
            <a:fillRect/>
          </a:stretch>
        </p:blipFill>
        <p:spPr>
          <a:xfrm>
            <a:off x="0" y="0"/>
            <a:ext cx="9144000" cy="6858000"/>
          </a:xfrm>
          <a:prstGeom prst="rect">
            <a:avLst/>
          </a:prstGeom>
        </p:spPr>
      </p:pic>
      <p:pic>
        <p:nvPicPr>
          <p:cNvPr id="44" name="43 Imagen" descr="be610953-8437-4cb0-a650-4aac87de5ed3.jpg"/>
          <p:cNvPicPr>
            <a:picLocks noChangeAspect="1"/>
          </p:cNvPicPr>
          <p:nvPr/>
        </p:nvPicPr>
        <p:blipFill>
          <a:blip r:embed="rId16"/>
          <a:stretch>
            <a:fillRect/>
          </a:stretch>
        </p:blipFill>
        <p:spPr>
          <a:xfrm>
            <a:off x="0" y="214290"/>
            <a:ext cx="9144000" cy="6858000"/>
          </a:xfrm>
          <a:prstGeom prst="rect">
            <a:avLst/>
          </a:prstGeom>
        </p:spPr>
      </p:pic>
      <p:sp>
        <p:nvSpPr>
          <p:cNvPr id="45" name="44 CuadroTexto"/>
          <p:cNvSpPr txBox="1"/>
          <p:nvPr/>
        </p:nvSpPr>
        <p:spPr>
          <a:xfrm>
            <a:off x="285720" y="857232"/>
            <a:ext cx="4643470" cy="1477328"/>
          </a:xfrm>
          <a:prstGeom prst="rect">
            <a:avLst/>
          </a:prstGeom>
          <a:solidFill>
            <a:schemeClr val="accent1"/>
          </a:solidFill>
        </p:spPr>
        <p:txBody>
          <a:bodyPr wrap="square" rtlCol="0">
            <a:spAutoFit/>
          </a:bodyPr>
          <a:lstStyle/>
          <a:p>
            <a:r>
              <a:rPr lang="es-AR" dirty="0" smtClean="0"/>
              <a:t>¿Qué significa el taller de informática?</a:t>
            </a:r>
          </a:p>
          <a:p>
            <a:r>
              <a:rPr lang="es-AR" b="1" dirty="0" smtClean="0"/>
              <a:t>Es</a:t>
            </a:r>
            <a:r>
              <a:rPr lang="es-AR" dirty="0" smtClean="0"/>
              <a:t> el conjunto de conocimientos técnicos </a:t>
            </a:r>
            <a:r>
              <a:rPr lang="es-AR" b="1" dirty="0" smtClean="0"/>
              <a:t>que</a:t>
            </a:r>
            <a:r>
              <a:rPr lang="es-AR" dirty="0" smtClean="0"/>
              <a:t> se ocupan del tratamiento automático de la información por medio de computadoras.</a:t>
            </a:r>
            <a:endParaRPr lang="es-AR" dirty="0"/>
          </a:p>
        </p:txBody>
      </p:sp>
      <p:sp>
        <p:nvSpPr>
          <p:cNvPr id="46" name="45 CuadroTexto"/>
          <p:cNvSpPr txBox="1"/>
          <p:nvPr/>
        </p:nvSpPr>
        <p:spPr>
          <a:xfrm rot="10800000" flipV="1">
            <a:off x="1785918" y="3429000"/>
            <a:ext cx="5357850" cy="2031325"/>
          </a:xfrm>
          <a:prstGeom prst="rect">
            <a:avLst/>
          </a:prstGeom>
          <a:solidFill>
            <a:schemeClr val="accent6">
              <a:lumMod val="60000"/>
              <a:lumOff val="40000"/>
            </a:schemeClr>
          </a:solidFill>
        </p:spPr>
        <p:txBody>
          <a:bodyPr wrap="square" rtlCol="0">
            <a:spAutoFit/>
          </a:bodyPr>
          <a:lstStyle/>
          <a:p>
            <a:r>
              <a:rPr lang="es-AR" dirty="0" smtClean="0"/>
              <a:t>¿Qué se hace en un taller de </a:t>
            </a:r>
            <a:r>
              <a:rPr lang="es-AR" dirty="0" err="1" smtClean="0"/>
              <a:t>informática?El</a:t>
            </a:r>
            <a:r>
              <a:rPr lang="es-AR" dirty="0" smtClean="0"/>
              <a:t> objetivo prioritario de estas clases es preparar al adulto en el uso de las principales aplicaciones informáticas sobre procesadores de textos, bases de datos, hojas de cálculo, presentaciones gráficas... con el objetivo prioritario de que facilite la máxima comprensión y organización de cara a sus estudios</a:t>
            </a:r>
          </a:p>
        </p:txBody>
      </p:sp>
      <p:pic>
        <p:nvPicPr>
          <p:cNvPr id="47" name="46 Imagen" descr="d0d6470d-2df1-4f41-985b-3d2475fd0dfe.jpg"/>
          <p:cNvPicPr>
            <a:picLocks noChangeAspect="1"/>
          </p:cNvPicPr>
          <p:nvPr/>
        </p:nvPicPr>
        <p:blipFill>
          <a:blip r:embed="rId17"/>
          <a:stretch>
            <a:fillRect/>
          </a:stretch>
        </p:blipFill>
        <p:spPr>
          <a:xfrm>
            <a:off x="0" y="0"/>
            <a:ext cx="9144000" cy="6858000"/>
          </a:xfrm>
          <a:prstGeom prst="rect">
            <a:avLst/>
          </a:prstGeom>
        </p:spPr>
      </p:pic>
      <p:pic>
        <p:nvPicPr>
          <p:cNvPr id="48" name="47 Imagen" descr="6e1c0141-f858-415c-81c3-10ff05ad7c86.jpg"/>
          <p:cNvPicPr>
            <a:picLocks noChangeAspect="1"/>
          </p:cNvPicPr>
          <p:nvPr/>
        </p:nvPicPr>
        <p:blipFill>
          <a:blip r:embed="rId18"/>
          <a:stretch>
            <a:fillRect/>
          </a:stretch>
        </p:blipFill>
        <p:spPr>
          <a:xfrm>
            <a:off x="0" y="0"/>
            <a:ext cx="9144000" cy="6858000"/>
          </a:xfrm>
          <a:prstGeom prst="rect">
            <a:avLst/>
          </a:prstGeom>
        </p:spPr>
      </p:pic>
      <p:pic>
        <p:nvPicPr>
          <p:cNvPr id="49" name="48 Imagen" descr="065e1c8d-522a-4136-903b-4dbe898563ca.jpg"/>
          <p:cNvPicPr>
            <a:picLocks noChangeAspect="1"/>
          </p:cNvPicPr>
          <p:nvPr/>
        </p:nvPicPr>
        <p:blipFill>
          <a:blip r:embed="rId19"/>
          <a:stretch>
            <a:fillRect/>
          </a:stretch>
        </p:blipFill>
        <p:spPr>
          <a:xfrm>
            <a:off x="0" y="0"/>
            <a:ext cx="9144000" cy="6858000"/>
          </a:xfrm>
          <a:prstGeom prst="rect">
            <a:avLst/>
          </a:prstGeom>
        </p:spPr>
      </p:pic>
      <p:sp>
        <p:nvSpPr>
          <p:cNvPr id="51" name="50 Rectángulo"/>
          <p:cNvSpPr/>
          <p:nvPr/>
        </p:nvSpPr>
        <p:spPr>
          <a:xfrm>
            <a:off x="571472" y="1071546"/>
            <a:ext cx="4572000" cy="1754326"/>
          </a:xfrm>
          <a:prstGeom prst="rect">
            <a:avLst/>
          </a:prstGeom>
          <a:solidFill>
            <a:schemeClr val="accent6">
              <a:lumMod val="60000"/>
              <a:lumOff val="40000"/>
            </a:schemeClr>
          </a:solidFill>
        </p:spPr>
        <p:txBody>
          <a:bodyPr>
            <a:spAutoFit/>
          </a:bodyPr>
          <a:lstStyle/>
          <a:p>
            <a:r>
              <a:rPr lang="es-AR" dirty="0" smtClean="0"/>
              <a:t>¿Qué es un taller de electricidad?</a:t>
            </a:r>
          </a:p>
          <a:p>
            <a:r>
              <a:rPr lang="es-AR" dirty="0" smtClean="0"/>
              <a:t>¿Qué es el </a:t>
            </a:r>
            <a:r>
              <a:rPr lang="es-AR" b="1" dirty="0" smtClean="0"/>
              <a:t>taller de Electricidad</a:t>
            </a:r>
            <a:r>
              <a:rPr lang="es-AR" dirty="0" smtClean="0"/>
              <a:t>? En este </a:t>
            </a:r>
            <a:r>
              <a:rPr lang="es-AR" b="1" dirty="0" smtClean="0"/>
              <a:t>taller</a:t>
            </a:r>
            <a:r>
              <a:rPr lang="es-AR" dirty="0" smtClean="0"/>
              <a:t> se realiza diferentes tareas, relacionadas al estudio de la energía eléctrica, su transformación, aprovechamiento, manejo y cuidados con la misma.</a:t>
            </a:r>
            <a:endParaRPr lang="es-AR" dirty="0"/>
          </a:p>
        </p:txBody>
      </p:sp>
      <p:sp>
        <p:nvSpPr>
          <p:cNvPr id="56" name="55 Rectángulo"/>
          <p:cNvSpPr/>
          <p:nvPr/>
        </p:nvSpPr>
        <p:spPr>
          <a:xfrm>
            <a:off x="3357554" y="3857628"/>
            <a:ext cx="4572000" cy="2031325"/>
          </a:xfrm>
          <a:prstGeom prst="rect">
            <a:avLst/>
          </a:prstGeom>
          <a:solidFill>
            <a:schemeClr val="accent6">
              <a:lumMod val="40000"/>
              <a:lumOff val="60000"/>
            </a:schemeClr>
          </a:solidFill>
        </p:spPr>
        <p:txBody>
          <a:bodyPr>
            <a:spAutoFit/>
          </a:bodyPr>
          <a:lstStyle/>
          <a:p>
            <a:r>
              <a:rPr lang="es-AR" dirty="0" smtClean="0"/>
              <a:t>¿Cuáles son las áreas que conforman un taller de electricidad?</a:t>
            </a:r>
          </a:p>
          <a:p>
            <a:r>
              <a:rPr lang="es-AR" b="1" dirty="0" smtClean="0"/>
              <a:t>Áreas de la sección Electricidad y Electrónica</a:t>
            </a:r>
            <a:endParaRPr lang="es-AR" dirty="0" smtClean="0"/>
          </a:p>
          <a:p>
            <a:r>
              <a:rPr lang="es-AR" dirty="0" smtClean="0"/>
              <a:t>Circuitos y Sistemas Electrónicos. ...</a:t>
            </a:r>
          </a:p>
          <a:p>
            <a:r>
              <a:rPr lang="es-AR" dirty="0" smtClean="0"/>
              <a:t>Robótica, Control y Automatización. ...</a:t>
            </a:r>
          </a:p>
          <a:p>
            <a:r>
              <a:rPr lang="es-AR" b="1" dirty="0" smtClean="0"/>
              <a:t>Electricidad</a:t>
            </a:r>
            <a:r>
              <a:rPr lang="es-AR" dirty="0" smtClean="0"/>
              <a:t>. ...</a:t>
            </a:r>
          </a:p>
          <a:p>
            <a:r>
              <a:rPr lang="es-AR" dirty="0" smtClean="0"/>
              <a:t>Bioingeniería.</a:t>
            </a:r>
            <a:endParaRPr lang="es-AR" dirty="0"/>
          </a:p>
        </p:txBody>
      </p:sp>
      <p:pic>
        <p:nvPicPr>
          <p:cNvPr id="57" name="56 Imagen" descr="descarga (8).jpg"/>
          <p:cNvPicPr>
            <a:picLocks noChangeAspect="1"/>
          </p:cNvPicPr>
          <p:nvPr/>
        </p:nvPicPr>
        <p:blipFill>
          <a:blip r:embed="rId20"/>
          <a:stretch>
            <a:fillRect/>
          </a:stretch>
        </p:blipFill>
        <p:spPr>
          <a:xfrm>
            <a:off x="0" y="-240268"/>
            <a:ext cx="10144163" cy="7598334"/>
          </a:xfrm>
          <a:prstGeom prst="rect">
            <a:avLst/>
          </a:prstGeom>
        </p:spPr>
      </p:pic>
      <p:pic>
        <p:nvPicPr>
          <p:cNvPr id="58" name="57 Imagen" descr="descarga (15).jpg"/>
          <p:cNvPicPr>
            <a:picLocks noChangeAspect="1"/>
          </p:cNvPicPr>
          <p:nvPr/>
        </p:nvPicPr>
        <p:blipFill>
          <a:blip r:embed="rId21"/>
          <a:stretch>
            <a:fillRect/>
          </a:stretch>
        </p:blipFill>
        <p:spPr>
          <a:xfrm>
            <a:off x="-928726" y="285728"/>
            <a:ext cx="11072858" cy="7118266"/>
          </a:xfrm>
          <a:prstGeom prst="rect">
            <a:avLst/>
          </a:prstGeom>
        </p:spPr>
      </p:pic>
      <p:sp>
        <p:nvSpPr>
          <p:cNvPr id="62" name="61 CuadroTexto"/>
          <p:cNvSpPr txBox="1"/>
          <p:nvPr/>
        </p:nvSpPr>
        <p:spPr>
          <a:xfrm>
            <a:off x="1214414" y="500042"/>
            <a:ext cx="4308920" cy="2585323"/>
          </a:xfrm>
          <a:prstGeom prst="rect">
            <a:avLst/>
          </a:prstGeom>
          <a:solidFill>
            <a:schemeClr val="accent6">
              <a:lumMod val="40000"/>
              <a:lumOff val="60000"/>
            </a:schemeClr>
          </a:solidFill>
        </p:spPr>
        <p:txBody>
          <a:bodyPr wrap="square" rtlCol="0">
            <a:spAutoFit/>
          </a:bodyPr>
          <a:lstStyle/>
          <a:p>
            <a:r>
              <a:rPr lang="es-AR" dirty="0" smtClean="0"/>
              <a:t>¿Que se estudia para ser </a:t>
            </a:r>
            <a:r>
              <a:rPr lang="es-AR" dirty="0" err="1" smtClean="0"/>
              <a:t>paleontología?El</a:t>
            </a:r>
            <a:r>
              <a:rPr lang="es-AR" dirty="0" smtClean="0"/>
              <a:t> </a:t>
            </a:r>
            <a:r>
              <a:rPr lang="es-AR" b="1" dirty="0" smtClean="0"/>
              <a:t>estudio</a:t>
            </a:r>
            <a:r>
              <a:rPr lang="es-AR" dirty="0" smtClean="0"/>
              <a:t> del componente </a:t>
            </a:r>
            <a:r>
              <a:rPr lang="es-AR" b="1" dirty="0" smtClean="0"/>
              <a:t>de</a:t>
            </a:r>
            <a:r>
              <a:rPr lang="es-AR" dirty="0" smtClean="0"/>
              <a:t> las ciencias geológicas relacionadas al </a:t>
            </a:r>
            <a:r>
              <a:rPr lang="es-AR" b="1" dirty="0" smtClean="0"/>
              <a:t>estudio de</a:t>
            </a:r>
            <a:r>
              <a:rPr lang="es-AR" dirty="0" smtClean="0"/>
              <a:t> los fósiles y su biología </a:t>
            </a:r>
            <a:r>
              <a:rPr lang="es-AR" b="1" dirty="0" smtClean="0"/>
              <a:t>se</a:t>
            </a:r>
            <a:r>
              <a:rPr lang="es-AR" dirty="0" smtClean="0"/>
              <a:t> concentra en los conocimientos y </a:t>
            </a:r>
            <a:r>
              <a:rPr lang="es-AR" b="1" dirty="0" smtClean="0"/>
              <a:t>estudio de</a:t>
            </a:r>
            <a:r>
              <a:rPr lang="es-AR" dirty="0" smtClean="0"/>
              <a:t> los elementos </a:t>
            </a:r>
            <a:r>
              <a:rPr lang="es-AR" b="1" dirty="0" smtClean="0"/>
              <a:t>de</a:t>
            </a:r>
            <a:r>
              <a:rPr lang="es-AR" dirty="0" smtClean="0"/>
              <a:t> la geología que están centrados en las rocas fosilíferas, la fosilización y la evolución </a:t>
            </a:r>
            <a:r>
              <a:rPr lang="es-AR" b="1" dirty="0" smtClean="0"/>
              <a:t>de</a:t>
            </a:r>
            <a:r>
              <a:rPr lang="es-AR" dirty="0" smtClean="0"/>
              <a:t> los tiempos geológicos desde el origen del universo</a:t>
            </a:r>
            <a:endParaRPr lang="es-AR" dirty="0"/>
          </a:p>
        </p:txBody>
      </p:sp>
      <p:sp>
        <p:nvSpPr>
          <p:cNvPr id="63" name="62 CuadroTexto"/>
          <p:cNvSpPr txBox="1"/>
          <p:nvPr/>
        </p:nvSpPr>
        <p:spPr>
          <a:xfrm>
            <a:off x="6500826" y="1428736"/>
            <a:ext cx="2861515" cy="3693319"/>
          </a:xfrm>
          <a:prstGeom prst="rect">
            <a:avLst/>
          </a:prstGeom>
          <a:solidFill>
            <a:schemeClr val="accent6">
              <a:lumMod val="40000"/>
              <a:lumOff val="60000"/>
            </a:schemeClr>
          </a:solidFill>
        </p:spPr>
        <p:txBody>
          <a:bodyPr wrap="square" rtlCol="0">
            <a:spAutoFit/>
          </a:bodyPr>
          <a:lstStyle/>
          <a:p>
            <a:r>
              <a:rPr lang="es-AR" dirty="0" smtClean="0"/>
              <a:t>¿Qué se hace en la paleontología?</a:t>
            </a:r>
          </a:p>
          <a:p>
            <a:r>
              <a:rPr lang="es-AR" dirty="0" smtClean="0"/>
              <a:t>La </a:t>
            </a:r>
            <a:r>
              <a:rPr lang="es-AR" b="1" dirty="0" smtClean="0"/>
              <a:t>paleontología</a:t>
            </a:r>
            <a:r>
              <a:rPr lang="es-AR" dirty="0" smtClean="0"/>
              <a:t> es el estudio de vidas pasadas a través del tiempo geológico. Esto incluye el estudio e interpretación de fósiles, los restos de seres vivos que alguna vez </a:t>
            </a:r>
            <a:r>
              <a:rPr lang="es-AR" b="1" dirty="0" smtClean="0"/>
              <a:t>se</a:t>
            </a:r>
            <a:r>
              <a:rPr lang="es-AR" dirty="0" smtClean="0"/>
              <a:t> conservaron en el registro de rocas (ya sean plantas, animales, hongos, bacterias o microorganismos).</a:t>
            </a:r>
            <a:endParaRPr lang="es-AR" dirty="0"/>
          </a:p>
        </p:txBody>
      </p:sp>
      <p:sp>
        <p:nvSpPr>
          <p:cNvPr id="2051" name="Rectangle 3"/>
          <p:cNvSpPr>
            <a:spLocks noChangeArrowheads="1"/>
          </p:cNvSpPr>
          <p:nvPr/>
        </p:nvSpPr>
        <p:spPr bwMode="auto">
          <a:xfrm>
            <a:off x="285720" y="4214818"/>
            <a:ext cx="5857916" cy="956603"/>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202124"/>
                </a:solidFill>
                <a:effectLst/>
                <a:latin typeface="Arial" pitchFamily="34" charset="0"/>
                <a:cs typeface="Arial" pitchFamily="34" charset="0"/>
              </a:rPr>
              <a:t>¿Qué es la paleontología y </a:t>
            </a:r>
            <a:r>
              <a:rPr kumimoji="0" lang="es-AR" sz="1200" b="0" i="0" u="none" strike="noStrike" cap="none" normalizeH="0" baseline="0" dirty="0" err="1" smtClean="0">
                <a:ln>
                  <a:noFill/>
                </a:ln>
                <a:solidFill>
                  <a:srgbClr val="202124"/>
                </a:solidFill>
                <a:effectLst/>
                <a:latin typeface="Arial" pitchFamily="34" charset="0"/>
                <a:cs typeface="Arial" pitchFamily="34" charset="0"/>
              </a:rPr>
              <a:t>ejempo</a:t>
            </a:r>
            <a:r>
              <a:rPr kumimoji="0" lang="es-AR" sz="1200" b="0" i="0" u="none" strike="noStrike" cap="none" normalizeH="0" dirty="0" smtClean="0">
                <a:ln>
                  <a:noFill/>
                </a:ln>
                <a:solidFill>
                  <a:srgbClr val="202124"/>
                </a:solidFill>
                <a:effectLst/>
                <a:latin typeface="Arial" pitchFamily="34" charset="0"/>
                <a:cs typeface="Arial" pitchFamily="34" charset="0"/>
              </a:rPr>
              <a:t> </a:t>
            </a:r>
            <a:r>
              <a:rPr kumimoji="0" lang="es-ES" sz="1200" b="0" i="0" u="none" strike="noStrike" cap="none" normalizeH="0" baseline="0" dirty="0" smtClean="0">
                <a:ln>
                  <a:noFill/>
                </a:ln>
                <a:solidFill>
                  <a:srgbClr val="202124"/>
                </a:solidFill>
                <a:effectLst/>
                <a:latin typeface="Arial" pitchFamily="34" charset="0"/>
                <a:cs typeface="Arial" pitchFamily="34" charset="0"/>
              </a:rPr>
              <a:t>De modo que la </a:t>
            </a:r>
            <a:r>
              <a:rPr kumimoji="0" lang="es-ES" sz="1200" b="1" i="0" u="none" strike="noStrike" cap="none" normalizeH="0" baseline="0" dirty="0" smtClean="0">
                <a:ln>
                  <a:noFill/>
                </a:ln>
                <a:solidFill>
                  <a:srgbClr val="202124"/>
                </a:solidFill>
                <a:effectLst/>
                <a:latin typeface="Arial" pitchFamily="34" charset="0"/>
                <a:cs typeface="Arial" pitchFamily="34" charset="0"/>
              </a:rPr>
              <a:t>paleontología</a:t>
            </a:r>
            <a:r>
              <a:rPr kumimoji="0" lang="es-ES" sz="1200" b="0" i="0" u="none" strike="noStrike" cap="none" normalizeH="0" baseline="0" dirty="0" smtClean="0">
                <a:ln>
                  <a:noFill/>
                </a:ln>
                <a:solidFill>
                  <a:srgbClr val="202124"/>
                </a:solidFill>
                <a:effectLst/>
                <a:latin typeface="Arial" pitchFamily="34" charset="0"/>
                <a:cs typeface="Arial" pitchFamily="34" charset="0"/>
              </a:rPr>
              <a:t> tiene como objeto de estudio a los seres antiguos, esto es, las formas de vida que existieron en el planeta mucho antes del inicio de la historia. Los dinosaurios, los grandes mamíferos, o las primeras formas de vida bacteriana son sólo algunos </a:t>
            </a:r>
            <a:r>
              <a:rPr kumimoji="0" lang="es-ES" sz="1200" b="1" i="0" u="none" strike="noStrike" cap="none" normalizeH="0" baseline="0" dirty="0" smtClean="0">
                <a:ln>
                  <a:noFill/>
                </a:ln>
                <a:solidFill>
                  <a:srgbClr val="202124"/>
                </a:solidFill>
                <a:effectLst/>
                <a:latin typeface="Arial" pitchFamily="34" charset="0"/>
                <a:cs typeface="Arial" pitchFamily="34" charset="0"/>
              </a:rPr>
              <a:t>ejemplos</a:t>
            </a:r>
            <a:r>
              <a:rPr kumimoji="0" lang="es-ES" sz="1200" b="0" i="0" u="none" strike="noStrike" cap="none" normalizeH="0" baseline="0" dirty="0" smtClean="0">
                <a:ln>
                  <a:noFill/>
                </a:ln>
                <a:solidFill>
                  <a:srgbClr val="202124"/>
                </a:solidFill>
                <a:effectLst/>
                <a:latin typeface="Arial" pitchFamily="34" charset="0"/>
                <a:cs typeface="Arial" pitchFamily="34" charset="0"/>
              </a:rPr>
              <a:t>.</a:t>
            </a:r>
            <a:endParaRPr kumimoji="0" lang="es-ES" sz="1800" b="0" i="0" u="none" strike="noStrike" cap="none" normalizeH="0" baseline="0" dirty="0" smtClean="0">
              <a:ln>
                <a:noFill/>
              </a:ln>
              <a:solidFill>
                <a:srgbClr val="202124"/>
              </a:solidFill>
              <a:effectLst/>
              <a:latin typeface="Arial" pitchFamily="34" charset="0"/>
              <a:cs typeface="Arial" pitchFamily="34" charset="0"/>
            </a:endParaRPr>
          </a:p>
        </p:txBody>
      </p:sp>
      <p:sp>
        <p:nvSpPr>
          <p:cNvPr id="55" name="54 CuadroTexto"/>
          <p:cNvSpPr txBox="1"/>
          <p:nvPr/>
        </p:nvSpPr>
        <p:spPr>
          <a:xfrm>
            <a:off x="571472" y="3571876"/>
            <a:ext cx="184731" cy="369332"/>
          </a:xfrm>
          <a:prstGeom prst="rect">
            <a:avLst/>
          </a:prstGeom>
          <a:noFill/>
        </p:spPr>
        <p:txBody>
          <a:bodyPr wrap="none" rtlCol="0">
            <a:spAutoFit/>
          </a:bodyPr>
          <a:lstStyle/>
          <a:p>
            <a:endParaRPr lang="es-ES" dirty="0"/>
          </a:p>
        </p:txBody>
      </p:sp>
      <p:sp>
        <p:nvSpPr>
          <p:cNvPr id="59" name="58 CuadroTexto"/>
          <p:cNvSpPr txBox="1"/>
          <p:nvPr/>
        </p:nvSpPr>
        <p:spPr>
          <a:xfrm>
            <a:off x="285720" y="3357562"/>
            <a:ext cx="184731" cy="369332"/>
          </a:xfrm>
          <a:prstGeom prst="rect">
            <a:avLst/>
          </a:prstGeom>
          <a:noFill/>
        </p:spPr>
        <p:txBody>
          <a:bodyPr wrap="none" rtlCol="0">
            <a:spAutoFit/>
          </a:bodyPr>
          <a:lstStyle/>
          <a:p>
            <a:endParaRPr lang="es-ES" dirty="0"/>
          </a:p>
        </p:txBody>
      </p:sp>
      <p:sp>
        <p:nvSpPr>
          <p:cNvPr id="61" name="60 CuadroTexto"/>
          <p:cNvSpPr txBox="1"/>
          <p:nvPr/>
        </p:nvSpPr>
        <p:spPr>
          <a:xfrm>
            <a:off x="1714480" y="4714884"/>
            <a:ext cx="184731" cy="369332"/>
          </a:xfrm>
          <a:prstGeom prst="rect">
            <a:avLst/>
          </a:prstGeom>
          <a:noFill/>
        </p:spPr>
        <p:txBody>
          <a:bodyPr wrap="none" rtlCol="0">
            <a:spAutoFit/>
          </a:bodyPr>
          <a:lstStyle/>
          <a:p>
            <a:endParaRPr lang="es-ES"/>
          </a:p>
        </p:txBody>
      </p:sp>
      <p:sp>
        <p:nvSpPr>
          <p:cNvPr id="66" name="65 CuadroTexto"/>
          <p:cNvSpPr txBox="1"/>
          <p:nvPr/>
        </p:nvSpPr>
        <p:spPr>
          <a:xfrm>
            <a:off x="3571868" y="2143116"/>
            <a:ext cx="184731" cy="369332"/>
          </a:xfrm>
          <a:prstGeom prst="rect">
            <a:avLst/>
          </a:prstGeom>
          <a:noFill/>
        </p:spPr>
        <p:txBody>
          <a:bodyPr wrap="none" rtlCol="0">
            <a:spAutoFit/>
          </a:bodyPr>
          <a:lstStyle/>
          <a:p>
            <a:endParaRPr lang="es-ES" dirty="0"/>
          </a:p>
        </p:txBody>
      </p:sp>
      <p:pic>
        <p:nvPicPr>
          <p:cNvPr id="67" name="66 Imagen" descr="5797746c-4ad4-42ef-9546-0ef15697a890 (1).jpg"/>
          <p:cNvPicPr>
            <a:picLocks noChangeAspect="1"/>
          </p:cNvPicPr>
          <p:nvPr/>
        </p:nvPicPr>
        <p:blipFill>
          <a:blip r:embed="rId22"/>
          <a:stretch>
            <a:fillRect/>
          </a:stretch>
        </p:blipFill>
        <p:spPr>
          <a:xfrm>
            <a:off x="-928726" y="-500090"/>
            <a:ext cx="10287040" cy="8001056"/>
          </a:xfrm>
          <a:prstGeom prst="rect">
            <a:avLst/>
          </a:prstGeom>
        </p:spPr>
      </p:pic>
      <p:pic>
        <p:nvPicPr>
          <p:cNvPr id="68" name="67 Imagen" descr="bbc9047d-a6ed-4711-a7da-bd09fc7ba547.jpg"/>
          <p:cNvPicPr>
            <a:picLocks noChangeAspect="1"/>
          </p:cNvPicPr>
          <p:nvPr/>
        </p:nvPicPr>
        <p:blipFill>
          <a:blip r:embed="rId23"/>
          <a:stretch>
            <a:fillRect/>
          </a:stretch>
        </p:blipFill>
        <p:spPr>
          <a:xfrm>
            <a:off x="-785851" y="-428652"/>
            <a:ext cx="11118491" cy="7858180"/>
          </a:xfrm>
          <a:prstGeom prst="rect">
            <a:avLst/>
          </a:prstGeom>
        </p:spPr>
      </p:pic>
      <p:sp>
        <p:nvSpPr>
          <p:cNvPr id="69" name="68 CuadroTexto"/>
          <p:cNvSpPr txBox="1"/>
          <p:nvPr/>
        </p:nvSpPr>
        <p:spPr>
          <a:xfrm>
            <a:off x="285720" y="500042"/>
            <a:ext cx="2000264" cy="6463308"/>
          </a:xfrm>
          <a:prstGeom prst="rect">
            <a:avLst/>
          </a:prstGeom>
          <a:solidFill>
            <a:schemeClr val="accent2"/>
          </a:solidFill>
        </p:spPr>
        <p:txBody>
          <a:bodyPr wrap="square" rtlCol="0">
            <a:spAutoFit/>
          </a:bodyPr>
          <a:lstStyle/>
          <a:p>
            <a:r>
              <a:rPr lang="es-ES" dirty="0" smtClean="0"/>
              <a:t>El </a:t>
            </a:r>
            <a:r>
              <a:rPr lang="es-ES" b="1" dirty="0" smtClean="0"/>
              <a:t>laboratorio de informática</a:t>
            </a:r>
            <a:r>
              <a:rPr lang="es-ES" dirty="0" smtClean="0"/>
              <a:t> es un instrumento muy completo </a:t>
            </a:r>
            <a:r>
              <a:rPr lang="es-ES" b="1" dirty="0" smtClean="0"/>
              <a:t>para</a:t>
            </a:r>
            <a:r>
              <a:rPr lang="es-ES" dirty="0" smtClean="0"/>
              <a:t> el entrenamiento </a:t>
            </a:r>
            <a:r>
              <a:rPr lang="es-ES" b="1" dirty="0" smtClean="0"/>
              <a:t>de</a:t>
            </a:r>
            <a:r>
              <a:rPr lang="es-ES" dirty="0" smtClean="0"/>
              <a:t> la comprensión </a:t>
            </a:r>
            <a:r>
              <a:rPr lang="es-ES" b="1" dirty="0" smtClean="0"/>
              <a:t>de</a:t>
            </a:r>
            <a:r>
              <a:rPr lang="es-ES" dirty="0" smtClean="0"/>
              <a:t> programas </a:t>
            </a:r>
            <a:r>
              <a:rPr lang="es-ES" b="1" dirty="0" smtClean="0"/>
              <a:t>de informática</a:t>
            </a:r>
            <a:r>
              <a:rPr lang="es-ES" dirty="0" smtClean="0"/>
              <a:t>, tales como Excel, Word, </a:t>
            </a:r>
            <a:r>
              <a:rPr lang="es-ES" dirty="0" err="1" smtClean="0"/>
              <a:t>Photoshop</a:t>
            </a:r>
            <a:r>
              <a:rPr lang="es-ES" dirty="0" smtClean="0"/>
              <a:t>, </a:t>
            </a:r>
            <a:r>
              <a:rPr lang="es-ES" dirty="0" err="1" smtClean="0"/>
              <a:t>Illustrator</a:t>
            </a:r>
            <a:r>
              <a:rPr lang="es-ES" dirty="0" smtClean="0"/>
              <a:t>, </a:t>
            </a:r>
            <a:r>
              <a:rPr lang="es-ES" dirty="0" err="1" smtClean="0"/>
              <a:t>AutoCAD</a:t>
            </a:r>
            <a:r>
              <a:rPr lang="es-ES" dirty="0" smtClean="0"/>
              <a:t>, HTML5, etc. Son espacios </a:t>
            </a:r>
            <a:r>
              <a:rPr lang="es-ES" b="1" dirty="0" smtClean="0"/>
              <a:t>para</a:t>
            </a:r>
            <a:r>
              <a:rPr lang="es-ES" dirty="0" smtClean="0"/>
              <a:t> estudiar, experimentar y aprender el funcionamiento </a:t>
            </a:r>
            <a:r>
              <a:rPr lang="es-ES" b="1" dirty="0" smtClean="0"/>
              <a:t>de</a:t>
            </a:r>
            <a:r>
              <a:rPr lang="es-ES" dirty="0" smtClean="0"/>
              <a:t> programas </a:t>
            </a:r>
            <a:r>
              <a:rPr lang="es-ES" b="1" dirty="0" smtClean="0"/>
              <a:t>de informática</a:t>
            </a:r>
            <a:r>
              <a:rPr lang="es-ES" dirty="0" smtClean="0"/>
              <a:t> y practicar su uso.</a:t>
            </a:r>
            <a:endParaRPr lang="es-AR" dirty="0" smtClean="0"/>
          </a:p>
          <a:p>
            <a:r>
              <a:rPr lang="es-ES" dirty="0" smtClean="0"/>
              <a:t/>
            </a:r>
            <a:br>
              <a:rPr lang="es-ES" dirty="0" smtClean="0"/>
            </a:br>
            <a:endParaRPr lang="es-AR" dirty="0"/>
          </a:p>
        </p:txBody>
      </p:sp>
      <p:sp>
        <p:nvSpPr>
          <p:cNvPr id="72" name="71 CuadroTexto"/>
          <p:cNvSpPr txBox="1"/>
          <p:nvPr/>
        </p:nvSpPr>
        <p:spPr>
          <a:xfrm>
            <a:off x="4214810" y="2571744"/>
            <a:ext cx="5130314" cy="2031325"/>
          </a:xfrm>
          <a:prstGeom prst="rect">
            <a:avLst/>
          </a:prstGeom>
          <a:solidFill>
            <a:schemeClr val="accent2"/>
          </a:solidFill>
        </p:spPr>
        <p:txBody>
          <a:bodyPr wrap="square" rtlCol="0">
            <a:spAutoFit/>
          </a:bodyPr>
          <a:lstStyle/>
          <a:p>
            <a:r>
              <a:rPr lang="es-AR" dirty="0" smtClean="0"/>
              <a:t>El laboratorio de informática </a:t>
            </a:r>
            <a:r>
              <a:rPr lang="es-AR" b="1" dirty="0" smtClean="0"/>
              <a:t>es un instrumento muy completo para el entrenamiento de la comprensión de programas de informática</a:t>
            </a:r>
            <a:r>
              <a:rPr lang="es-AR" dirty="0" smtClean="0"/>
              <a:t>, tales como Excel, Word, </a:t>
            </a:r>
            <a:r>
              <a:rPr lang="es-AR" dirty="0" err="1" smtClean="0"/>
              <a:t>Photoshop</a:t>
            </a:r>
            <a:r>
              <a:rPr lang="es-AR" dirty="0" smtClean="0"/>
              <a:t>, </a:t>
            </a:r>
            <a:r>
              <a:rPr lang="es-AR" dirty="0" err="1" smtClean="0"/>
              <a:t>Illustrator</a:t>
            </a:r>
            <a:r>
              <a:rPr lang="es-AR" dirty="0" smtClean="0"/>
              <a:t>, </a:t>
            </a:r>
            <a:r>
              <a:rPr lang="es-AR" dirty="0" err="1" smtClean="0"/>
              <a:t>AutoCAD</a:t>
            </a:r>
            <a:r>
              <a:rPr lang="es-AR" dirty="0" smtClean="0"/>
              <a:t>, HTML5, etc. Son espacios para estudiar, experimentar y aprender el funcionamiento de programas de informática y practicar</a:t>
            </a:r>
            <a:endParaRPr lang="es-AR" dirty="0"/>
          </a:p>
        </p:txBody>
      </p:sp>
      <p:pic>
        <p:nvPicPr>
          <p:cNvPr id="2" name="1 Imagen"/>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28726" y="0"/>
            <a:ext cx="10072726" cy="6858000"/>
          </a:xfrm>
          <a:prstGeom prst="rect">
            <a:avLst/>
          </a:prstGeom>
        </p:spPr>
      </p:pic>
      <p:pic>
        <p:nvPicPr>
          <p:cNvPr id="11" name="10 Imagen"/>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60648" y="-144463"/>
            <a:ext cx="11881320" cy="7601882"/>
          </a:xfrm>
          <a:prstGeom prst="rect">
            <a:avLst/>
          </a:prstGeom>
        </p:spPr>
      </p:pic>
      <p:sp>
        <p:nvSpPr>
          <p:cNvPr id="12" name="11 CuadroTexto"/>
          <p:cNvSpPr txBox="1"/>
          <p:nvPr/>
        </p:nvSpPr>
        <p:spPr>
          <a:xfrm>
            <a:off x="344415" y="255717"/>
            <a:ext cx="9766078" cy="1477328"/>
          </a:xfrm>
          <a:prstGeom prst="rect">
            <a:avLst/>
          </a:prstGeom>
          <a:solidFill>
            <a:schemeClr val="accent2"/>
          </a:solidFill>
        </p:spPr>
        <p:txBody>
          <a:bodyPr wrap="square" rtlCol="0">
            <a:spAutoFit/>
          </a:bodyPr>
          <a:lstStyle/>
          <a:p>
            <a:r>
              <a:rPr lang="es-AR" dirty="0"/>
              <a:t>¿Qué es la robótica y para qué sirve?</a:t>
            </a:r>
          </a:p>
          <a:p>
            <a:r>
              <a:rPr lang="es-AR" dirty="0"/>
              <a:t>Resultado de imagen para </a:t>
            </a:r>
            <a:r>
              <a:rPr lang="es-AR" dirty="0" err="1"/>
              <a:t>robotica</a:t>
            </a:r>
            <a:r>
              <a:rPr lang="es-AR" dirty="0"/>
              <a:t> taller de que es para que sirve</a:t>
            </a:r>
          </a:p>
          <a:p>
            <a:r>
              <a:rPr lang="es-AR" dirty="0"/>
              <a:t>Podemos definir el significado de la robótica como una ciencia que reúne diferentes campos tecnológicos, con el principal objetivo de diseñar máquinas robotizadas capaces de realizar diferentes tareas automatizadas en función de la capacidad de su software</a:t>
            </a:r>
            <a:endParaRPr lang="es-AR" dirty="0"/>
          </a:p>
        </p:txBody>
      </p:sp>
      <p:sp>
        <p:nvSpPr>
          <p:cNvPr id="14" name="13 CuadroTexto"/>
          <p:cNvSpPr txBox="1"/>
          <p:nvPr/>
        </p:nvSpPr>
        <p:spPr>
          <a:xfrm>
            <a:off x="3441911" y="3262886"/>
            <a:ext cx="6117829" cy="2031325"/>
          </a:xfrm>
          <a:prstGeom prst="rect">
            <a:avLst/>
          </a:prstGeom>
          <a:solidFill>
            <a:schemeClr val="accent2"/>
          </a:solidFill>
        </p:spPr>
        <p:txBody>
          <a:bodyPr wrap="square" rtlCol="0">
            <a:spAutoFit/>
          </a:bodyPr>
          <a:lstStyle/>
          <a:p>
            <a:r>
              <a:rPr lang="es-AR" dirty="0"/>
              <a:t>¿Que se aprende en clase de robótica?</a:t>
            </a:r>
          </a:p>
          <a:p>
            <a:r>
              <a:rPr lang="es-AR" dirty="0"/>
              <a:t>La robótica educativa por edades</a:t>
            </a:r>
          </a:p>
          <a:p>
            <a:endParaRPr lang="es-AR" dirty="0"/>
          </a:p>
          <a:p>
            <a:r>
              <a:rPr lang="es-AR" dirty="0"/>
              <a:t>Manipular robots permite que los niños desarrollen habilidades motoras finas y aprendan a coordinar el ojo con la mano, al mismo tiempo que fomenta la cooperación y el trabajo en equipo.</a:t>
            </a:r>
            <a:endParaRPr lang="es-AR" dirty="0"/>
          </a:p>
        </p:txBody>
      </p:sp>
    </p:spTree>
  </p:cSld>
  <p:clrMapOvr>
    <a:masterClrMapping/>
  </p:clrMapOvr>
  <p:transition spd="slow" advTm="59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10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3" presetClass="entr" presetSubtype="10" fill="hold"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2000" fill="hold"/>
                                        <p:tgtEl>
                                          <p:spTgt spid="75"/>
                                        </p:tgtEl>
                                        <p:attrNameLst>
                                          <p:attrName>ppt_x</p:attrName>
                                        </p:attrNameLst>
                                      </p:cBhvr>
                                      <p:tavLst>
                                        <p:tav tm="0">
                                          <p:val>
                                            <p:strVal val="#ppt_x"/>
                                          </p:val>
                                        </p:tav>
                                        <p:tav tm="100000">
                                          <p:val>
                                            <p:strVal val="#ppt_x"/>
                                          </p:val>
                                        </p:tav>
                                      </p:tavLst>
                                    </p:anim>
                                    <p:anim calcmode="lin" valueType="num">
                                      <p:cBhvr additive="base">
                                        <p:cTn id="38" dur="2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checkerboard(across)">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2000" fill="hold"/>
                                        <p:tgtEl>
                                          <p:spTgt spid="77"/>
                                        </p:tgtEl>
                                        <p:attrNameLst>
                                          <p:attrName>ppt_w</p:attrName>
                                        </p:attrNameLst>
                                      </p:cBhvr>
                                      <p:tavLst>
                                        <p:tav tm="0">
                                          <p:val>
                                            <p:fltVal val="0"/>
                                          </p:val>
                                        </p:tav>
                                        <p:tav tm="100000">
                                          <p:val>
                                            <p:strVal val="#ppt_w"/>
                                          </p:val>
                                        </p:tav>
                                      </p:tavLst>
                                    </p:anim>
                                    <p:anim calcmode="lin" valueType="num">
                                      <p:cBhvr>
                                        <p:cTn id="49" dur="2000" fill="hold"/>
                                        <p:tgtEl>
                                          <p:spTgt spid="77"/>
                                        </p:tgtEl>
                                        <p:attrNameLst>
                                          <p:attrName>ppt_h</p:attrName>
                                        </p:attrNameLst>
                                      </p:cBhvr>
                                      <p:tavLst>
                                        <p:tav tm="0">
                                          <p:val>
                                            <p:fltVal val="0"/>
                                          </p:val>
                                        </p:tav>
                                        <p:tav tm="100000">
                                          <p:val>
                                            <p:strVal val="#ppt_h"/>
                                          </p:val>
                                        </p:tav>
                                      </p:tavLst>
                                    </p:anim>
                                    <p:animEffect transition="in" filter="fade">
                                      <p:cBhvr>
                                        <p:cTn id="50" dur="2000"/>
                                        <p:tgtEl>
                                          <p:spTgt spid="77"/>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box(in)">
                                      <p:cBhvr>
                                        <p:cTn id="54" dur="2000"/>
                                        <p:tgtEl>
                                          <p:spTgt spid="205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55"/>
                                        </p:tgtEl>
                                        <p:attrNameLst>
                                          <p:attrName>style.visibility</p:attrName>
                                        </p:attrNameLst>
                                      </p:cBhvr>
                                      <p:to>
                                        <p:strVal val="visible"/>
                                      </p:to>
                                    </p:set>
                                    <p:animEffect transition="in" filter="blinds(horizontal)">
                                      <p:cBhvr>
                                        <p:cTn id="65" dur="500"/>
                                        <p:tgtEl>
                                          <p:spTgt spid="205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linds(horizontal)">
                                      <p:cBhvr>
                                        <p:cTn id="70" dur="20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linds(horizontal)">
                                      <p:cBhvr>
                                        <p:cTn id="75" dur="20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amond(in)">
                                      <p:cBhvr>
                                        <p:cTn id="80" dur="20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2500"/>
                                  </p:stCondLst>
                                  <p:childTnLst>
                                    <p:set>
                                      <p:cBhvr>
                                        <p:cTn id="90" dur="1" fill="hold">
                                          <p:stCondLst>
                                            <p:cond delay="0"/>
                                          </p:stCondLst>
                                        </p:cTn>
                                        <p:tgtEl>
                                          <p:spTgt spid="45"/>
                                        </p:tgtEl>
                                        <p:attrNameLst>
                                          <p:attrName>style.visibility</p:attrName>
                                        </p:attrNameLst>
                                      </p:cBhvr>
                                      <p:to>
                                        <p:strVal val="visible"/>
                                      </p:to>
                                    </p:set>
                                    <p:animEffect transition="in" filter="dissolve">
                                      <p:cBhvr>
                                        <p:cTn id="91" dur="20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box(in)">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amond(in)">
                                      <p:cBhvr>
                                        <p:cTn id="101" dur="20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dissolve">
                                      <p:cBhvr>
                                        <p:cTn id="106" dur="20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blinds(horizontal)">
                                      <p:cBhvr>
                                        <p:cTn id="111" dur="500"/>
                                        <p:tgtEl>
                                          <p:spTgt spid="49"/>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2000"/>
                                  </p:stCondLst>
                                  <p:childTnLst>
                                    <p:set>
                                      <p:cBhvr>
                                        <p:cTn id="115" dur="1" fill="hold">
                                          <p:stCondLst>
                                            <p:cond delay="0"/>
                                          </p:stCondLst>
                                        </p:cTn>
                                        <p:tgtEl>
                                          <p:spTgt spid="51"/>
                                        </p:tgtEl>
                                        <p:attrNameLst>
                                          <p:attrName>style.visibility</p:attrName>
                                        </p:attrNameLst>
                                      </p:cBhvr>
                                      <p:to>
                                        <p:strVal val="visible"/>
                                      </p:to>
                                    </p:set>
                                    <p:animEffect transition="in" filter="checkerboard(across)">
                                      <p:cBhvr>
                                        <p:cTn id="116" dur="500"/>
                                        <p:tgtEl>
                                          <p:spTgt spid="51"/>
                                        </p:tgtEl>
                                      </p:cBhvr>
                                    </p:animEffect>
                                  </p:childTnLst>
                                </p:cTn>
                              </p:par>
                            </p:childTnLst>
                          </p:cTn>
                        </p:par>
                      </p:childTnLst>
                    </p:cTn>
                  </p:par>
                  <p:par>
                    <p:cTn id="117" fill="hold">
                      <p:stCondLst>
                        <p:cond delay="indefinite"/>
                      </p:stCondLst>
                      <p:childTnLst>
                        <p:par>
                          <p:cTn id="118" fill="hold">
                            <p:stCondLst>
                              <p:cond delay="0"/>
                            </p:stCondLst>
                            <p:childTnLst>
                              <p:par>
                                <p:cTn id="119" presetID="8" presetClass="entr" presetSubtype="16" fill="hold" grpId="0" nodeType="clickEffect">
                                  <p:stCondLst>
                                    <p:cond delay="1500"/>
                                  </p:stCondLst>
                                  <p:childTnLst>
                                    <p:set>
                                      <p:cBhvr>
                                        <p:cTn id="120" dur="1" fill="hold">
                                          <p:stCondLst>
                                            <p:cond delay="0"/>
                                          </p:stCondLst>
                                        </p:cTn>
                                        <p:tgtEl>
                                          <p:spTgt spid="56"/>
                                        </p:tgtEl>
                                        <p:attrNameLst>
                                          <p:attrName>style.visibility</p:attrName>
                                        </p:attrNameLst>
                                      </p:cBhvr>
                                      <p:to>
                                        <p:strVal val="visible"/>
                                      </p:to>
                                    </p:set>
                                    <p:animEffect transition="in" filter="diamond(in)">
                                      <p:cBhvr>
                                        <p:cTn id="121" dur="20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8" presetClass="entr" presetSubtype="16" fill="hold" grpId="0" nodeType="clickEffect">
                                  <p:stCondLst>
                                    <p:cond delay="0"/>
                                  </p:stCondLst>
                                  <p:childTnLst>
                                    <p:set>
                                      <p:cBhvr>
                                        <p:cTn id="125" dur="1" fill="hold">
                                          <p:stCondLst>
                                            <p:cond delay="0"/>
                                          </p:stCondLst>
                                        </p:cTn>
                                        <p:tgtEl>
                                          <p:spTgt spid="2051"/>
                                        </p:tgtEl>
                                        <p:attrNameLst>
                                          <p:attrName>style.visibility</p:attrName>
                                        </p:attrNameLst>
                                      </p:cBhvr>
                                      <p:to>
                                        <p:strVal val="visible"/>
                                      </p:to>
                                    </p:set>
                                    <p:animEffect transition="in" filter="diamond(in)">
                                      <p:cBhvr>
                                        <p:cTn id="126" dur="2000"/>
                                        <p:tgtEl>
                                          <p:spTgt spid="2051"/>
                                        </p:tgtEl>
                                      </p:cBhvr>
                                    </p:animEffect>
                                  </p:childTnLst>
                                </p:cTn>
                              </p:par>
                            </p:childTnLst>
                          </p:cTn>
                        </p:par>
                      </p:childTnLst>
                    </p:cTn>
                  </p:par>
                  <p:par>
                    <p:cTn id="127" fill="hold">
                      <p:stCondLst>
                        <p:cond delay="indefinite"/>
                      </p:stCondLst>
                      <p:childTnLst>
                        <p:par>
                          <p:cTn id="128" fill="hold">
                            <p:stCondLst>
                              <p:cond delay="0"/>
                            </p:stCondLst>
                            <p:childTnLst>
                              <p:par>
                                <p:cTn id="129" presetID="8" presetClass="entr" presetSubtype="16" fill="hold" nodeType="click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diamond(in)">
                                      <p:cBhvr>
                                        <p:cTn id="131" dur="20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8" presetClass="entr" presetSubtype="16" fill="hold" nodeType="click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diamond(in)">
                                      <p:cBhvr>
                                        <p:cTn id="136" dur="2000"/>
                                        <p:tgtEl>
                                          <p:spTgt spid="68"/>
                                        </p:tgtEl>
                                      </p:cBhvr>
                                    </p:animEffect>
                                  </p:childTnLst>
                                </p:cTn>
                              </p:par>
                            </p:childTnLst>
                          </p:cTn>
                        </p:par>
                      </p:childTnLst>
                    </p:cTn>
                  </p:par>
                  <p:par>
                    <p:cTn id="137" fill="hold">
                      <p:stCondLst>
                        <p:cond delay="indefinite"/>
                      </p:stCondLst>
                      <p:childTnLst>
                        <p:par>
                          <p:cTn id="138" fill="hold">
                            <p:stCondLst>
                              <p:cond delay="0"/>
                            </p:stCondLst>
                            <p:childTnLst>
                              <p:par>
                                <p:cTn id="139" presetID="8" presetClass="entr" presetSubtype="16" fill="hold" grpId="0" nodeType="click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diamond(in)">
                                      <p:cBhvr>
                                        <p:cTn id="141" dur="2000"/>
                                        <p:tgtEl>
                                          <p:spTgt spid="72"/>
                                        </p:tgtEl>
                                      </p:cBhvr>
                                    </p:animEffect>
                                  </p:childTnLst>
                                </p:cTn>
                              </p:par>
                            </p:childTnLst>
                          </p:cTn>
                        </p:par>
                      </p:childTnLst>
                    </p:cTn>
                  </p:par>
                  <p:par>
                    <p:cTn id="142" fill="hold">
                      <p:stCondLst>
                        <p:cond delay="indefinite"/>
                      </p:stCondLst>
                      <p:childTnLst>
                        <p:par>
                          <p:cTn id="143" fill="hold">
                            <p:stCondLst>
                              <p:cond delay="0"/>
                            </p:stCondLst>
                            <p:childTnLst>
                              <p:par>
                                <p:cTn id="144" presetID="8" presetClass="entr" presetSubtype="16" fill="hold" grpId="0" nodeType="clickEffect">
                                  <p:stCondLst>
                                    <p:cond delay="0"/>
                                  </p:stCondLst>
                                  <p:childTnLst>
                                    <p:set>
                                      <p:cBhvr>
                                        <p:cTn id="145" dur="1" fill="hold">
                                          <p:stCondLst>
                                            <p:cond delay="0"/>
                                          </p:stCondLst>
                                        </p:cTn>
                                        <p:tgtEl>
                                          <p:spTgt spid="69"/>
                                        </p:tgtEl>
                                        <p:attrNameLst>
                                          <p:attrName>style.visibility</p:attrName>
                                        </p:attrNameLst>
                                      </p:cBhvr>
                                      <p:to>
                                        <p:strVal val="visible"/>
                                      </p:to>
                                    </p:set>
                                    <p:animEffect transition="in" filter="diamond(in)">
                                      <p:cBhvr>
                                        <p:cTn id="146" dur="2000"/>
                                        <p:tgtEl>
                                          <p:spTgt spid="69"/>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
                                        </p:tgtEl>
                                        <p:attrNameLst>
                                          <p:attrName>style.visibility</p:attrName>
                                        </p:attrNameLst>
                                      </p:cBhvr>
                                      <p:to>
                                        <p:strVal val="visible"/>
                                      </p:to>
                                    </p:set>
                                    <p:anim calcmode="lin" valueType="num">
                                      <p:cBhvr additive="base">
                                        <p:cTn id="151" dur="500" fill="hold"/>
                                        <p:tgtEl>
                                          <p:spTgt spid="2"/>
                                        </p:tgtEl>
                                        <p:attrNameLst>
                                          <p:attrName>ppt_x</p:attrName>
                                        </p:attrNameLst>
                                      </p:cBhvr>
                                      <p:tavLst>
                                        <p:tav tm="0">
                                          <p:val>
                                            <p:strVal val="#ppt_x"/>
                                          </p:val>
                                        </p:tav>
                                        <p:tav tm="100000">
                                          <p:val>
                                            <p:strVal val="#ppt_x"/>
                                          </p:val>
                                        </p:tav>
                                      </p:tavLst>
                                    </p:anim>
                                    <p:anim calcmode="lin" valueType="num">
                                      <p:cBhvr additive="base">
                                        <p:cTn id="1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additive="base">
                                        <p:cTn id="157" dur="500" fill="hold"/>
                                        <p:tgtEl>
                                          <p:spTgt spid="11"/>
                                        </p:tgtEl>
                                        <p:attrNameLst>
                                          <p:attrName>ppt_x</p:attrName>
                                        </p:attrNameLst>
                                      </p:cBhvr>
                                      <p:tavLst>
                                        <p:tav tm="0">
                                          <p:val>
                                            <p:strVal val="#ppt_x"/>
                                          </p:val>
                                        </p:tav>
                                        <p:tav tm="100000">
                                          <p:val>
                                            <p:strVal val="#ppt_x"/>
                                          </p:val>
                                        </p:tav>
                                      </p:tavLst>
                                    </p:anim>
                                    <p:anim calcmode="lin" valueType="num">
                                      <p:cBhvr additive="base">
                                        <p:cTn id="1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additive="base">
                                        <p:cTn id="163" dur="500" fill="hold"/>
                                        <p:tgtEl>
                                          <p:spTgt spid="12"/>
                                        </p:tgtEl>
                                        <p:attrNameLst>
                                          <p:attrName>ppt_x</p:attrName>
                                        </p:attrNameLst>
                                      </p:cBhvr>
                                      <p:tavLst>
                                        <p:tav tm="0">
                                          <p:val>
                                            <p:strVal val="#ppt_x"/>
                                          </p:val>
                                        </p:tav>
                                        <p:tav tm="100000">
                                          <p:val>
                                            <p:strVal val="#ppt_x"/>
                                          </p:val>
                                        </p:tav>
                                      </p:tavLst>
                                    </p:anim>
                                    <p:anim calcmode="lin" valueType="num">
                                      <p:cBhvr additive="base">
                                        <p:cTn id="1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4"/>
                                        </p:tgtEl>
                                        <p:attrNameLst>
                                          <p:attrName>style.visibility</p:attrName>
                                        </p:attrNameLst>
                                      </p:cBhvr>
                                      <p:to>
                                        <p:strVal val="visible"/>
                                      </p:to>
                                    </p:set>
                                    <p:anim calcmode="lin" valueType="num">
                                      <p:cBhvr additive="base">
                                        <p:cTn id="169" dur="500" fill="hold"/>
                                        <p:tgtEl>
                                          <p:spTgt spid="14"/>
                                        </p:tgtEl>
                                        <p:attrNameLst>
                                          <p:attrName>ppt_x</p:attrName>
                                        </p:attrNameLst>
                                      </p:cBhvr>
                                      <p:tavLst>
                                        <p:tav tm="0">
                                          <p:val>
                                            <p:strVal val="#ppt_x"/>
                                          </p:val>
                                        </p:tav>
                                        <p:tav tm="100000">
                                          <p:val>
                                            <p:strVal val="#ppt_x"/>
                                          </p:val>
                                        </p:tav>
                                      </p:tavLst>
                                    </p:anim>
                                    <p:anim calcmode="lin" valueType="num">
                                      <p:cBhvr additive="base">
                                        <p:cTn id="1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53" grpId="0" animBg="1"/>
      <p:bldP spid="2055" grpId="0" animBg="1"/>
      <p:bldP spid="45" grpId="0" animBg="1"/>
      <p:bldP spid="46" grpId="0" animBg="1"/>
      <p:bldP spid="51" grpId="0" animBg="1"/>
      <p:bldP spid="56" grpId="0" animBg="1"/>
      <p:bldP spid="2051" grpId="0" animBg="1"/>
      <p:bldP spid="69" grpId="0" animBg="1"/>
      <p:bldP spid="72" grpId="0" animBg="1"/>
      <p:bldP spid="12" grpId="0" animBg="1"/>
      <p:bldP spid="1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TotalTime>
  <Words>274</Words>
  <Application>Microsoft Office PowerPoint</Application>
  <PresentationFormat>Presentación en pantalla (4:3)</PresentationFormat>
  <Paragraphs>38</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dc:title>
  <dc:creator>Secundaria</dc:creator>
  <cp:lastModifiedBy>primaria</cp:lastModifiedBy>
  <cp:revision>67</cp:revision>
  <dcterms:created xsi:type="dcterms:W3CDTF">2022-08-08T19:33:25Z</dcterms:created>
  <dcterms:modified xsi:type="dcterms:W3CDTF">2022-08-30T18:52:52Z</dcterms:modified>
</cp:coreProperties>
</file>