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6" r:id="rId2"/>
    <p:sldId id="257" r:id="rId3"/>
    <p:sldId id="258"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9/4/2022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392196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94444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539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98089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9/4/2022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805936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09325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3539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072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2A54C80-263E-416B-A8E0-580EDEADCBDC}" type="datetimeFigureOut">
              <a:rPr lang="en-US" smtClean="0"/>
              <a:t>9/4/2022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19954A3-9DFD-4C44-94BA-B95130A3BA1C}" type="slidenum">
              <a:rPr lang="en-US" smtClean="0"/>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851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9/4/2022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700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9/4/2022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56915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93663" y="1533266"/>
            <a:ext cx="7766936" cy="1646302"/>
          </a:xfrm>
        </p:spPr>
        <p:txBody>
          <a:bodyPr>
            <a:normAutofit fontScale="90000"/>
          </a:bodyPr>
          <a:lstStyle/>
          <a:p>
            <a:pPr algn="ctr"/>
            <a:r>
              <a:rPr lang="es-AR" dirty="0" smtClean="0">
                <a:solidFill>
                  <a:schemeClr val="accent2">
                    <a:lumMod val="75000"/>
                  </a:schemeClr>
                </a:solidFill>
              </a:rPr>
              <a:t>Trabajo practico de geografía</a:t>
            </a:r>
            <a:endParaRPr lang="es-AR" dirty="0">
              <a:solidFill>
                <a:schemeClr val="accent2">
                  <a:lumMod val="75000"/>
                </a:schemeClr>
              </a:solidFill>
            </a:endParaRPr>
          </a:p>
        </p:txBody>
      </p:sp>
      <p:sp>
        <p:nvSpPr>
          <p:cNvPr id="3" name="Subtítulo 2"/>
          <p:cNvSpPr>
            <a:spLocks noGrp="1"/>
          </p:cNvSpPr>
          <p:nvPr>
            <p:ph type="subTitle" idx="1"/>
          </p:nvPr>
        </p:nvSpPr>
        <p:spPr>
          <a:xfrm>
            <a:off x="1455309" y="3628139"/>
            <a:ext cx="7766936" cy="1096899"/>
          </a:xfrm>
        </p:spPr>
        <p:txBody>
          <a:bodyPr/>
          <a:lstStyle/>
          <a:p>
            <a:pPr algn="l"/>
            <a:r>
              <a:rPr lang="es-AR" b="1" dirty="0" smtClean="0"/>
              <a:t>Integrantes</a:t>
            </a:r>
            <a:r>
              <a:rPr lang="es-AR" dirty="0" smtClean="0"/>
              <a:t>: Juan Ignacio </a:t>
            </a:r>
            <a:r>
              <a:rPr lang="es-AR" dirty="0" err="1" smtClean="0"/>
              <a:t>cuevaz</a:t>
            </a:r>
            <a:r>
              <a:rPr lang="es-AR" dirty="0" smtClean="0"/>
              <a:t>, Bautista bolaños y Maximiliano </a:t>
            </a:r>
            <a:r>
              <a:rPr lang="es-AR" dirty="0" err="1" smtClean="0"/>
              <a:t>galban</a:t>
            </a:r>
            <a:r>
              <a:rPr lang="es-AR" dirty="0" smtClean="0"/>
              <a:t> </a:t>
            </a:r>
            <a:endParaRPr lang="es-AR" dirty="0"/>
          </a:p>
        </p:txBody>
      </p:sp>
    </p:spTree>
    <p:extLst>
      <p:ext uri="{BB962C8B-B14F-4D97-AF65-F5344CB8AC3E}">
        <p14:creationId xmlns:p14="http://schemas.microsoft.com/office/powerpoint/2010/main" val="15340754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8436" y="693139"/>
            <a:ext cx="8596668" cy="1320800"/>
          </a:xfrm>
        </p:spPr>
        <p:txBody>
          <a:bodyPr>
            <a:normAutofit/>
          </a:bodyPr>
          <a:lstStyle/>
          <a:p>
            <a:r>
              <a:rPr lang="es-AR" sz="4000" b="1" dirty="0" smtClean="0">
                <a:solidFill>
                  <a:schemeClr val="accent2">
                    <a:lumMod val="75000"/>
                  </a:schemeClr>
                </a:solidFill>
              </a:rPr>
              <a:t> Punto 1</a:t>
            </a:r>
            <a:endParaRPr lang="es-AR" sz="4000" b="1" dirty="0">
              <a:solidFill>
                <a:schemeClr val="accent2">
                  <a:lumMod val="75000"/>
                </a:schemeClr>
              </a:solidFill>
            </a:endParaRPr>
          </a:p>
        </p:txBody>
      </p:sp>
      <p:sp>
        <p:nvSpPr>
          <p:cNvPr id="3" name="Marcador de contenido 2"/>
          <p:cNvSpPr>
            <a:spLocks noGrp="1"/>
          </p:cNvSpPr>
          <p:nvPr>
            <p:ph sz="half" idx="1"/>
          </p:nvPr>
        </p:nvSpPr>
        <p:spPr>
          <a:xfrm>
            <a:off x="1298436" y="2160588"/>
            <a:ext cx="4809452" cy="4404114"/>
          </a:xfrm>
        </p:spPr>
        <p:txBody>
          <a:bodyPr>
            <a:normAutofit/>
          </a:bodyPr>
          <a:lstStyle/>
          <a:p>
            <a:r>
              <a:rPr lang="es-AR" sz="2000" dirty="0"/>
              <a:t>Es un área de terreno donde el agua drena en un punto común como un arroyo, río o lago cercano. Son sumamente importantes desde el punto de vista ecológico, en tanto permiten mantener la biodiversidad y la integridad de los </a:t>
            </a:r>
            <a:r>
              <a:rPr lang="es-AR" sz="2000" dirty="0" err="1"/>
              <a:t>suelos.El</a:t>
            </a:r>
            <a:r>
              <a:rPr lang="es-AR" sz="2000" dirty="0"/>
              <a:t> caudal es la cantidad que pasa por un punto del curso del río en un momento determinado. El régimen se refiere a las variaciones del caudal a lo largo de un determinado año.</a:t>
            </a:r>
          </a:p>
        </p:txBody>
      </p:sp>
      <p:pic>
        <p:nvPicPr>
          <p:cNvPr id="1028" name="Picture 4" descr="Qué es la divisoria de aguas? | iAgu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5089" y="2160588"/>
            <a:ext cx="4321448" cy="378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8656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b="1" dirty="0" smtClean="0">
                <a:solidFill>
                  <a:schemeClr val="accent2">
                    <a:lumMod val="75000"/>
                  </a:schemeClr>
                </a:solidFill>
              </a:rPr>
              <a:t>Punto 2</a:t>
            </a:r>
            <a:endParaRPr lang="es-AR" sz="4000" b="1" dirty="0">
              <a:solidFill>
                <a:schemeClr val="accent2">
                  <a:lumMod val="75000"/>
                </a:schemeClr>
              </a:solidFill>
            </a:endParaRPr>
          </a:p>
        </p:txBody>
      </p:sp>
      <p:sp>
        <p:nvSpPr>
          <p:cNvPr id="3" name="Marcador de contenido 2"/>
          <p:cNvSpPr>
            <a:spLocks noGrp="1"/>
          </p:cNvSpPr>
          <p:nvPr>
            <p:ph idx="1"/>
          </p:nvPr>
        </p:nvSpPr>
        <p:spPr>
          <a:xfrm>
            <a:off x="737720" y="1599872"/>
            <a:ext cx="6793141" cy="3895155"/>
          </a:xfrm>
        </p:spPr>
        <p:txBody>
          <a:bodyPr>
            <a:noAutofit/>
          </a:bodyPr>
          <a:lstStyle/>
          <a:p>
            <a:r>
              <a:rPr lang="es-AR" sz="2000" dirty="0"/>
              <a:t>Se puede agrupar en dos grandes grupos: las exorreicas de vertiente atlántica y las </a:t>
            </a:r>
            <a:r>
              <a:rPr lang="es-AR" sz="2000" dirty="0" smtClean="0"/>
              <a:t>endorreicas. Entre </a:t>
            </a:r>
            <a:r>
              <a:rPr lang="es-AR" sz="2000" dirty="0"/>
              <a:t>las primeras se encuentran los sistemas de los principales cursos de agua de nuestro país, como los pertenecientes a la Cuenca de la Plata. Estos se caracterizan por poseer una gran cantidad de afluentes a lo largo de su recorrido y de tener suave pendiente y gran cantidad de </a:t>
            </a:r>
            <a:r>
              <a:rPr lang="es-AR" sz="2000" dirty="0" smtClean="0"/>
              <a:t>meandros. Otro </a:t>
            </a:r>
            <a:r>
              <a:rPr lang="es-AR" sz="2000" dirty="0"/>
              <a:t>sistema de vertiente atlántica de relevancia es el río colorado. En este sistema los ríos se caracterizan por sus saltos y por ser muy torrentosos, tienen sus nacientes en glaciares ubicados en la Cordillera de los </a:t>
            </a:r>
            <a:r>
              <a:rPr lang="es-AR" sz="2000" dirty="0" smtClean="0"/>
              <a:t>Andes. El </a:t>
            </a:r>
            <a:r>
              <a:rPr lang="es-AR" sz="2000" dirty="0"/>
              <a:t>sistema mar Chiquita es una cuenca cerrada porque la laguna homónima funciona como colectora final de las aguas de los ríos. Otros sistemas cerrados son el Pampeano y el Serrano.</a:t>
            </a:r>
          </a:p>
        </p:txBody>
      </p:sp>
      <p:pic>
        <p:nvPicPr>
          <p:cNvPr id="4" name="Imagen 3"/>
          <p:cNvPicPr>
            <a:picLocks noChangeAspect="1"/>
          </p:cNvPicPr>
          <p:nvPr/>
        </p:nvPicPr>
        <p:blipFill rotWithShape="1">
          <a:blip r:embed="rId2"/>
          <a:srcRect l="1" r="314" b="5412"/>
          <a:stretch/>
        </p:blipFill>
        <p:spPr>
          <a:xfrm>
            <a:off x="8350370" y="1599872"/>
            <a:ext cx="2622430" cy="2463170"/>
          </a:xfrm>
          <a:prstGeom prst="rect">
            <a:avLst/>
          </a:prstGeom>
        </p:spPr>
      </p:pic>
      <p:pic>
        <p:nvPicPr>
          <p:cNvPr id="5" name="Imagen 4"/>
          <p:cNvPicPr>
            <a:picLocks noChangeAspect="1"/>
          </p:cNvPicPr>
          <p:nvPr/>
        </p:nvPicPr>
        <p:blipFill rotWithShape="1">
          <a:blip r:embed="rId3"/>
          <a:srcRect l="4594" t="5159" r="8966"/>
          <a:stretch/>
        </p:blipFill>
        <p:spPr>
          <a:xfrm>
            <a:off x="8622102" y="4313209"/>
            <a:ext cx="2078966" cy="1851894"/>
          </a:xfrm>
          <a:prstGeom prst="rect">
            <a:avLst/>
          </a:prstGeom>
        </p:spPr>
      </p:pic>
    </p:spTree>
    <p:extLst>
      <p:ext uri="{BB962C8B-B14F-4D97-AF65-F5344CB8AC3E}">
        <p14:creationId xmlns:p14="http://schemas.microsoft.com/office/powerpoint/2010/main" val="31057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4000" b="1" dirty="0" smtClean="0">
                <a:solidFill>
                  <a:schemeClr val="accent2">
                    <a:lumMod val="75000"/>
                  </a:schemeClr>
                </a:solidFill>
              </a:rPr>
              <a:t>Punto 3</a:t>
            </a:r>
            <a:endParaRPr lang="es-AR" sz="4000" b="1" dirty="0">
              <a:solidFill>
                <a:schemeClr val="accent2">
                  <a:lumMod val="75000"/>
                </a:schemeClr>
              </a:solidFill>
            </a:endParaRPr>
          </a:p>
        </p:txBody>
      </p:sp>
      <p:sp>
        <p:nvSpPr>
          <p:cNvPr id="4" name="Marcador de texto 3"/>
          <p:cNvSpPr>
            <a:spLocks noGrp="1"/>
          </p:cNvSpPr>
          <p:nvPr>
            <p:ph type="body" sz="half" idx="2"/>
          </p:nvPr>
        </p:nvSpPr>
        <p:spPr>
          <a:xfrm>
            <a:off x="723900" y="1872933"/>
            <a:ext cx="3855720" cy="3011056"/>
          </a:xfrm>
        </p:spPr>
        <p:txBody>
          <a:bodyPr>
            <a:noAutofit/>
          </a:bodyPr>
          <a:lstStyle/>
          <a:p>
            <a:r>
              <a:rPr lang="es-AR" sz="2000" dirty="0"/>
              <a:t>Nuestros recursos hídricos se enfrentan a una serie de graves amenazas, todas ellas originadas principalmente por la actividad humana. Algunas de estas amenazas son la sedimentación, la contaminación, el cambio climático, la deforestación, los cambios en el paisaje y el crecimiento urbano.</a:t>
            </a:r>
          </a:p>
        </p:txBody>
      </p:sp>
      <p:pic>
        <p:nvPicPr>
          <p:cNvPr id="2052" name="Picture 4" descr="El mar argentino en peligro - Actualidad | Diario La Prens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2056" y="840424"/>
            <a:ext cx="4245635" cy="260588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6968706" y="3713042"/>
            <a:ext cx="3952336" cy="2639224"/>
          </a:xfrm>
          <a:prstGeom prst="rect">
            <a:avLst/>
          </a:prstGeom>
        </p:spPr>
      </p:pic>
    </p:spTree>
    <p:extLst>
      <p:ext uri="{BB962C8B-B14F-4D97-AF65-F5344CB8AC3E}">
        <p14:creationId xmlns:p14="http://schemas.microsoft.com/office/powerpoint/2010/main" val="196702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055" y="223059"/>
            <a:ext cx="3927745" cy="1666127"/>
          </a:xfrm>
        </p:spPr>
        <p:txBody>
          <a:bodyPr/>
          <a:lstStyle/>
          <a:p>
            <a:r>
              <a:rPr lang="es-AR" b="1" dirty="0" smtClean="0"/>
              <a:t>Punto 4</a:t>
            </a:r>
            <a:endParaRPr lang="es-AR" b="1" dirty="0"/>
          </a:p>
        </p:txBody>
      </p:sp>
      <p:sp>
        <p:nvSpPr>
          <p:cNvPr id="3" name="Marcador de texto 2"/>
          <p:cNvSpPr>
            <a:spLocks noGrp="1"/>
          </p:cNvSpPr>
          <p:nvPr>
            <p:ph type="body" idx="1"/>
          </p:nvPr>
        </p:nvSpPr>
        <p:spPr>
          <a:xfrm>
            <a:off x="523486" y="1975450"/>
            <a:ext cx="10276786" cy="3866623"/>
          </a:xfrm>
        </p:spPr>
        <p:txBody>
          <a:bodyPr>
            <a:normAutofit fontScale="77500" lnSpcReduction="20000"/>
          </a:bodyPr>
          <a:lstStyle/>
          <a:p>
            <a:pPr algn="l"/>
            <a:r>
              <a:rPr lang="es-AR" dirty="0"/>
              <a:t>La Cuenca de la Plata: La Cuenca del Plata es, por su extensión geográfica y por el caudal de sus ríos, una de las más importantes del mundo. Ocupa la quinta parte de Sudamérica, abarcando territorios de cinco países: Argentina, Bolivia, Brasil, Paraguay y </a:t>
            </a:r>
            <a:r>
              <a:rPr lang="es-AR" dirty="0" smtClean="0"/>
              <a:t>Uruguay. La </a:t>
            </a:r>
            <a:r>
              <a:rPr lang="es-AR" dirty="0"/>
              <a:t>Cuenca del Salado-</a:t>
            </a:r>
            <a:r>
              <a:rPr lang="es-AR" dirty="0" err="1"/>
              <a:t>Desguadero</a:t>
            </a:r>
            <a:r>
              <a:rPr lang="es-AR" dirty="0"/>
              <a:t>: La cuenca hidrográfica Desaguadero-Salado-</a:t>
            </a:r>
            <a:r>
              <a:rPr lang="es-AR" dirty="0" err="1"/>
              <a:t>Chadileuvú</a:t>
            </a:r>
            <a:r>
              <a:rPr lang="es-AR" dirty="0"/>
              <a:t>-</a:t>
            </a:r>
            <a:r>
              <a:rPr lang="es-AR" dirty="0" err="1"/>
              <a:t>Curacó</a:t>
            </a:r>
            <a:r>
              <a:rPr lang="es-AR" dirty="0"/>
              <a:t> se extiende sobre 300.000 km2, es la más extensa dentro de la Argentina y comprende parte de las provincias de Catamarca, La Rioja, San Juan, Mendoza, San Luis y La Pampa. Estos ríos son todos de régimen </a:t>
            </a:r>
            <a:r>
              <a:rPr lang="es-AR" dirty="0" err="1"/>
              <a:t>nival</a:t>
            </a:r>
            <a:r>
              <a:rPr lang="es-AR" dirty="0"/>
              <a:t>. La naciente se encuentra en la cordillera de los Andes. Como no llega al océano se define como una cuenca </a:t>
            </a:r>
            <a:r>
              <a:rPr lang="es-AR" dirty="0" smtClean="0"/>
              <a:t>exorreica. Las </a:t>
            </a:r>
            <a:r>
              <a:rPr lang="es-AR" dirty="0"/>
              <a:t>cuencas patagónicas: *Los principales cursos de agua que surcan la Patagonia son exorreicos de vertiente atlántica. Entre los principales ríos de encuentra El Negro, el Chubut, el Deseado, el Chico y el santa Cruz.*En el sector de la Cordillera se ubica una serie de ríos y lagos exorreicos de vertiente pacifica como el lago </a:t>
            </a:r>
            <a:r>
              <a:rPr lang="es-AR" dirty="0" err="1"/>
              <a:t>Fagnano</a:t>
            </a:r>
            <a:r>
              <a:rPr lang="es-AR" dirty="0"/>
              <a:t> en Tierra del Fuego, lago San Martín, el río Mayer en Santa Cruz.*La tercera variante se asocia a las cuencas </a:t>
            </a:r>
            <a:r>
              <a:rPr lang="es-AR" dirty="0" err="1"/>
              <a:t>arreicas</a:t>
            </a:r>
            <a:r>
              <a:rPr lang="es-AR" dirty="0"/>
              <a:t>, áreas cuyos ríos se pierden por evaporación o filtración que es complejo determinar dónde nacen y dónde desembocan.</a:t>
            </a:r>
          </a:p>
        </p:txBody>
      </p:sp>
    </p:spTree>
    <p:extLst>
      <p:ext uri="{BB962C8B-B14F-4D97-AF65-F5344CB8AC3E}">
        <p14:creationId xmlns:p14="http://schemas.microsoft.com/office/powerpoint/2010/main" val="272263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b="1" dirty="0" smtClean="0"/>
              <a:t>Punto 5</a:t>
            </a:r>
            <a:endParaRPr lang="es-AR" sz="4000" b="1" dirty="0"/>
          </a:p>
        </p:txBody>
      </p:sp>
      <p:sp>
        <p:nvSpPr>
          <p:cNvPr id="3" name="Marcador de contenido 2"/>
          <p:cNvSpPr>
            <a:spLocks noGrp="1"/>
          </p:cNvSpPr>
          <p:nvPr>
            <p:ph idx="1"/>
          </p:nvPr>
        </p:nvSpPr>
        <p:spPr>
          <a:xfrm>
            <a:off x="1130062" y="1428750"/>
            <a:ext cx="7297946" cy="5032435"/>
          </a:xfrm>
        </p:spPr>
        <p:txBody>
          <a:bodyPr>
            <a:normAutofit fontScale="85000" lnSpcReduction="20000"/>
          </a:bodyPr>
          <a:lstStyle/>
          <a:p>
            <a:r>
              <a:rPr lang="es-AR" sz="1900" dirty="0"/>
              <a:t>El SAG abarca un área aproximada de 1.200.000 km distribuida de la siguiente manera: Argentina 225.500km, Brasil 840.000km, Paraguay 71.700km y Uruguay 58.500km. tiene u potencial hídrico del orden de 40.000km, lo que significa un volumen suficiente para abastecer a la población mundial (6.000 millones) durante unos 200 años, a una tasa de 100 litros/</a:t>
            </a:r>
            <a:r>
              <a:rPr lang="es-AR" sz="1900" dirty="0" err="1"/>
              <a:t>dia</a:t>
            </a:r>
            <a:r>
              <a:rPr lang="es-AR" sz="1900" dirty="0"/>
              <a:t> por habitante. Las profundidades </a:t>
            </a:r>
            <a:r>
              <a:rPr lang="es-AR" sz="1900" dirty="0" err="1"/>
              <a:t>varian</a:t>
            </a:r>
            <a:r>
              <a:rPr lang="es-AR" sz="1900" dirty="0"/>
              <a:t> entre los 50 y 1:500 m, y las aguas alcanzan valores máximos entre 50 y 60 °C. </a:t>
            </a:r>
          </a:p>
          <a:p>
            <a:r>
              <a:rPr lang="es-AR" sz="1900" dirty="0"/>
              <a:t>Brasil es el </a:t>
            </a:r>
            <a:r>
              <a:rPr lang="es-AR" sz="1900" dirty="0" err="1"/>
              <a:t>pais</a:t>
            </a:r>
            <a:r>
              <a:rPr lang="es-AR" sz="1900" dirty="0"/>
              <a:t> que más explota este recurso: utiliza unos 500 pozos para el abastecimiento de 300 ciudades intermedias, además de otros usos como industrial, de riego y turístico (termas).</a:t>
            </a:r>
          </a:p>
          <a:p>
            <a:r>
              <a:rPr lang="es-AR" sz="1900" dirty="0"/>
              <a:t>En Uruguay existen unos 135 pozos, el agua se emplea para consumo humano, riego, industria, secado de granos, termas y control de heladas.</a:t>
            </a:r>
          </a:p>
          <a:p>
            <a:r>
              <a:rPr lang="es-AR" sz="1900" dirty="0"/>
              <a:t>En Paraguay se lo aprovecha para el suministro de pequeñas comunidades.</a:t>
            </a:r>
          </a:p>
          <a:p>
            <a:r>
              <a:rPr lang="es-AR" sz="1900" dirty="0"/>
              <a:t>En la Argentina el uso está restringido a siete perforaciones mayores a los 1.000 m de profundidad, la provincia de Entre Ríos, y asociados a complejos termales. Existen otras menos profundas (que rondan 200 m) en áreas donde el acuífero aflora o se ubica mi cerca de la superficie, como en Misiones y Comente y son utilizadas para el riego y consumo humano in el caso particular de los complejos termales-principal uso en nuestro país, existe en Entre </a:t>
            </a:r>
            <a:r>
              <a:rPr lang="es-AR" sz="1900" dirty="0" err="1"/>
              <a:t>Rios</a:t>
            </a:r>
            <a:r>
              <a:rPr lang="es-AR" sz="1900" dirty="0"/>
              <a:t> un desarrollo turístico importante en torno a ellos, como las termas de Colón, ubicadas a orillas del rio Uruguay, con agua dulce con temperaturas superiores a los 30 °C, y las de Villa </a:t>
            </a:r>
            <a:r>
              <a:rPr lang="es-AR" sz="1900" dirty="0" err="1"/>
              <a:t>Elias</a:t>
            </a:r>
            <a:r>
              <a:rPr lang="es-AR" sz="1900" dirty="0"/>
              <a:t>, con agua salada con temperaturas mayores a los 40 </a:t>
            </a:r>
            <a:r>
              <a:rPr lang="es-AR" sz="1900" dirty="0" err="1"/>
              <a:t>ºC</a:t>
            </a:r>
            <a:r>
              <a:rPr lang="es-AR" sz="1900" dirty="0"/>
              <a:t>.</a:t>
            </a:r>
          </a:p>
          <a:p>
            <a:endParaRPr lang="es-AR" dirty="0"/>
          </a:p>
        </p:txBody>
      </p:sp>
      <p:pic>
        <p:nvPicPr>
          <p:cNvPr id="7" name="Imagen 6"/>
          <p:cNvPicPr>
            <a:picLocks noChangeAspect="1"/>
          </p:cNvPicPr>
          <p:nvPr/>
        </p:nvPicPr>
        <p:blipFill>
          <a:blip r:embed="rId2"/>
          <a:stretch>
            <a:fillRect/>
          </a:stretch>
        </p:blipFill>
        <p:spPr>
          <a:xfrm>
            <a:off x="8350371" y="1277128"/>
            <a:ext cx="3607209" cy="2267909"/>
          </a:xfrm>
          <a:prstGeom prst="rect">
            <a:avLst/>
          </a:prstGeom>
        </p:spPr>
      </p:pic>
      <p:pic>
        <p:nvPicPr>
          <p:cNvPr id="8" name="Imagen 7"/>
          <p:cNvPicPr>
            <a:picLocks noChangeAspect="1"/>
          </p:cNvPicPr>
          <p:nvPr/>
        </p:nvPicPr>
        <p:blipFill>
          <a:blip r:embed="rId3"/>
          <a:stretch>
            <a:fillRect/>
          </a:stretch>
        </p:blipFill>
        <p:spPr>
          <a:xfrm>
            <a:off x="8350371" y="3750274"/>
            <a:ext cx="3607209" cy="2505673"/>
          </a:xfrm>
          <a:prstGeom prst="rect">
            <a:avLst/>
          </a:prstGeom>
        </p:spPr>
      </p:pic>
    </p:spTree>
    <p:extLst>
      <p:ext uri="{BB962C8B-B14F-4D97-AF65-F5344CB8AC3E}">
        <p14:creationId xmlns:p14="http://schemas.microsoft.com/office/powerpoint/2010/main" val="2015964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8373" y="684272"/>
            <a:ext cx="8361229" cy="1222165"/>
          </a:xfrm>
        </p:spPr>
        <p:txBody>
          <a:bodyPr/>
          <a:lstStyle/>
          <a:p>
            <a:pPr algn="l"/>
            <a:r>
              <a:rPr lang="es-AR" sz="4000" b="1" dirty="0" smtClean="0">
                <a:solidFill>
                  <a:schemeClr val="accent2">
                    <a:lumMod val="75000"/>
                  </a:schemeClr>
                </a:solidFill>
              </a:rPr>
              <a:t>Punto 6</a:t>
            </a:r>
            <a:endParaRPr lang="es-AR" sz="4000" b="1" dirty="0">
              <a:solidFill>
                <a:schemeClr val="accent2">
                  <a:lumMod val="75000"/>
                </a:schemeClr>
              </a:solidFill>
            </a:endParaRPr>
          </a:p>
        </p:txBody>
      </p:sp>
      <p:sp>
        <p:nvSpPr>
          <p:cNvPr id="3" name="Subtítulo 2"/>
          <p:cNvSpPr>
            <a:spLocks noGrp="1"/>
          </p:cNvSpPr>
          <p:nvPr>
            <p:ph type="subTitle" idx="1"/>
          </p:nvPr>
        </p:nvSpPr>
        <p:spPr>
          <a:xfrm>
            <a:off x="1288373" y="2441275"/>
            <a:ext cx="8896742" cy="2208363"/>
          </a:xfrm>
        </p:spPr>
        <p:txBody>
          <a:bodyPr>
            <a:normAutofit/>
          </a:bodyPr>
          <a:lstStyle/>
          <a:p>
            <a:r>
              <a:rPr lang="es-AR" sz="2000" dirty="0"/>
              <a:t>El problema es que es incontrolable el alcance que puede tener la fractura a 2.000 o 3.000 metros de profundidad y por otra parte, la mezcla de productos químicos tiene componentes tóxicos muy complejos. La solución que podríamos utilizar seria que las familias ahorren agua, no construir sus viviendas en zonas de recarga de los acuíferos y no descargar desechos sólidos y líquidos a ríos y quebradas que podrían terminar en los acuíferos </a:t>
            </a:r>
          </a:p>
          <a:p>
            <a:endParaRPr lang="es-AR" sz="2000" dirty="0"/>
          </a:p>
        </p:txBody>
      </p:sp>
    </p:spTree>
    <p:extLst>
      <p:ext uri="{BB962C8B-B14F-4D97-AF65-F5344CB8AC3E}">
        <p14:creationId xmlns:p14="http://schemas.microsoft.com/office/powerpoint/2010/main" val="72875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87623" y="672861"/>
            <a:ext cx="4072081" cy="5857336"/>
          </a:xfrm>
          <a:prstGeom prst="rect">
            <a:avLst/>
          </a:prstGeom>
        </p:spPr>
      </p:pic>
      <p:sp>
        <p:nvSpPr>
          <p:cNvPr id="4" name="CuadroTexto 3"/>
          <p:cNvSpPr txBox="1"/>
          <p:nvPr/>
        </p:nvSpPr>
        <p:spPr>
          <a:xfrm>
            <a:off x="1509623" y="577969"/>
            <a:ext cx="2786332" cy="707886"/>
          </a:xfrm>
          <a:prstGeom prst="rect">
            <a:avLst/>
          </a:prstGeom>
          <a:noFill/>
        </p:spPr>
        <p:txBody>
          <a:bodyPr wrap="square" rtlCol="0">
            <a:spAutoFit/>
          </a:bodyPr>
          <a:lstStyle/>
          <a:p>
            <a:r>
              <a:rPr lang="es-AR" sz="4000" b="1" dirty="0" smtClean="0"/>
              <a:t>Punto</a:t>
            </a:r>
            <a:r>
              <a:rPr lang="es-AR" sz="4000" dirty="0" smtClean="0"/>
              <a:t> </a:t>
            </a:r>
            <a:r>
              <a:rPr lang="es-AR" sz="4000" b="1" dirty="0" smtClean="0"/>
              <a:t>7</a:t>
            </a:r>
            <a:endParaRPr lang="es-AR" sz="4000" b="1" dirty="0"/>
          </a:p>
        </p:txBody>
      </p:sp>
    </p:spTree>
    <p:extLst>
      <p:ext uri="{BB962C8B-B14F-4D97-AF65-F5344CB8AC3E}">
        <p14:creationId xmlns:p14="http://schemas.microsoft.com/office/powerpoint/2010/main" val="1868305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79</TotalTime>
  <Words>848</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Franklin Gothic Book</vt:lpstr>
      <vt:lpstr>Crop</vt:lpstr>
      <vt:lpstr>Trabajo practico de geografía</vt:lpstr>
      <vt:lpstr> Punto 1</vt:lpstr>
      <vt:lpstr>Punto 2</vt:lpstr>
      <vt:lpstr>Punto 3</vt:lpstr>
      <vt:lpstr>Punto 4</vt:lpstr>
      <vt:lpstr>Punto 5</vt:lpstr>
      <vt:lpstr>Punto 6</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de geografía</dc:title>
  <dc:creator>David</dc:creator>
  <cp:lastModifiedBy>David</cp:lastModifiedBy>
  <cp:revision>6</cp:revision>
  <dcterms:created xsi:type="dcterms:W3CDTF">2022-09-04T22:59:36Z</dcterms:created>
  <dcterms:modified xsi:type="dcterms:W3CDTF">2022-09-05T00:19:06Z</dcterms:modified>
</cp:coreProperties>
</file>