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4" r:id="rId21"/>
    <p:sldId id="275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>
        <p:scale>
          <a:sx n="59" d="100"/>
          <a:sy n="59" d="100"/>
        </p:scale>
        <p:origin x="116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Figura_geom%C3%A9trica" TargetMode="External"/><Relationship Id="rId2" Type="http://schemas.openxmlformats.org/officeDocument/2006/relationships/hyperlink" Target="https://es.wikipedia.org/wiki/Entes_fundamentales_de_la_geometr%C3%ADa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431676-9F5A-4E4C-8385-31E4702D95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sz="6000" b="1" dirty="0"/>
              <a:t>PROYECCIONES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FFE7F15-3A54-444E-9C51-B7A091D878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AR" sz="4000" b="1" dirty="0">
                <a:solidFill>
                  <a:srgbClr val="FF0000"/>
                </a:solidFill>
              </a:rPr>
              <a:t>GENERALIDADES</a:t>
            </a:r>
          </a:p>
        </p:txBody>
      </p:sp>
    </p:spTree>
    <p:extLst>
      <p:ext uri="{BB962C8B-B14F-4D97-AF65-F5344CB8AC3E}">
        <p14:creationId xmlns:p14="http://schemas.microsoft.com/office/powerpoint/2010/main" val="2325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EBCC53EE-16C6-4765-A20E-BAD1D3D8D7EF}"/>
              </a:ext>
            </a:extLst>
          </p:cNvPr>
          <p:cNvSpPr/>
          <p:nvPr/>
        </p:nvSpPr>
        <p:spPr>
          <a:xfrm>
            <a:off x="596347" y="273206"/>
            <a:ext cx="10999305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PUNTO </a:t>
            </a:r>
          </a:p>
          <a:p>
            <a:pPr lvl="3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es uno de los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entes</a:t>
            </a:r>
            <a:r>
              <a:rPr lang="es-ES" sz="24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fundamentales</a:t>
            </a:r>
            <a:r>
              <a:rPr lang="es-ES" sz="24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la geometría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punto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 la unidad más , irreductiblemente mínima, es una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tooltip="Figura geométric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figura geométrica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sin dimensión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tampoco tiene longitud, área, volumen. No es un objeto físico. Para identificarlo se lo nombra con una letra mayúscula imprenta.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800" b="1" i="0" dirty="0">
              <a:solidFill>
                <a:srgbClr val="44444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800" b="1" i="0" dirty="0">
                <a:solidFill>
                  <a:srgbClr val="44444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RECTA</a:t>
            </a:r>
          </a:p>
          <a:p>
            <a:pPr lvl="3"/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Línea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formada por una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 continua de puntos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una misma dirección. Una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es una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sucesión infinita de puntos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situados en una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misma dirección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4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puntos">
            <a:extLst>
              <a:ext uri="{FF2B5EF4-FFF2-40B4-BE49-F238E27FC236}">
                <a16:creationId xmlns:a16="http://schemas.microsoft.com/office/drawing/2014/main" id="{D6EFC078-C169-4FF5-92ED-FE5840DC35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1596" y="2317033"/>
            <a:ext cx="6517731" cy="11101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Explicaciones y ejemplos de rectas - 1">
            <a:extLst>
              <a:ext uri="{FF2B5EF4-FFF2-40B4-BE49-F238E27FC236}">
                <a16:creationId xmlns:a16="http://schemas.microsoft.com/office/drawing/2014/main" id="{97ADBCCE-AEDE-4B09-B67D-970440361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0578" y="4164234"/>
            <a:ext cx="6120848" cy="2248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0492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EBCC53EE-16C6-4765-A20E-BAD1D3D8D7EF}"/>
              </a:ext>
            </a:extLst>
          </p:cNvPr>
          <p:cNvSpPr/>
          <p:nvPr/>
        </p:nvSpPr>
        <p:spPr>
          <a:xfrm>
            <a:off x="172278" y="556591"/>
            <a:ext cx="1184744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RECTA</a:t>
            </a:r>
          </a:p>
          <a:p>
            <a:pPr lvl="3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tiene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sola dimensión: la longitud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3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rectas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se nombran mediante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 de sus puntos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o por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letra minúscula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3"/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 puntos determinan una recta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3"/>
            <a:endParaRPr lang="es-ES" sz="2800" b="1" dirty="0">
              <a:solidFill>
                <a:srgbClr val="4444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800" b="1" dirty="0">
              <a:solidFill>
                <a:srgbClr val="4444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800" b="1" dirty="0">
              <a:solidFill>
                <a:srgbClr val="4444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800" b="1" dirty="0">
              <a:solidFill>
                <a:srgbClr val="4444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endParaRPr lang="es-E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endParaRPr lang="es-E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endParaRPr lang="es-E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endParaRPr lang="es-E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indica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dirección y dos sentidos contrarios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800" b="1" i="0" dirty="0">
              <a:solidFill>
                <a:srgbClr val="444444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Explicaciones y ejemplos de rectas - 2">
            <a:extLst>
              <a:ext uri="{FF2B5EF4-FFF2-40B4-BE49-F238E27FC236}">
                <a16:creationId xmlns:a16="http://schemas.microsoft.com/office/drawing/2014/main" id="{88F5A329-C496-44E2-B903-CE78C6C5F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720" y="2608937"/>
            <a:ext cx="6432068" cy="279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1316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EBCC53EE-16C6-4765-A20E-BAD1D3D8D7EF}"/>
              </a:ext>
            </a:extLst>
          </p:cNvPr>
          <p:cNvSpPr/>
          <p:nvPr/>
        </p:nvSpPr>
        <p:spPr>
          <a:xfrm>
            <a:off x="0" y="583095"/>
            <a:ext cx="11847443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SEGMENTO </a:t>
            </a:r>
          </a:p>
          <a:p>
            <a:pPr lvl="5"/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segmento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la porción de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recta limitada por dos puntos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llamados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extremos.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800" b="1" dirty="0">
              <a:solidFill>
                <a:srgbClr val="4444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800" b="1" dirty="0">
              <a:solidFill>
                <a:srgbClr val="4444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800" b="1" dirty="0">
              <a:solidFill>
                <a:srgbClr val="4444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RECTAS PARALELAS</a:t>
            </a:r>
          </a:p>
          <a:p>
            <a:pPr lvl="8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rectas paralelas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son aquellas líneas que mantienen una cierta distancia entre sí, y a pesar de prolongar su trayectoria hasta el infinito, nunca se encuentran o se tocan en ningún punto</a:t>
            </a:r>
            <a:endParaRPr lang="es-E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Explicaciones y ejemplos de segmento - 1">
            <a:extLst>
              <a:ext uri="{FF2B5EF4-FFF2-40B4-BE49-F238E27FC236}">
                <a16:creationId xmlns:a16="http://schemas.microsoft.com/office/drawing/2014/main" id="{B2B17070-57FF-48E9-BC70-F25411C710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165" y="1487170"/>
            <a:ext cx="4624209" cy="1208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efinición de Rectas Paralelas » Concepto en Definición ABC">
            <a:extLst>
              <a:ext uri="{FF2B5EF4-FFF2-40B4-BE49-F238E27FC236}">
                <a16:creationId xmlns:a16="http://schemas.microsoft.com/office/drawing/2014/main" id="{EA1E9B8A-8BFB-4A58-AA19-4A62F20CD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557" y="3542471"/>
            <a:ext cx="3226613" cy="246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056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EBCC53EE-16C6-4765-A20E-BAD1D3D8D7EF}"/>
              </a:ext>
            </a:extLst>
          </p:cNvPr>
          <p:cNvSpPr/>
          <p:nvPr/>
        </p:nvSpPr>
        <p:spPr>
          <a:xfrm>
            <a:off x="0" y="583095"/>
            <a:ext cx="11847443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RECTAS PERPENDICULARES</a:t>
            </a:r>
          </a:p>
          <a:p>
            <a:pPr lvl="6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Definición de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perpendicular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plano o a la línea que, con otro plano o línea,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 un ángulo de noventa grados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Es importante destacar que existen diversas formas de relaciones de perpendicularidad. Dos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rectas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que se encuentran en el mismo plano son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perpendiculares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cuando forman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cuatro ángulos rectos.</a:t>
            </a:r>
          </a:p>
        </p:txBody>
      </p:sp>
      <p:pic>
        <p:nvPicPr>
          <p:cNvPr id="4098" name="Picture 2" descr="Matemáticas10: Ejemplos de Rectas Perpendiculares">
            <a:extLst>
              <a:ext uri="{FF2B5EF4-FFF2-40B4-BE49-F238E27FC236}">
                <a16:creationId xmlns:a16="http://schemas.microsoft.com/office/drawing/2014/main" id="{52C670ED-0CD0-4B96-B30D-591440960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649" y="3322306"/>
            <a:ext cx="7849582" cy="33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50451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EBCC53EE-16C6-4765-A20E-BAD1D3D8D7EF}"/>
              </a:ext>
            </a:extLst>
          </p:cNvPr>
          <p:cNvSpPr/>
          <p:nvPr/>
        </p:nvSpPr>
        <p:spPr>
          <a:xfrm>
            <a:off x="0" y="583095"/>
            <a:ext cx="1184744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RECTAS SECANTES</a:t>
            </a:r>
          </a:p>
          <a:p>
            <a:pPr lvl="6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recta secante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aquella que corta otra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o una curva. Puede decirse que dos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rectas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son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secantes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cuando disponen de un punto en común (aquel en el que se cruzan). </a:t>
            </a:r>
            <a:endParaRPr lang="es-E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Matemáticas10: Ejemplos de Rectas Secantes">
            <a:extLst>
              <a:ext uri="{FF2B5EF4-FFF2-40B4-BE49-F238E27FC236}">
                <a16:creationId xmlns:a16="http://schemas.microsoft.com/office/drawing/2014/main" id="{492849C2-ED04-4D88-9FC2-C0BE1BD34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351" y="2214311"/>
            <a:ext cx="9683198" cy="4401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4098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EBCC53EE-16C6-4765-A20E-BAD1D3D8D7EF}"/>
              </a:ext>
            </a:extLst>
          </p:cNvPr>
          <p:cNvSpPr/>
          <p:nvPr/>
        </p:nvSpPr>
        <p:spPr>
          <a:xfrm>
            <a:off x="0" y="583095"/>
            <a:ext cx="11847443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DIBUJO O REPRESENTACION</a:t>
            </a:r>
          </a:p>
          <a:p>
            <a:pPr lvl="7"/>
            <a:endParaRPr lang="es-E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7"/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de representación gráfica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diversos tipos de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propósito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proporcionar información suficiente para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facilitar su análisis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ayudar 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elaborar su diseño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posibilitar su futura construcción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mantenimiento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Suele realizarse sobre papel u otros soportes. </a:t>
            </a:r>
          </a:p>
          <a:p>
            <a:pPr lvl="7"/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representación gráfica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basa en la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geometría descriptiva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utiliza las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proyecciones ortogonales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dibujar las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distintas vistas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un objeto.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D5DFACDB-8474-43FF-8101-0DC80ECAB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06" y="1097546"/>
            <a:ext cx="2985671" cy="4404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94644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EBCC53EE-16C6-4765-A20E-BAD1D3D8D7EF}"/>
              </a:ext>
            </a:extLst>
          </p:cNvPr>
          <p:cNvSpPr/>
          <p:nvPr/>
        </p:nvSpPr>
        <p:spPr>
          <a:xfrm>
            <a:off x="0" y="583095"/>
            <a:ext cx="11847443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SECUENCIA DE PROYECCION</a:t>
            </a:r>
          </a:p>
          <a:p>
            <a:pPr lvl="7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Incorporamos un nuevo concepto que es el de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SECUENCIA DE PROYECCION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7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construirlo pensaremos en un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CINE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Allí tenemos varios elementos que utilizaremos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6AB40734-8C58-4FBD-BC8B-2D85C280623B}"/>
              </a:ext>
            </a:extLst>
          </p:cNvPr>
          <p:cNvGrpSpPr/>
          <p:nvPr/>
        </p:nvGrpSpPr>
        <p:grpSpPr>
          <a:xfrm>
            <a:off x="2040834" y="2579262"/>
            <a:ext cx="9904731" cy="4009857"/>
            <a:chOff x="2040834" y="2579262"/>
            <a:chExt cx="9904731" cy="4009857"/>
          </a:xfrm>
        </p:grpSpPr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99597B21-402F-4F6A-9BED-04DAB3008914}"/>
                </a:ext>
              </a:extLst>
            </p:cNvPr>
            <p:cNvSpPr txBox="1"/>
            <p:nvPr/>
          </p:nvSpPr>
          <p:spPr>
            <a:xfrm>
              <a:off x="10035380" y="3241584"/>
              <a:ext cx="19101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b="1" dirty="0">
                  <a:solidFill>
                    <a:srgbClr val="FF0000"/>
                  </a:solidFill>
                </a:rPr>
                <a:t>IMAGEN O PROYECCION</a:t>
              </a:r>
              <a:endParaRPr lang="es-AR" b="1" dirty="0">
                <a:solidFill>
                  <a:srgbClr val="FF0000"/>
                </a:solidFill>
              </a:endParaRPr>
            </a:p>
          </p:txBody>
        </p:sp>
        <p:grpSp>
          <p:nvGrpSpPr>
            <p:cNvPr id="18" name="Grupo 17">
              <a:extLst>
                <a:ext uri="{FF2B5EF4-FFF2-40B4-BE49-F238E27FC236}">
                  <a16:creationId xmlns:a16="http://schemas.microsoft.com/office/drawing/2014/main" id="{807FD1C9-A5DB-4099-ADB6-1B9990A53478}"/>
                </a:ext>
              </a:extLst>
            </p:cNvPr>
            <p:cNvGrpSpPr/>
            <p:nvPr/>
          </p:nvGrpSpPr>
          <p:grpSpPr>
            <a:xfrm>
              <a:off x="2040834" y="2579262"/>
              <a:ext cx="8222503" cy="4009857"/>
              <a:chOff x="2040834" y="2579262"/>
              <a:chExt cx="8222503" cy="4009857"/>
            </a:xfrm>
          </p:grpSpPr>
          <p:pic>
            <p:nvPicPr>
              <p:cNvPr id="7170" name="Picture 2" descr="cine-lenguaje cinematografico">
                <a:extLst>
                  <a:ext uri="{FF2B5EF4-FFF2-40B4-BE49-F238E27FC236}">
                    <a16:creationId xmlns:a16="http://schemas.microsoft.com/office/drawing/2014/main" id="{1284D2B6-7E39-46D1-A992-4565897994D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40226" y="2579262"/>
                <a:ext cx="7911548" cy="400985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95205459-296B-41E9-8FB6-04C7F3197DA9}"/>
                  </a:ext>
                </a:extLst>
              </p:cNvPr>
              <p:cNvSpPr txBox="1"/>
              <p:nvPr/>
            </p:nvSpPr>
            <p:spPr>
              <a:xfrm>
                <a:off x="2040834" y="3429000"/>
                <a:ext cx="17625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dirty="0"/>
                  <a:t>PROYECTOR</a:t>
                </a:r>
                <a:endParaRPr lang="es-AR" dirty="0"/>
              </a:p>
            </p:txBody>
          </p:sp>
          <p:cxnSp>
            <p:nvCxnSpPr>
              <p:cNvPr id="4" name="Conector recto de flecha 3">
                <a:extLst>
                  <a:ext uri="{FF2B5EF4-FFF2-40B4-BE49-F238E27FC236}">
                    <a16:creationId xmlns:a16="http://schemas.microsoft.com/office/drawing/2014/main" id="{5A882300-2BAE-4EAE-AEA9-EBBC689B20D7}"/>
                  </a:ext>
                </a:extLst>
              </p:cNvPr>
              <p:cNvCxnSpPr/>
              <p:nvPr/>
            </p:nvCxnSpPr>
            <p:spPr>
              <a:xfrm>
                <a:off x="2922104" y="3798332"/>
                <a:ext cx="0" cy="126399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Conector recto de flecha 5">
                <a:extLst>
                  <a:ext uri="{FF2B5EF4-FFF2-40B4-BE49-F238E27FC236}">
                    <a16:creationId xmlns:a16="http://schemas.microsoft.com/office/drawing/2014/main" id="{477FF571-4BA1-48F2-B0CF-69F99DCA4DC8}"/>
                  </a:ext>
                </a:extLst>
              </p:cNvPr>
              <p:cNvCxnSpPr/>
              <p:nvPr/>
            </p:nvCxnSpPr>
            <p:spPr>
              <a:xfrm flipV="1">
                <a:off x="3260035" y="3140765"/>
                <a:ext cx="4784035" cy="254441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A509091C-A4AD-4D92-A1AA-470DDCA366CC}"/>
                  </a:ext>
                </a:extLst>
              </p:cNvPr>
              <p:cNvSpPr txBox="1"/>
              <p:nvPr/>
            </p:nvSpPr>
            <p:spPr>
              <a:xfrm rot="19928509">
                <a:off x="4522221" y="3609848"/>
                <a:ext cx="29077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dirty="0"/>
                  <a:t>RAYO  PROYECTANTE</a:t>
                </a:r>
                <a:endParaRPr lang="es-AR" dirty="0"/>
              </a:p>
            </p:txBody>
          </p:sp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B27D0635-A79B-472C-998C-D306EE8EDF2E}"/>
                  </a:ext>
                </a:extLst>
              </p:cNvPr>
              <p:cNvSpPr txBox="1"/>
              <p:nvPr/>
            </p:nvSpPr>
            <p:spPr>
              <a:xfrm>
                <a:off x="6880955" y="2687586"/>
                <a:ext cx="142460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dirty="0"/>
                  <a:t>PANTALLA</a:t>
                </a:r>
                <a:endParaRPr lang="es-AR" dirty="0"/>
              </a:p>
            </p:txBody>
          </p:sp>
          <p:cxnSp>
            <p:nvCxnSpPr>
              <p:cNvPr id="8" name="Conector recto de flecha 7">
                <a:extLst>
                  <a:ext uri="{FF2B5EF4-FFF2-40B4-BE49-F238E27FC236}">
                    <a16:creationId xmlns:a16="http://schemas.microsoft.com/office/drawing/2014/main" id="{236860B5-838D-4EFB-8601-3C6D84A3840F}"/>
                  </a:ext>
                </a:extLst>
              </p:cNvPr>
              <p:cNvCxnSpPr/>
              <p:nvPr/>
            </p:nvCxnSpPr>
            <p:spPr>
              <a:xfrm>
                <a:off x="8194931" y="2850945"/>
                <a:ext cx="268686" cy="28982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131A0FB0-6ACC-4FCD-A33E-AC2316BA2CCD}"/>
                  </a:ext>
                </a:extLst>
              </p:cNvPr>
              <p:cNvSpPr txBox="1"/>
              <p:nvPr/>
            </p:nvSpPr>
            <p:spPr>
              <a:xfrm>
                <a:off x="3530257" y="3056918"/>
                <a:ext cx="20242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ES" dirty="0"/>
                  <a:t>FILM O PELICULA</a:t>
                </a:r>
                <a:endParaRPr lang="es-AR" dirty="0"/>
              </a:p>
            </p:txBody>
          </p:sp>
          <p:cxnSp>
            <p:nvCxnSpPr>
              <p:cNvPr id="12" name="Conector recto de flecha 11">
                <a:extLst>
                  <a:ext uri="{FF2B5EF4-FFF2-40B4-BE49-F238E27FC236}">
                    <a16:creationId xmlns:a16="http://schemas.microsoft.com/office/drawing/2014/main" id="{C5F332A5-532A-45F1-948A-611BE0D1F4E6}"/>
                  </a:ext>
                </a:extLst>
              </p:cNvPr>
              <p:cNvCxnSpPr/>
              <p:nvPr/>
            </p:nvCxnSpPr>
            <p:spPr>
              <a:xfrm flipH="1">
                <a:off x="3260035" y="3426250"/>
                <a:ext cx="1302237" cy="212824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Elipse 12">
                <a:extLst>
                  <a:ext uri="{FF2B5EF4-FFF2-40B4-BE49-F238E27FC236}">
                    <a16:creationId xmlns:a16="http://schemas.microsoft.com/office/drawing/2014/main" id="{B9A1C9FA-858F-422E-B4B6-397683668C39}"/>
                  </a:ext>
                </a:extLst>
              </p:cNvPr>
              <p:cNvSpPr/>
              <p:nvPr/>
            </p:nvSpPr>
            <p:spPr>
              <a:xfrm>
                <a:off x="7925094" y="3056918"/>
                <a:ext cx="1603780" cy="911967"/>
              </a:xfrm>
              <a:prstGeom prst="ellipse">
                <a:avLst/>
              </a:prstGeom>
              <a:noFill/>
              <a:ln w="476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16" name="Conector recto de flecha 15">
                <a:extLst>
                  <a:ext uri="{FF2B5EF4-FFF2-40B4-BE49-F238E27FC236}">
                    <a16:creationId xmlns:a16="http://schemas.microsoft.com/office/drawing/2014/main" id="{05A32EE6-FE97-4951-912C-2CCFA9C7B4B2}"/>
                  </a:ext>
                </a:extLst>
              </p:cNvPr>
              <p:cNvCxnSpPr>
                <a:endCxn id="13" idx="6"/>
              </p:cNvCxnSpPr>
              <p:nvPr/>
            </p:nvCxnSpPr>
            <p:spPr>
              <a:xfrm flipH="1">
                <a:off x="9528874" y="3426250"/>
                <a:ext cx="734463" cy="86652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75752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EBCC53EE-16C6-4765-A20E-BAD1D3D8D7EF}"/>
              </a:ext>
            </a:extLst>
          </p:cNvPr>
          <p:cNvSpPr/>
          <p:nvPr/>
        </p:nvSpPr>
        <p:spPr>
          <a:xfrm>
            <a:off x="0" y="207528"/>
            <a:ext cx="11847443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SECUENCIA DE PROYECCION</a:t>
            </a:r>
          </a:p>
          <a:p>
            <a:pPr lvl="7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la imagen anterior vimos algunos elementos de un CINE, que nos ayudaran a construir el nuevo concepto.</a:t>
            </a:r>
          </a:p>
          <a:p>
            <a:pPr lvl="7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Solo cambiaremos algunos nombres para aproximarnos al concepto aplicado 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DIBUJO TECNICO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7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Así el PROYECTOR será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OBSERVADOR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El film o CELULOIDE será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lvl="7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RAYO PROYECTANTE se transformará en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RAYO DE PROYECCION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7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PANTALLA se transformará en nuestro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DE PROYECCION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7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la imagen o PELICULA se convertirá en nuestra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IMAGEN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PROYECCION.</a:t>
            </a:r>
          </a:p>
          <a:p>
            <a:pPr lvl="7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sea que el nuevo concepto será: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OBSERVADOR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PROYECCION. Y como elemento de unión,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RAYO DE PROYECCION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09421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EBCC53EE-16C6-4765-A20E-BAD1D3D8D7EF}"/>
              </a:ext>
            </a:extLst>
          </p:cNvPr>
          <p:cNvSpPr/>
          <p:nvPr/>
        </p:nvSpPr>
        <p:spPr>
          <a:xfrm>
            <a:off x="0" y="207528"/>
            <a:ext cx="118474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GRAFICAMENTE SERÍA: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0B109FCA-6C14-4A7B-8AEB-0510C5159F42}"/>
              </a:ext>
            </a:extLst>
          </p:cNvPr>
          <p:cNvCxnSpPr>
            <a:cxnSpLocks/>
          </p:cNvCxnSpPr>
          <p:nvPr/>
        </p:nvCxnSpPr>
        <p:spPr>
          <a:xfrm>
            <a:off x="11533415" y="440871"/>
            <a:ext cx="0" cy="64171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B080F2EC-B4BB-4DE5-A4E1-244D37092894}"/>
              </a:ext>
            </a:extLst>
          </p:cNvPr>
          <p:cNvCxnSpPr>
            <a:cxnSpLocks/>
          </p:cNvCxnSpPr>
          <p:nvPr/>
        </p:nvCxnSpPr>
        <p:spPr>
          <a:xfrm>
            <a:off x="8131629" y="3837214"/>
            <a:ext cx="3401786" cy="302078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upo 29">
            <a:extLst>
              <a:ext uri="{FF2B5EF4-FFF2-40B4-BE49-F238E27FC236}">
                <a16:creationId xmlns:a16="http://schemas.microsoft.com/office/drawing/2014/main" id="{F26F5088-BA91-4E50-9671-E77459AE492C}"/>
              </a:ext>
            </a:extLst>
          </p:cNvPr>
          <p:cNvGrpSpPr/>
          <p:nvPr/>
        </p:nvGrpSpPr>
        <p:grpSpPr>
          <a:xfrm>
            <a:off x="257230" y="207528"/>
            <a:ext cx="11332982" cy="6050774"/>
            <a:chOff x="256495" y="207528"/>
            <a:chExt cx="11332982" cy="6050774"/>
          </a:xfrm>
        </p:grpSpPr>
        <p:pic>
          <p:nvPicPr>
            <p:cNvPr id="8194" name="Picture 2" descr="Concepto de monigote - Definición en DeConceptos.com">
              <a:extLst>
                <a:ext uri="{FF2B5EF4-FFF2-40B4-BE49-F238E27FC236}">
                  <a16:creationId xmlns:a16="http://schemas.microsoft.com/office/drawing/2014/main" id="{077F2BFA-AF96-458C-A977-A9B2F34FAB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945" y="942969"/>
              <a:ext cx="2331584" cy="48536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196" name="Picture 4" descr="Un cubo y muchos triángulos | Mates y +">
              <a:extLst>
                <a:ext uri="{FF2B5EF4-FFF2-40B4-BE49-F238E27FC236}">
                  <a16:creationId xmlns:a16="http://schemas.microsoft.com/office/drawing/2014/main" id="{D2E170ED-3DB3-4ED5-9885-BD16D672D3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3544" y="1506986"/>
              <a:ext cx="1442456" cy="12695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3" name="Conector recto de flecha 2">
              <a:extLst>
                <a:ext uri="{FF2B5EF4-FFF2-40B4-BE49-F238E27FC236}">
                  <a16:creationId xmlns:a16="http://schemas.microsoft.com/office/drawing/2014/main" id="{3433B8FF-3567-4C13-874B-D815EAAB0C2D}"/>
                </a:ext>
              </a:extLst>
            </p:cNvPr>
            <p:cNvCxnSpPr/>
            <p:nvPr/>
          </p:nvCxnSpPr>
          <p:spPr>
            <a:xfrm>
              <a:off x="1796143" y="1894114"/>
              <a:ext cx="75438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ector recto 4">
              <a:extLst>
                <a:ext uri="{FF2B5EF4-FFF2-40B4-BE49-F238E27FC236}">
                  <a16:creationId xmlns:a16="http://schemas.microsoft.com/office/drawing/2014/main" id="{7721F0F1-6150-431A-A467-84D4D5F02F9B}"/>
                </a:ext>
              </a:extLst>
            </p:cNvPr>
            <p:cNvCxnSpPr>
              <a:cxnSpLocks/>
            </p:cNvCxnSpPr>
            <p:nvPr/>
          </p:nvCxnSpPr>
          <p:spPr>
            <a:xfrm>
              <a:off x="8131629" y="207528"/>
              <a:ext cx="0" cy="362968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13">
              <a:extLst>
                <a:ext uri="{FF2B5EF4-FFF2-40B4-BE49-F238E27FC236}">
                  <a16:creationId xmlns:a16="http://schemas.microsoft.com/office/drawing/2014/main" id="{17418C93-8B67-4CA5-B15B-8AD7792F5CFD}"/>
                </a:ext>
              </a:extLst>
            </p:cNvPr>
            <p:cNvCxnSpPr>
              <a:cxnSpLocks/>
            </p:cNvCxnSpPr>
            <p:nvPr/>
          </p:nvCxnSpPr>
          <p:spPr>
            <a:xfrm>
              <a:off x="8131629" y="207528"/>
              <a:ext cx="3401786" cy="233343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B97965F4-F17D-4777-99A1-41E390AD0712}"/>
                </a:ext>
              </a:extLst>
            </p:cNvPr>
            <p:cNvCxnSpPr>
              <a:cxnSpLocks/>
            </p:cNvCxnSpPr>
            <p:nvPr/>
          </p:nvCxnSpPr>
          <p:spPr>
            <a:xfrm>
              <a:off x="8790214" y="1427428"/>
              <a:ext cx="1202872" cy="233343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>
              <a:extLst>
                <a:ext uri="{FF2B5EF4-FFF2-40B4-BE49-F238E27FC236}">
                  <a16:creationId xmlns:a16="http://schemas.microsoft.com/office/drawing/2014/main" id="{B251D223-3724-4B1D-801F-4C41AADF51A4}"/>
                </a:ext>
              </a:extLst>
            </p:cNvPr>
            <p:cNvCxnSpPr>
              <a:cxnSpLocks/>
            </p:cNvCxnSpPr>
            <p:nvPr/>
          </p:nvCxnSpPr>
          <p:spPr>
            <a:xfrm>
              <a:off x="8790214" y="2363662"/>
              <a:ext cx="1202872" cy="556714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23">
              <a:extLst>
                <a:ext uri="{FF2B5EF4-FFF2-40B4-BE49-F238E27FC236}">
                  <a16:creationId xmlns:a16="http://schemas.microsoft.com/office/drawing/2014/main" id="{6D527766-EC84-41D7-B515-D1A11BFC6FFB}"/>
                </a:ext>
              </a:extLst>
            </p:cNvPr>
            <p:cNvCxnSpPr>
              <a:cxnSpLocks/>
            </p:cNvCxnSpPr>
            <p:nvPr/>
          </p:nvCxnSpPr>
          <p:spPr>
            <a:xfrm>
              <a:off x="8790214" y="1440687"/>
              <a:ext cx="0" cy="943283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27">
              <a:extLst>
                <a:ext uri="{FF2B5EF4-FFF2-40B4-BE49-F238E27FC236}">
                  <a16:creationId xmlns:a16="http://schemas.microsoft.com/office/drawing/2014/main" id="{814D562C-A111-497D-8E6B-B8D2C0D812D3}"/>
                </a:ext>
              </a:extLst>
            </p:cNvPr>
            <p:cNvCxnSpPr>
              <a:cxnSpLocks/>
            </p:cNvCxnSpPr>
            <p:nvPr/>
          </p:nvCxnSpPr>
          <p:spPr>
            <a:xfrm>
              <a:off x="9993086" y="1660771"/>
              <a:ext cx="0" cy="125960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CC73DBC4-E097-4FAF-A406-4F031AC46EBC}"/>
                </a:ext>
              </a:extLst>
            </p:cNvPr>
            <p:cNvSpPr txBox="1"/>
            <p:nvPr/>
          </p:nvSpPr>
          <p:spPr>
            <a:xfrm>
              <a:off x="256495" y="5796637"/>
              <a:ext cx="26744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OBSERVADOR</a:t>
              </a:r>
            </a:p>
          </p:txBody>
        </p:sp>
        <p:sp>
          <p:nvSpPr>
            <p:cNvPr id="34" name="CuadroTexto 33">
              <a:extLst>
                <a:ext uri="{FF2B5EF4-FFF2-40B4-BE49-F238E27FC236}">
                  <a16:creationId xmlns:a16="http://schemas.microsoft.com/office/drawing/2014/main" id="{AF304174-E944-42A5-8818-E49B6405D342}"/>
                </a:ext>
              </a:extLst>
            </p:cNvPr>
            <p:cNvSpPr txBox="1"/>
            <p:nvPr/>
          </p:nvSpPr>
          <p:spPr>
            <a:xfrm>
              <a:off x="4425047" y="2683384"/>
              <a:ext cx="19148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OBJETO</a:t>
              </a:r>
            </a:p>
          </p:txBody>
        </p:sp>
        <p:sp>
          <p:nvSpPr>
            <p:cNvPr id="35" name="CuadroTexto 34">
              <a:extLst>
                <a:ext uri="{FF2B5EF4-FFF2-40B4-BE49-F238E27FC236}">
                  <a16:creationId xmlns:a16="http://schemas.microsoft.com/office/drawing/2014/main" id="{11700737-763D-4F37-B1B1-16D9A037E5A3}"/>
                </a:ext>
              </a:extLst>
            </p:cNvPr>
            <p:cNvSpPr txBox="1"/>
            <p:nvPr/>
          </p:nvSpPr>
          <p:spPr>
            <a:xfrm rot="2324851">
              <a:off x="10014454" y="5565805"/>
              <a:ext cx="15750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PLANO</a:t>
              </a:r>
            </a:p>
          </p:txBody>
        </p:sp>
        <p:sp>
          <p:nvSpPr>
            <p:cNvPr id="36" name="CuadroTexto 35">
              <a:extLst>
                <a:ext uri="{FF2B5EF4-FFF2-40B4-BE49-F238E27FC236}">
                  <a16:creationId xmlns:a16="http://schemas.microsoft.com/office/drawing/2014/main" id="{6900055A-8A01-4BAA-BC6E-FF3B72EC18F5}"/>
                </a:ext>
              </a:extLst>
            </p:cNvPr>
            <p:cNvSpPr txBox="1"/>
            <p:nvPr/>
          </p:nvSpPr>
          <p:spPr>
            <a:xfrm rot="1503558">
              <a:off x="8579133" y="2059740"/>
              <a:ext cx="16250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IMAGEN</a:t>
              </a:r>
            </a:p>
          </p:txBody>
        </p:sp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13ED2157-D61E-4A67-A092-33030AB44004}"/>
                </a:ext>
              </a:extLst>
            </p:cNvPr>
            <p:cNvSpPr txBox="1"/>
            <p:nvPr/>
          </p:nvSpPr>
          <p:spPr>
            <a:xfrm>
              <a:off x="3270817" y="1520017"/>
              <a:ext cx="43110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RAYO DE PROYECCION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749892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EBCC53EE-16C6-4765-A20E-BAD1D3D8D7EF}"/>
              </a:ext>
            </a:extLst>
          </p:cNvPr>
          <p:cNvSpPr/>
          <p:nvPr/>
        </p:nvSpPr>
        <p:spPr>
          <a:xfrm>
            <a:off x="0" y="174871"/>
            <a:ext cx="1184744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SECUENCIA DE PROYECCION</a:t>
            </a:r>
          </a:p>
          <a:p>
            <a:pPr lvl="7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Siempre estará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proyectar entre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OBSERVADOR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el 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PLANO.</a:t>
            </a:r>
            <a:endParaRPr lang="es-E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7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sea que quien se mueve es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OBSERVADOR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según el siguiente gráfico y siempre vuelve a su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POSICIÓN ORIGINAL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es decir, frente al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PV 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lvl="7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Ahora veremos gráficamente como se mueve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OBSERVADOR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dependiendo de la ubicación del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6699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431676-9F5A-4E4C-8385-31E4702D95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sz="6000" b="1" dirty="0" err="1"/>
              <a:t>CONCEPTOs</a:t>
            </a:r>
            <a:endParaRPr lang="es-AR" sz="6000" b="1" dirty="0"/>
          </a:p>
        </p:txBody>
      </p:sp>
    </p:spTree>
    <p:extLst>
      <p:ext uri="{BB962C8B-B14F-4D97-AF65-F5344CB8AC3E}">
        <p14:creationId xmlns:p14="http://schemas.microsoft.com/office/powerpoint/2010/main" val="25641476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EBCC53EE-16C6-4765-A20E-BAD1D3D8D7EF}"/>
              </a:ext>
            </a:extLst>
          </p:cNvPr>
          <p:cNvSpPr/>
          <p:nvPr/>
        </p:nvSpPr>
        <p:spPr>
          <a:xfrm>
            <a:off x="0" y="207528"/>
            <a:ext cx="118474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SECUENCIA DE PROYECCION</a:t>
            </a: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8511B994-F20C-4708-ABE2-B3D72BAB7B24}"/>
              </a:ext>
            </a:extLst>
          </p:cNvPr>
          <p:cNvGrpSpPr/>
          <p:nvPr/>
        </p:nvGrpSpPr>
        <p:grpSpPr>
          <a:xfrm rot="5400000">
            <a:off x="4380670" y="825321"/>
            <a:ext cx="3086100" cy="2661557"/>
            <a:chOff x="5584371" y="3804564"/>
            <a:chExt cx="3086100" cy="2661557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ACED065B-C7F3-4417-925F-D9AEAEE68114}"/>
                </a:ext>
              </a:extLst>
            </p:cNvPr>
            <p:cNvSpPr/>
            <p:nvPr/>
          </p:nvSpPr>
          <p:spPr>
            <a:xfrm>
              <a:off x="5796655" y="3804564"/>
              <a:ext cx="2645228" cy="2661557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noFill/>
              </a:endParaRPr>
            </a:p>
          </p:txBody>
        </p:sp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3F6FF1F8-1852-49C1-8513-F27663B0A9CD}"/>
                </a:ext>
              </a:extLst>
            </p:cNvPr>
            <p:cNvGrpSpPr/>
            <p:nvPr/>
          </p:nvGrpSpPr>
          <p:grpSpPr>
            <a:xfrm>
              <a:off x="5584371" y="3804564"/>
              <a:ext cx="3086100" cy="1371593"/>
              <a:chOff x="5584371" y="3804564"/>
              <a:chExt cx="3086100" cy="1371593"/>
            </a:xfrm>
          </p:grpSpPr>
          <p:sp>
            <p:nvSpPr>
              <p:cNvPr id="15" name="Elipse 14">
                <a:extLst>
                  <a:ext uri="{FF2B5EF4-FFF2-40B4-BE49-F238E27FC236}">
                    <a16:creationId xmlns:a16="http://schemas.microsoft.com/office/drawing/2014/main" id="{A4D75649-63B4-4668-9C7E-7C8FF1D9E5D5}"/>
                  </a:ext>
                </a:extLst>
              </p:cNvPr>
              <p:cNvSpPr/>
              <p:nvPr/>
            </p:nvSpPr>
            <p:spPr>
              <a:xfrm>
                <a:off x="7013132" y="4882243"/>
                <a:ext cx="244929" cy="293914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16" name="Conector recto de flecha 15">
                <a:extLst>
                  <a:ext uri="{FF2B5EF4-FFF2-40B4-BE49-F238E27FC236}">
                    <a16:creationId xmlns:a16="http://schemas.microsoft.com/office/drawing/2014/main" id="{18836ADE-C339-4D5C-BA90-CD58B5E834C9}"/>
                  </a:ext>
                </a:extLst>
              </p:cNvPr>
              <p:cNvCxnSpPr>
                <a:stCxn id="15" idx="0"/>
                <a:endCxn id="13" idx="0"/>
              </p:cNvCxnSpPr>
              <p:nvPr/>
            </p:nvCxnSpPr>
            <p:spPr>
              <a:xfrm flipH="1" flipV="1">
                <a:off x="7119269" y="3804564"/>
                <a:ext cx="16328" cy="1077679"/>
              </a:xfrm>
              <a:prstGeom prst="straightConnector1">
                <a:avLst/>
              </a:prstGeom>
              <a:ln w="762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Conector recto 16">
                <a:extLst>
                  <a:ext uri="{FF2B5EF4-FFF2-40B4-BE49-F238E27FC236}">
                    <a16:creationId xmlns:a16="http://schemas.microsoft.com/office/drawing/2014/main" id="{FF9D46A0-3DAF-4A54-979A-BB62CFAADF92}"/>
                  </a:ext>
                </a:extLst>
              </p:cNvPr>
              <p:cNvCxnSpPr/>
              <p:nvPr/>
            </p:nvCxnSpPr>
            <p:spPr>
              <a:xfrm>
                <a:off x="5584371" y="3804564"/>
                <a:ext cx="3086100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7E77AB40-B7AF-48AC-9EA3-2039A6C296B9}"/>
              </a:ext>
            </a:extLst>
          </p:cNvPr>
          <p:cNvGrpSpPr/>
          <p:nvPr/>
        </p:nvGrpSpPr>
        <p:grpSpPr>
          <a:xfrm rot="10800000">
            <a:off x="8016086" y="711031"/>
            <a:ext cx="3086100" cy="2661557"/>
            <a:chOff x="5584371" y="3804564"/>
            <a:chExt cx="3086100" cy="2661557"/>
          </a:xfrm>
        </p:grpSpPr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D592F06F-885F-49D3-9EAE-87C9E205A858}"/>
                </a:ext>
              </a:extLst>
            </p:cNvPr>
            <p:cNvSpPr/>
            <p:nvPr/>
          </p:nvSpPr>
          <p:spPr>
            <a:xfrm>
              <a:off x="5796655" y="3804564"/>
              <a:ext cx="2645228" cy="2661557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noFill/>
              </a:endParaRPr>
            </a:p>
          </p:txBody>
        </p:sp>
        <p:grpSp>
          <p:nvGrpSpPr>
            <p:cNvPr id="20" name="Grupo 19">
              <a:extLst>
                <a:ext uri="{FF2B5EF4-FFF2-40B4-BE49-F238E27FC236}">
                  <a16:creationId xmlns:a16="http://schemas.microsoft.com/office/drawing/2014/main" id="{7F9032AE-2365-40CA-B663-B52B1202AC0A}"/>
                </a:ext>
              </a:extLst>
            </p:cNvPr>
            <p:cNvGrpSpPr/>
            <p:nvPr/>
          </p:nvGrpSpPr>
          <p:grpSpPr>
            <a:xfrm>
              <a:off x="5584371" y="3804564"/>
              <a:ext cx="3086100" cy="1371593"/>
              <a:chOff x="5584371" y="3804564"/>
              <a:chExt cx="3086100" cy="1371593"/>
            </a:xfrm>
          </p:grpSpPr>
          <p:sp>
            <p:nvSpPr>
              <p:cNvPr id="21" name="Elipse 20">
                <a:extLst>
                  <a:ext uri="{FF2B5EF4-FFF2-40B4-BE49-F238E27FC236}">
                    <a16:creationId xmlns:a16="http://schemas.microsoft.com/office/drawing/2014/main" id="{D61BCAD7-4375-422F-9E99-F9D682140D62}"/>
                  </a:ext>
                </a:extLst>
              </p:cNvPr>
              <p:cNvSpPr/>
              <p:nvPr/>
            </p:nvSpPr>
            <p:spPr>
              <a:xfrm>
                <a:off x="7013132" y="4882243"/>
                <a:ext cx="244929" cy="293914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22" name="Conector recto de flecha 21">
                <a:extLst>
                  <a:ext uri="{FF2B5EF4-FFF2-40B4-BE49-F238E27FC236}">
                    <a16:creationId xmlns:a16="http://schemas.microsoft.com/office/drawing/2014/main" id="{467692CF-B2A8-4C1A-8562-448952DE4025}"/>
                  </a:ext>
                </a:extLst>
              </p:cNvPr>
              <p:cNvCxnSpPr>
                <a:stCxn id="21" idx="0"/>
                <a:endCxn id="19" idx="0"/>
              </p:cNvCxnSpPr>
              <p:nvPr/>
            </p:nvCxnSpPr>
            <p:spPr>
              <a:xfrm flipH="1" flipV="1">
                <a:off x="7119269" y="3804564"/>
                <a:ext cx="16328" cy="1077679"/>
              </a:xfrm>
              <a:prstGeom prst="straightConnector1">
                <a:avLst/>
              </a:prstGeom>
              <a:ln w="762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Conector recto 22">
                <a:extLst>
                  <a:ext uri="{FF2B5EF4-FFF2-40B4-BE49-F238E27FC236}">
                    <a16:creationId xmlns:a16="http://schemas.microsoft.com/office/drawing/2014/main" id="{D443ADEF-E2AC-4979-8ED0-763A739F6966}"/>
                  </a:ext>
                </a:extLst>
              </p:cNvPr>
              <p:cNvCxnSpPr/>
              <p:nvPr/>
            </p:nvCxnSpPr>
            <p:spPr>
              <a:xfrm>
                <a:off x="5584371" y="3804564"/>
                <a:ext cx="3086100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1C083B98-B460-4E3B-819C-7F28D9E2403A}"/>
              </a:ext>
            </a:extLst>
          </p:cNvPr>
          <p:cNvGrpSpPr/>
          <p:nvPr/>
        </p:nvGrpSpPr>
        <p:grpSpPr>
          <a:xfrm>
            <a:off x="571500" y="533005"/>
            <a:ext cx="3086100" cy="3166150"/>
            <a:chOff x="571500" y="533005"/>
            <a:chExt cx="3086100" cy="3166150"/>
          </a:xfrm>
        </p:grpSpPr>
        <p:grpSp>
          <p:nvGrpSpPr>
            <p:cNvPr id="10" name="Grupo 9">
              <a:extLst>
                <a:ext uri="{FF2B5EF4-FFF2-40B4-BE49-F238E27FC236}">
                  <a16:creationId xmlns:a16="http://schemas.microsoft.com/office/drawing/2014/main" id="{C833A01B-D2F4-4671-96C0-9FF2424B43BA}"/>
                </a:ext>
              </a:extLst>
            </p:cNvPr>
            <p:cNvGrpSpPr/>
            <p:nvPr/>
          </p:nvGrpSpPr>
          <p:grpSpPr>
            <a:xfrm>
              <a:off x="571500" y="1037598"/>
              <a:ext cx="3086100" cy="2661557"/>
              <a:chOff x="5584371" y="3804564"/>
              <a:chExt cx="3086100" cy="2661557"/>
            </a:xfrm>
          </p:grpSpPr>
          <p:sp>
            <p:nvSpPr>
              <p:cNvPr id="2" name="Elipse 1">
                <a:extLst>
                  <a:ext uri="{FF2B5EF4-FFF2-40B4-BE49-F238E27FC236}">
                    <a16:creationId xmlns:a16="http://schemas.microsoft.com/office/drawing/2014/main" id="{18B6BA4C-2F27-418C-B9B3-FC4D8A91D295}"/>
                  </a:ext>
                </a:extLst>
              </p:cNvPr>
              <p:cNvSpPr/>
              <p:nvPr/>
            </p:nvSpPr>
            <p:spPr>
              <a:xfrm>
                <a:off x="5796655" y="3804564"/>
                <a:ext cx="2645228" cy="2661557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>
                  <a:noFill/>
                </a:endParaRPr>
              </a:p>
            </p:txBody>
          </p:sp>
          <p:grpSp>
            <p:nvGrpSpPr>
              <p:cNvPr id="8" name="Grupo 7">
                <a:extLst>
                  <a:ext uri="{FF2B5EF4-FFF2-40B4-BE49-F238E27FC236}">
                    <a16:creationId xmlns:a16="http://schemas.microsoft.com/office/drawing/2014/main" id="{649F0204-D690-4CE8-A506-CFDE54F372C2}"/>
                  </a:ext>
                </a:extLst>
              </p:cNvPr>
              <p:cNvGrpSpPr/>
              <p:nvPr/>
            </p:nvGrpSpPr>
            <p:grpSpPr>
              <a:xfrm>
                <a:off x="5584371" y="3804564"/>
                <a:ext cx="3086100" cy="1371593"/>
                <a:chOff x="5584371" y="3804564"/>
                <a:chExt cx="3086100" cy="1371593"/>
              </a:xfrm>
            </p:grpSpPr>
            <p:sp>
              <p:nvSpPr>
                <p:cNvPr id="3" name="Elipse 2">
                  <a:extLst>
                    <a:ext uri="{FF2B5EF4-FFF2-40B4-BE49-F238E27FC236}">
                      <a16:creationId xmlns:a16="http://schemas.microsoft.com/office/drawing/2014/main" id="{016C1B55-5F1B-4181-AC68-8FFFCB14961A}"/>
                    </a:ext>
                  </a:extLst>
                </p:cNvPr>
                <p:cNvSpPr/>
                <p:nvPr/>
              </p:nvSpPr>
              <p:spPr>
                <a:xfrm>
                  <a:off x="7013132" y="4882243"/>
                  <a:ext cx="244929" cy="293914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  <p:cxnSp>
              <p:nvCxnSpPr>
                <p:cNvPr id="5" name="Conector recto de flecha 4">
                  <a:extLst>
                    <a:ext uri="{FF2B5EF4-FFF2-40B4-BE49-F238E27FC236}">
                      <a16:creationId xmlns:a16="http://schemas.microsoft.com/office/drawing/2014/main" id="{F759544D-ACB4-4B68-BBAB-81F93626448C}"/>
                    </a:ext>
                  </a:extLst>
                </p:cNvPr>
                <p:cNvCxnSpPr>
                  <a:stCxn id="3" idx="0"/>
                  <a:endCxn id="2" idx="0"/>
                </p:cNvCxnSpPr>
                <p:nvPr/>
              </p:nvCxnSpPr>
              <p:spPr>
                <a:xfrm flipH="1" flipV="1">
                  <a:off x="7119269" y="3804564"/>
                  <a:ext cx="16328" cy="1077679"/>
                </a:xfrm>
                <a:prstGeom prst="straightConnector1">
                  <a:avLst/>
                </a:prstGeom>
                <a:ln w="762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Conector recto 6">
                  <a:extLst>
                    <a:ext uri="{FF2B5EF4-FFF2-40B4-BE49-F238E27FC236}">
                      <a16:creationId xmlns:a16="http://schemas.microsoft.com/office/drawing/2014/main" id="{B183B17C-87F8-4B35-BC2A-8C93B63B2A31}"/>
                    </a:ext>
                  </a:extLst>
                </p:cNvPr>
                <p:cNvCxnSpPr/>
                <p:nvPr/>
              </p:nvCxnSpPr>
              <p:spPr>
                <a:xfrm>
                  <a:off x="5584371" y="3804564"/>
                  <a:ext cx="3086100" cy="0"/>
                </a:xfrm>
                <a:prstGeom prst="line">
                  <a:avLst/>
                </a:prstGeom>
                <a:ln w="571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37925812-5D87-4FF8-A98A-BBD7C475E739}"/>
                </a:ext>
              </a:extLst>
            </p:cNvPr>
            <p:cNvSpPr txBox="1"/>
            <p:nvPr/>
          </p:nvSpPr>
          <p:spPr>
            <a:xfrm>
              <a:off x="767455" y="2516085"/>
              <a:ext cx="26615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OBSERVADOR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4AA86D52-636A-422C-AF61-1EA87C344605}"/>
                </a:ext>
              </a:extLst>
            </p:cNvPr>
            <p:cNvSpPr txBox="1"/>
            <p:nvPr/>
          </p:nvSpPr>
          <p:spPr>
            <a:xfrm>
              <a:off x="663627" y="533005"/>
              <a:ext cx="7814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32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PV</a:t>
              </a:r>
            </a:p>
          </p:txBody>
        </p:sp>
      </p:grpSp>
      <p:sp>
        <p:nvSpPr>
          <p:cNvPr id="26" name="CuadroTexto 25">
            <a:extLst>
              <a:ext uri="{FF2B5EF4-FFF2-40B4-BE49-F238E27FC236}">
                <a16:creationId xmlns:a16="http://schemas.microsoft.com/office/drawing/2014/main" id="{F2F3A860-A6DC-4929-B956-1F6907658BF6}"/>
              </a:ext>
            </a:extLst>
          </p:cNvPr>
          <p:cNvSpPr txBox="1"/>
          <p:nvPr/>
        </p:nvSpPr>
        <p:spPr>
          <a:xfrm>
            <a:off x="7290627" y="711031"/>
            <a:ext cx="11277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PLD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E921F8A7-6BB0-4520-8C54-943579045F13}"/>
              </a:ext>
            </a:extLst>
          </p:cNvPr>
          <p:cNvSpPr txBox="1"/>
          <p:nvPr/>
        </p:nvSpPr>
        <p:spPr>
          <a:xfrm rot="10800000" flipV="1">
            <a:off x="8214995" y="3482571"/>
            <a:ext cx="10071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0986F17-D656-4133-9A90-1299F6DED750}"/>
              </a:ext>
            </a:extLst>
          </p:cNvPr>
          <p:cNvSpPr txBox="1"/>
          <p:nvPr/>
        </p:nvSpPr>
        <p:spPr>
          <a:xfrm rot="5400000">
            <a:off x="4284509" y="1932309"/>
            <a:ext cx="26615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OBSERVADOR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371E3E1F-CB78-460E-8478-E5ABBDFFB180}"/>
              </a:ext>
            </a:extLst>
          </p:cNvPr>
          <p:cNvSpPr txBox="1"/>
          <p:nvPr/>
        </p:nvSpPr>
        <p:spPr>
          <a:xfrm>
            <a:off x="8189840" y="1639753"/>
            <a:ext cx="26615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OBSERVADOR</a:t>
            </a:r>
          </a:p>
        </p:txBody>
      </p:sp>
      <p:grpSp>
        <p:nvGrpSpPr>
          <p:cNvPr id="32" name="Grupo 31">
            <a:extLst>
              <a:ext uri="{FF2B5EF4-FFF2-40B4-BE49-F238E27FC236}">
                <a16:creationId xmlns:a16="http://schemas.microsoft.com/office/drawing/2014/main" id="{5288A900-005D-476B-A139-58688FAF9A74}"/>
              </a:ext>
            </a:extLst>
          </p:cNvPr>
          <p:cNvGrpSpPr/>
          <p:nvPr/>
        </p:nvGrpSpPr>
        <p:grpSpPr>
          <a:xfrm rot="16200000">
            <a:off x="679958" y="3869806"/>
            <a:ext cx="3086100" cy="2661557"/>
            <a:chOff x="5584371" y="3804564"/>
            <a:chExt cx="3086100" cy="2661557"/>
          </a:xfrm>
        </p:grpSpPr>
        <p:sp>
          <p:nvSpPr>
            <p:cNvPr id="36" name="Elipse 35">
              <a:extLst>
                <a:ext uri="{FF2B5EF4-FFF2-40B4-BE49-F238E27FC236}">
                  <a16:creationId xmlns:a16="http://schemas.microsoft.com/office/drawing/2014/main" id="{E7E8D8F1-49D8-4BF7-8973-967227F6D4B7}"/>
                </a:ext>
              </a:extLst>
            </p:cNvPr>
            <p:cNvSpPr/>
            <p:nvPr/>
          </p:nvSpPr>
          <p:spPr>
            <a:xfrm>
              <a:off x="5796655" y="3804564"/>
              <a:ext cx="2645228" cy="2661557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noFill/>
              </a:endParaRPr>
            </a:p>
          </p:txBody>
        </p:sp>
        <p:grpSp>
          <p:nvGrpSpPr>
            <p:cNvPr id="37" name="Grupo 36">
              <a:extLst>
                <a:ext uri="{FF2B5EF4-FFF2-40B4-BE49-F238E27FC236}">
                  <a16:creationId xmlns:a16="http://schemas.microsoft.com/office/drawing/2014/main" id="{D2A37E41-AEB7-4D89-B28F-E1D0EC244CED}"/>
                </a:ext>
              </a:extLst>
            </p:cNvPr>
            <p:cNvGrpSpPr/>
            <p:nvPr/>
          </p:nvGrpSpPr>
          <p:grpSpPr>
            <a:xfrm>
              <a:off x="5584371" y="3804564"/>
              <a:ext cx="3086100" cy="1371593"/>
              <a:chOff x="5584371" y="3804564"/>
              <a:chExt cx="3086100" cy="1371593"/>
            </a:xfrm>
          </p:grpSpPr>
          <p:sp>
            <p:nvSpPr>
              <p:cNvPr id="38" name="Elipse 37">
                <a:extLst>
                  <a:ext uri="{FF2B5EF4-FFF2-40B4-BE49-F238E27FC236}">
                    <a16:creationId xmlns:a16="http://schemas.microsoft.com/office/drawing/2014/main" id="{AFED8313-0E25-40A7-A46D-BA2DC13E8192}"/>
                  </a:ext>
                </a:extLst>
              </p:cNvPr>
              <p:cNvSpPr/>
              <p:nvPr/>
            </p:nvSpPr>
            <p:spPr>
              <a:xfrm>
                <a:off x="7013132" y="4882243"/>
                <a:ext cx="244929" cy="293914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39" name="Conector recto de flecha 38">
                <a:extLst>
                  <a:ext uri="{FF2B5EF4-FFF2-40B4-BE49-F238E27FC236}">
                    <a16:creationId xmlns:a16="http://schemas.microsoft.com/office/drawing/2014/main" id="{30E78533-1A2E-4CDA-9105-379047974DE9}"/>
                  </a:ext>
                </a:extLst>
              </p:cNvPr>
              <p:cNvCxnSpPr>
                <a:stCxn id="38" idx="0"/>
                <a:endCxn id="36" idx="0"/>
              </p:cNvCxnSpPr>
              <p:nvPr/>
            </p:nvCxnSpPr>
            <p:spPr>
              <a:xfrm flipH="1" flipV="1">
                <a:off x="7119269" y="3804564"/>
                <a:ext cx="16328" cy="1077679"/>
              </a:xfrm>
              <a:prstGeom prst="straightConnector1">
                <a:avLst/>
              </a:prstGeom>
              <a:ln w="762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Conector recto 39">
                <a:extLst>
                  <a:ext uri="{FF2B5EF4-FFF2-40B4-BE49-F238E27FC236}">
                    <a16:creationId xmlns:a16="http://schemas.microsoft.com/office/drawing/2014/main" id="{6D9EC2E8-F976-46F5-8164-99954F305E47}"/>
                  </a:ext>
                </a:extLst>
              </p:cNvPr>
              <p:cNvCxnSpPr/>
              <p:nvPr/>
            </p:nvCxnSpPr>
            <p:spPr>
              <a:xfrm>
                <a:off x="5584371" y="3804564"/>
                <a:ext cx="3086100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" name="CuadroTexto 33">
            <a:extLst>
              <a:ext uri="{FF2B5EF4-FFF2-40B4-BE49-F238E27FC236}">
                <a16:creationId xmlns:a16="http://schemas.microsoft.com/office/drawing/2014/main" id="{19D3D96D-DD8B-4A86-BDA0-24D7557D9AC7}"/>
              </a:ext>
            </a:extLst>
          </p:cNvPr>
          <p:cNvSpPr txBox="1"/>
          <p:nvPr/>
        </p:nvSpPr>
        <p:spPr>
          <a:xfrm>
            <a:off x="712622" y="5429938"/>
            <a:ext cx="26615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OBSERVADOR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955008AE-4C2F-4452-82F7-ABF90E588646}"/>
              </a:ext>
            </a:extLst>
          </p:cNvPr>
          <p:cNvSpPr txBox="1"/>
          <p:nvPr/>
        </p:nvSpPr>
        <p:spPr>
          <a:xfrm>
            <a:off x="2331" y="3729725"/>
            <a:ext cx="10071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PLI</a:t>
            </a:r>
          </a:p>
        </p:txBody>
      </p:sp>
      <p:grpSp>
        <p:nvGrpSpPr>
          <p:cNvPr id="41" name="Grupo 40">
            <a:extLst>
              <a:ext uri="{FF2B5EF4-FFF2-40B4-BE49-F238E27FC236}">
                <a16:creationId xmlns:a16="http://schemas.microsoft.com/office/drawing/2014/main" id="{EC4D85F7-0954-43CB-956A-2E68A9EEC0A6}"/>
              </a:ext>
            </a:extLst>
          </p:cNvPr>
          <p:cNvGrpSpPr/>
          <p:nvPr/>
        </p:nvGrpSpPr>
        <p:grpSpPr>
          <a:xfrm>
            <a:off x="4135163" y="3375091"/>
            <a:ext cx="3086100" cy="3166150"/>
            <a:chOff x="571500" y="533005"/>
            <a:chExt cx="3086100" cy="3166150"/>
          </a:xfrm>
        </p:grpSpPr>
        <p:grpSp>
          <p:nvGrpSpPr>
            <p:cNvPr id="42" name="Grupo 41">
              <a:extLst>
                <a:ext uri="{FF2B5EF4-FFF2-40B4-BE49-F238E27FC236}">
                  <a16:creationId xmlns:a16="http://schemas.microsoft.com/office/drawing/2014/main" id="{56F3AA1A-E015-46BC-A608-D3916B37B684}"/>
                </a:ext>
              </a:extLst>
            </p:cNvPr>
            <p:cNvGrpSpPr/>
            <p:nvPr/>
          </p:nvGrpSpPr>
          <p:grpSpPr>
            <a:xfrm>
              <a:off x="571500" y="1037598"/>
              <a:ext cx="3086100" cy="2661557"/>
              <a:chOff x="5584371" y="3804564"/>
              <a:chExt cx="3086100" cy="2661557"/>
            </a:xfrm>
          </p:grpSpPr>
          <p:sp>
            <p:nvSpPr>
              <p:cNvPr id="45" name="Elipse 44">
                <a:extLst>
                  <a:ext uri="{FF2B5EF4-FFF2-40B4-BE49-F238E27FC236}">
                    <a16:creationId xmlns:a16="http://schemas.microsoft.com/office/drawing/2014/main" id="{D414BD40-D3FE-4E4E-BF27-924C3B9CF5D3}"/>
                  </a:ext>
                </a:extLst>
              </p:cNvPr>
              <p:cNvSpPr/>
              <p:nvPr/>
            </p:nvSpPr>
            <p:spPr>
              <a:xfrm>
                <a:off x="5796655" y="3804564"/>
                <a:ext cx="2645228" cy="2661557"/>
              </a:xfrm>
              <a:prstGeom prst="ellipse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>
                  <a:noFill/>
                </a:endParaRPr>
              </a:p>
            </p:txBody>
          </p:sp>
          <p:grpSp>
            <p:nvGrpSpPr>
              <p:cNvPr id="46" name="Grupo 45">
                <a:extLst>
                  <a:ext uri="{FF2B5EF4-FFF2-40B4-BE49-F238E27FC236}">
                    <a16:creationId xmlns:a16="http://schemas.microsoft.com/office/drawing/2014/main" id="{47F21721-95A8-453B-986F-EF9B63131E0C}"/>
                  </a:ext>
                </a:extLst>
              </p:cNvPr>
              <p:cNvGrpSpPr/>
              <p:nvPr/>
            </p:nvGrpSpPr>
            <p:grpSpPr>
              <a:xfrm>
                <a:off x="5584371" y="3804564"/>
                <a:ext cx="3086100" cy="1371593"/>
                <a:chOff x="5584371" y="3804564"/>
                <a:chExt cx="3086100" cy="1371593"/>
              </a:xfrm>
            </p:grpSpPr>
            <p:sp>
              <p:nvSpPr>
                <p:cNvPr id="47" name="Elipse 46">
                  <a:extLst>
                    <a:ext uri="{FF2B5EF4-FFF2-40B4-BE49-F238E27FC236}">
                      <a16:creationId xmlns:a16="http://schemas.microsoft.com/office/drawing/2014/main" id="{7A6461C9-D4D9-4ECF-ABC1-526D54AF9217}"/>
                    </a:ext>
                  </a:extLst>
                </p:cNvPr>
                <p:cNvSpPr/>
                <p:nvPr/>
              </p:nvSpPr>
              <p:spPr>
                <a:xfrm>
                  <a:off x="7013132" y="4882243"/>
                  <a:ext cx="244929" cy="293914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AR"/>
                </a:p>
              </p:txBody>
            </p:sp>
            <p:cxnSp>
              <p:nvCxnSpPr>
                <p:cNvPr id="48" name="Conector recto de flecha 47">
                  <a:extLst>
                    <a:ext uri="{FF2B5EF4-FFF2-40B4-BE49-F238E27FC236}">
                      <a16:creationId xmlns:a16="http://schemas.microsoft.com/office/drawing/2014/main" id="{4F7AA77E-C9CD-4FA7-92BA-60872BF9BC0C}"/>
                    </a:ext>
                  </a:extLst>
                </p:cNvPr>
                <p:cNvCxnSpPr>
                  <a:stCxn id="47" idx="0"/>
                  <a:endCxn id="45" idx="0"/>
                </p:cNvCxnSpPr>
                <p:nvPr/>
              </p:nvCxnSpPr>
              <p:spPr>
                <a:xfrm flipH="1" flipV="1">
                  <a:off x="7119269" y="3804564"/>
                  <a:ext cx="16328" cy="1077679"/>
                </a:xfrm>
                <a:prstGeom prst="straightConnector1">
                  <a:avLst/>
                </a:prstGeom>
                <a:ln w="7620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Conector recto 48">
                  <a:extLst>
                    <a:ext uri="{FF2B5EF4-FFF2-40B4-BE49-F238E27FC236}">
                      <a16:creationId xmlns:a16="http://schemas.microsoft.com/office/drawing/2014/main" id="{39374B7E-4027-4991-8B44-47498C81468B}"/>
                    </a:ext>
                  </a:extLst>
                </p:cNvPr>
                <p:cNvCxnSpPr/>
                <p:nvPr/>
              </p:nvCxnSpPr>
              <p:spPr>
                <a:xfrm>
                  <a:off x="5584371" y="3804564"/>
                  <a:ext cx="3086100" cy="0"/>
                </a:xfrm>
                <a:prstGeom prst="line">
                  <a:avLst/>
                </a:prstGeom>
                <a:ln w="571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3" name="CuadroTexto 42">
              <a:extLst>
                <a:ext uri="{FF2B5EF4-FFF2-40B4-BE49-F238E27FC236}">
                  <a16:creationId xmlns:a16="http://schemas.microsoft.com/office/drawing/2014/main" id="{60008E74-EFB4-4E70-BF66-630B4B10689A}"/>
                </a:ext>
              </a:extLst>
            </p:cNvPr>
            <p:cNvSpPr txBox="1"/>
            <p:nvPr/>
          </p:nvSpPr>
          <p:spPr>
            <a:xfrm>
              <a:off x="767455" y="2516085"/>
              <a:ext cx="26615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0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OBSERVADOR</a:t>
              </a:r>
            </a:p>
          </p:txBody>
        </p:sp>
        <p:sp>
          <p:nvSpPr>
            <p:cNvPr id="44" name="CuadroTexto 43">
              <a:extLst>
                <a:ext uri="{FF2B5EF4-FFF2-40B4-BE49-F238E27FC236}">
                  <a16:creationId xmlns:a16="http://schemas.microsoft.com/office/drawing/2014/main" id="{BB0BD546-F48A-45F0-8564-9AED102A8688}"/>
                </a:ext>
              </a:extLst>
            </p:cNvPr>
            <p:cNvSpPr txBox="1"/>
            <p:nvPr/>
          </p:nvSpPr>
          <p:spPr>
            <a:xfrm>
              <a:off x="663627" y="533005"/>
              <a:ext cx="7814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32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PS</a:t>
              </a:r>
            </a:p>
          </p:txBody>
        </p:sp>
      </p:grpSp>
      <p:grpSp>
        <p:nvGrpSpPr>
          <p:cNvPr id="50" name="Grupo 49">
            <a:extLst>
              <a:ext uri="{FF2B5EF4-FFF2-40B4-BE49-F238E27FC236}">
                <a16:creationId xmlns:a16="http://schemas.microsoft.com/office/drawing/2014/main" id="{1FBADEE1-4A06-4DCE-8C6C-1300449B3F3D}"/>
              </a:ext>
            </a:extLst>
          </p:cNvPr>
          <p:cNvGrpSpPr/>
          <p:nvPr/>
        </p:nvGrpSpPr>
        <p:grpSpPr>
          <a:xfrm rot="10800000">
            <a:off x="8213671" y="3739165"/>
            <a:ext cx="3086100" cy="2661557"/>
            <a:chOff x="5584371" y="3804564"/>
            <a:chExt cx="3086100" cy="2661557"/>
          </a:xfrm>
        </p:grpSpPr>
        <p:sp>
          <p:nvSpPr>
            <p:cNvPr id="51" name="Elipse 50">
              <a:extLst>
                <a:ext uri="{FF2B5EF4-FFF2-40B4-BE49-F238E27FC236}">
                  <a16:creationId xmlns:a16="http://schemas.microsoft.com/office/drawing/2014/main" id="{CE3C3AFB-AB9C-47B7-9EFD-226756CC38AD}"/>
                </a:ext>
              </a:extLst>
            </p:cNvPr>
            <p:cNvSpPr/>
            <p:nvPr/>
          </p:nvSpPr>
          <p:spPr>
            <a:xfrm>
              <a:off x="5796655" y="3804564"/>
              <a:ext cx="2645228" cy="2661557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>
                <a:noFill/>
              </a:endParaRPr>
            </a:p>
          </p:txBody>
        </p:sp>
        <p:grpSp>
          <p:nvGrpSpPr>
            <p:cNvPr id="52" name="Grupo 51">
              <a:extLst>
                <a:ext uri="{FF2B5EF4-FFF2-40B4-BE49-F238E27FC236}">
                  <a16:creationId xmlns:a16="http://schemas.microsoft.com/office/drawing/2014/main" id="{6B1E5686-43BA-47AB-A1A3-E15C23262B9A}"/>
                </a:ext>
              </a:extLst>
            </p:cNvPr>
            <p:cNvGrpSpPr/>
            <p:nvPr/>
          </p:nvGrpSpPr>
          <p:grpSpPr>
            <a:xfrm>
              <a:off x="5584371" y="3804564"/>
              <a:ext cx="3086100" cy="1371593"/>
              <a:chOff x="5584371" y="3804564"/>
              <a:chExt cx="3086100" cy="1371593"/>
            </a:xfrm>
          </p:grpSpPr>
          <p:sp>
            <p:nvSpPr>
              <p:cNvPr id="53" name="Elipse 52">
                <a:extLst>
                  <a:ext uri="{FF2B5EF4-FFF2-40B4-BE49-F238E27FC236}">
                    <a16:creationId xmlns:a16="http://schemas.microsoft.com/office/drawing/2014/main" id="{ECFA4979-951A-42B3-A780-2DEC44F8F458}"/>
                  </a:ext>
                </a:extLst>
              </p:cNvPr>
              <p:cNvSpPr/>
              <p:nvPr/>
            </p:nvSpPr>
            <p:spPr>
              <a:xfrm>
                <a:off x="7013132" y="4882243"/>
                <a:ext cx="244929" cy="293914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/>
              </a:p>
            </p:txBody>
          </p:sp>
          <p:cxnSp>
            <p:nvCxnSpPr>
              <p:cNvPr id="54" name="Conector recto de flecha 53">
                <a:extLst>
                  <a:ext uri="{FF2B5EF4-FFF2-40B4-BE49-F238E27FC236}">
                    <a16:creationId xmlns:a16="http://schemas.microsoft.com/office/drawing/2014/main" id="{6CBE51DF-1479-4C41-BE65-352D3FACE9CE}"/>
                  </a:ext>
                </a:extLst>
              </p:cNvPr>
              <p:cNvCxnSpPr>
                <a:stCxn id="53" idx="0"/>
                <a:endCxn id="51" idx="0"/>
              </p:cNvCxnSpPr>
              <p:nvPr/>
            </p:nvCxnSpPr>
            <p:spPr>
              <a:xfrm flipH="1" flipV="1">
                <a:off x="7119269" y="3804564"/>
                <a:ext cx="16328" cy="1077679"/>
              </a:xfrm>
              <a:prstGeom prst="straightConnector1">
                <a:avLst/>
              </a:prstGeom>
              <a:ln w="762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Conector recto 54">
                <a:extLst>
                  <a:ext uri="{FF2B5EF4-FFF2-40B4-BE49-F238E27FC236}">
                    <a16:creationId xmlns:a16="http://schemas.microsoft.com/office/drawing/2014/main" id="{832AA41F-D21B-4A17-A28D-8C63E636DF39}"/>
                  </a:ext>
                </a:extLst>
              </p:cNvPr>
              <p:cNvCxnSpPr/>
              <p:nvPr/>
            </p:nvCxnSpPr>
            <p:spPr>
              <a:xfrm>
                <a:off x="5584371" y="3804564"/>
                <a:ext cx="3086100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6" name="CuadroTexto 55">
            <a:extLst>
              <a:ext uri="{FF2B5EF4-FFF2-40B4-BE49-F238E27FC236}">
                <a16:creationId xmlns:a16="http://schemas.microsoft.com/office/drawing/2014/main" id="{EC4D73D1-819A-462F-8F6D-2C2D2D94B31F}"/>
              </a:ext>
            </a:extLst>
          </p:cNvPr>
          <p:cNvSpPr txBox="1"/>
          <p:nvPr/>
        </p:nvSpPr>
        <p:spPr>
          <a:xfrm rot="10800000" flipV="1">
            <a:off x="7711440" y="5815947"/>
            <a:ext cx="10071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E83F8CA9-D2A0-4014-85CC-92937A1C9E5F}"/>
              </a:ext>
            </a:extLst>
          </p:cNvPr>
          <p:cNvSpPr txBox="1"/>
          <p:nvPr/>
        </p:nvSpPr>
        <p:spPr>
          <a:xfrm>
            <a:off x="8442258" y="4533534"/>
            <a:ext cx="26615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OBSERVADOR</a:t>
            </a:r>
          </a:p>
        </p:txBody>
      </p:sp>
    </p:spTree>
    <p:extLst>
      <p:ext uri="{BB962C8B-B14F-4D97-AF65-F5344CB8AC3E}">
        <p14:creationId xmlns:p14="http://schemas.microsoft.com/office/powerpoint/2010/main" val="40693609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EBCC53EE-16C6-4765-A20E-BAD1D3D8D7EF}"/>
              </a:ext>
            </a:extLst>
          </p:cNvPr>
          <p:cNvSpPr/>
          <p:nvPr/>
        </p:nvSpPr>
        <p:spPr>
          <a:xfrm>
            <a:off x="0" y="207528"/>
            <a:ext cx="1184744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SECUENCIA DE PROYECCION</a:t>
            </a:r>
          </a:p>
          <a:p>
            <a:pPr lvl="7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punto negro representa al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OBSERVADOR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7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PLANOS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los vistos.</a:t>
            </a:r>
          </a:p>
          <a:p>
            <a:pPr lvl="7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siempre está entre el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OSERVADOR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el  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7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debemos olvidar este concepto, porque lo aplicaremos siempre en DIBUJO TECNICO y si estudiamos Construcciones, también lo usaremos.</a:t>
            </a:r>
          </a:p>
        </p:txBody>
      </p:sp>
    </p:spTree>
    <p:extLst>
      <p:ext uri="{BB962C8B-B14F-4D97-AF65-F5344CB8AC3E}">
        <p14:creationId xmlns:p14="http://schemas.microsoft.com/office/powerpoint/2010/main" val="2280233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EBCC53EE-16C6-4765-A20E-BAD1D3D8D7EF}"/>
              </a:ext>
            </a:extLst>
          </p:cNvPr>
          <p:cNvSpPr/>
          <p:nvPr/>
        </p:nvSpPr>
        <p:spPr>
          <a:xfrm>
            <a:off x="326571" y="207528"/>
            <a:ext cx="11520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 REAL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00AD2D67-E9E0-4543-9D73-85CDD2DE141A}"/>
              </a:ext>
            </a:extLst>
          </p:cNvPr>
          <p:cNvGrpSpPr/>
          <p:nvPr/>
        </p:nvGrpSpPr>
        <p:grpSpPr>
          <a:xfrm>
            <a:off x="40821" y="730748"/>
            <a:ext cx="12009665" cy="5841546"/>
            <a:chOff x="40821" y="730748"/>
            <a:chExt cx="12009665" cy="5841546"/>
          </a:xfrm>
        </p:grpSpPr>
        <p:pic>
          <p:nvPicPr>
            <p:cNvPr id="10242" name="Picture 2" descr=" ">
              <a:extLst>
                <a:ext uri="{FF2B5EF4-FFF2-40B4-BE49-F238E27FC236}">
                  <a16:creationId xmlns:a16="http://schemas.microsoft.com/office/drawing/2014/main" id="{1E72FF52-AF23-4C2C-A3EA-CD6C337FE4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8800" y="730748"/>
              <a:ext cx="7788728" cy="58415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CuadroTexto 1">
              <a:extLst>
                <a:ext uri="{FF2B5EF4-FFF2-40B4-BE49-F238E27FC236}">
                  <a16:creationId xmlns:a16="http://schemas.microsoft.com/office/drawing/2014/main" id="{A6A04CBA-DD01-46B4-A5E5-F8FBA20FC82B}"/>
                </a:ext>
              </a:extLst>
            </p:cNvPr>
            <p:cNvSpPr txBox="1"/>
            <p:nvPr/>
          </p:nvSpPr>
          <p:spPr>
            <a:xfrm>
              <a:off x="9829800" y="3429000"/>
              <a:ext cx="22206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36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OBJETO</a:t>
              </a:r>
            </a:p>
          </p:txBody>
        </p:sp>
        <p:cxnSp>
          <p:nvCxnSpPr>
            <p:cNvPr id="4" name="Conector recto de flecha 3">
              <a:extLst>
                <a:ext uri="{FF2B5EF4-FFF2-40B4-BE49-F238E27FC236}">
                  <a16:creationId xmlns:a16="http://schemas.microsoft.com/office/drawing/2014/main" id="{ED1B8571-1823-4603-81D6-CFE0A7276651}"/>
                </a:ext>
              </a:extLst>
            </p:cNvPr>
            <p:cNvCxnSpPr/>
            <p:nvPr/>
          </p:nvCxnSpPr>
          <p:spPr>
            <a:xfrm flipH="1">
              <a:off x="7070271" y="4082140"/>
              <a:ext cx="4777172" cy="0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1C6A62F6-CAF1-4B57-ADD7-8F6D9A463D20}"/>
                </a:ext>
              </a:extLst>
            </p:cNvPr>
            <p:cNvSpPr txBox="1"/>
            <p:nvPr/>
          </p:nvSpPr>
          <p:spPr>
            <a:xfrm>
              <a:off x="40821" y="1743081"/>
              <a:ext cx="18614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36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PLANO</a:t>
              </a:r>
            </a:p>
          </p:txBody>
        </p:sp>
        <p:cxnSp>
          <p:nvCxnSpPr>
            <p:cNvPr id="8" name="Conector recto de flecha 7">
              <a:extLst>
                <a:ext uri="{FF2B5EF4-FFF2-40B4-BE49-F238E27FC236}">
                  <a16:creationId xmlns:a16="http://schemas.microsoft.com/office/drawing/2014/main" id="{8CD63F8C-360E-4A76-A210-B2FB28D2EB09}"/>
                </a:ext>
              </a:extLst>
            </p:cNvPr>
            <p:cNvCxnSpPr>
              <a:cxnSpLocks/>
            </p:cNvCxnSpPr>
            <p:nvPr/>
          </p:nvCxnSpPr>
          <p:spPr>
            <a:xfrm>
              <a:off x="114300" y="2389412"/>
              <a:ext cx="4071257" cy="0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88A08952-EF44-40C6-87B4-FB5FD71ED3EC}"/>
                </a:ext>
              </a:extLst>
            </p:cNvPr>
            <p:cNvSpPr txBox="1"/>
            <p:nvPr/>
          </p:nvSpPr>
          <p:spPr>
            <a:xfrm>
              <a:off x="9626757" y="1591987"/>
              <a:ext cx="22206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36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IMAGEN</a:t>
              </a:r>
            </a:p>
          </p:txBody>
        </p:sp>
        <p:cxnSp>
          <p:nvCxnSpPr>
            <p:cNvPr id="11" name="Conector recto de flecha 10">
              <a:extLst>
                <a:ext uri="{FF2B5EF4-FFF2-40B4-BE49-F238E27FC236}">
                  <a16:creationId xmlns:a16="http://schemas.microsoft.com/office/drawing/2014/main" id="{A522B0C2-51AC-42E1-9CE9-35E0A555A0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50156" y="2162113"/>
              <a:ext cx="5700330" cy="0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DFB68A9F-3371-4FD3-9A4A-1DDC1C25E1EA}"/>
                </a:ext>
              </a:extLst>
            </p:cNvPr>
            <p:cNvSpPr txBox="1"/>
            <p:nvPr/>
          </p:nvSpPr>
          <p:spPr>
            <a:xfrm rot="21120972">
              <a:off x="4484677" y="1743081"/>
              <a:ext cx="8501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36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PV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E689D140-C618-456A-AA78-EBA54ED8464C}"/>
                </a:ext>
              </a:extLst>
            </p:cNvPr>
            <p:cNvSpPr txBox="1"/>
            <p:nvPr/>
          </p:nvSpPr>
          <p:spPr>
            <a:xfrm rot="2588910">
              <a:off x="7819059" y="2267984"/>
              <a:ext cx="1262883" cy="6676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36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PLD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17BE085D-10FE-414B-9401-4553DB142568}"/>
                </a:ext>
              </a:extLst>
            </p:cNvPr>
            <p:cNvSpPr txBox="1"/>
            <p:nvPr/>
          </p:nvSpPr>
          <p:spPr>
            <a:xfrm rot="20740342">
              <a:off x="4475814" y="5523156"/>
              <a:ext cx="8327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36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59236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EBCC53EE-16C6-4765-A20E-BAD1D3D8D7EF}"/>
              </a:ext>
            </a:extLst>
          </p:cNvPr>
          <p:cNvSpPr/>
          <p:nvPr/>
        </p:nvSpPr>
        <p:spPr>
          <a:xfrm>
            <a:off x="326571" y="207528"/>
            <a:ext cx="11520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 IMAGINARIO: IDEA</a:t>
            </a:r>
          </a:p>
        </p:txBody>
      </p:sp>
      <p:pic>
        <p:nvPicPr>
          <p:cNvPr id="14338" name="Picture 2" descr="Tipos de dibujo – blogartistico">
            <a:extLst>
              <a:ext uri="{FF2B5EF4-FFF2-40B4-BE49-F238E27FC236}">
                <a16:creationId xmlns:a16="http://schemas.microsoft.com/office/drawing/2014/main" id="{1044ACC8-2A68-4854-AC8F-E31164C39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698" y="730748"/>
            <a:ext cx="10100008" cy="5800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Por qué Estudiar Dibujo Técnico? | SEAS | Blog SEAS">
            <a:extLst>
              <a:ext uri="{FF2B5EF4-FFF2-40B4-BE49-F238E27FC236}">
                <a16:creationId xmlns:a16="http://schemas.microsoft.com/office/drawing/2014/main" id="{92A192E9-08E6-400D-A9A1-E356A7920A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006" y="1489984"/>
            <a:ext cx="1747838" cy="1357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Por qué Estudiar Dibujo Técnico? | SEAS | Blog SEAS">
            <a:extLst>
              <a:ext uri="{FF2B5EF4-FFF2-40B4-BE49-F238E27FC236}">
                <a16:creationId xmlns:a16="http://schemas.microsoft.com/office/drawing/2014/main" id="{7DC17D5A-7570-4ABC-AF53-142762C303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5234" y="1595371"/>
            <a:ext cx="1747838" cy="1357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40437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EBCC53EE-16C6-4765-A20E-BAD1D3D8D7EF}"/>
              </a:ext>
            </a:extLst>
          </p:cNvPr>
          <p:cNvSpPr/>
          <p:nvPr/>
        </p:nvSpPr>
        <p:spPr>
          <a:xfrm>
            <a:off x="326571" y="207528"/>
            <a:ext cx="11520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 IMAGINARIO: REPRESENTACION O DIBUJO</a:t>
            </a:r>
          </a:p>
        </p:txBody>
      </p:sp>
      <p:pic>
        <p:nvPicPr>
          <p:cNvPr id="15362" name="Picture 2" descr="Definición de dibujo técnico - Qué es, Significado y Concepto">
            <a:extLst>
              <a:ext uri="{FF2B5EF4-FFF2-40B4-BE49-F238E27FC236}">
                <a16:creationId xmlns:a16="http://schemas.microsoft.com/office/drawing/2014/main" id="{1CCF749F-616A-49C6-8A5D-6B1539AE75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70" y="1012371"/>
            <a:ext cx="5246915" cy="3935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Dibujo técnico | Software de dibujo de ingeniería gratuito | Autodesk">
            <a:extLst>
              <a:ext uri="{FF2B5EF4-FFF2-40B4-BE49-F238E27FC236}">
                <a16:creationId xmlns:a16="http://schemas.microsoft.com/office/drawing/2014/main" id="{D3D3D7DC-57DD-40E5-9D03-20D0F5C13C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7759" y="1012371"/>
            <a:ext cx="7003694" cy="3935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E97B1095-8586-40B1-9099-BAA601C21EF2}"/>
              </a:ext>
            </a:extLst>
          </p:cNvPr>
          <p:cNvSpPr txBox="1"/>
          <p:nvPr/>
        </p:nvSpPr>
        <p:spPr>
          <a:xfrm>
            <a:off x="975829" y="4947557"/>
            <a:ext cx="3412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PAPEL O PLANO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0748B18-B74E-4569-8B88-A4B1D9002653}"/>
              </a:ext>
            </a:extLst>
          </p:cNvPr>
          <p:cNvSpPr txBox="1"/>
          <p:nvPr/>
        </p:nvSpPr>
        <p:spPr>
          <a:xfrm>
            <a:off x="6087007" y="4947557"/>
            <a:ext cx="47111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COMPUTADORA A TRAVES </a:t>
            </a:r>
          </a:p>
          <a:p>
            <a:pPr algn="ctr"/>
            <a:r>
              <a:rPr lang="es-A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AUTOCAD O B.I.M.</a:t>
            </a:r>
          </a:p>
        </p:txBody>
      </p:sp>
    </p:spTree>
    <p:extLst>
      <p:ext uri="{BB962C8B-B14F-4D97-AF65-F5344CB8AC3E}">
        <p14:creationId xmlns:p14="http://schemas.microsoft.com/office/powerpoint/2010/main" val="28020801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>
            <a:extLst>
              <a:ext uri="{FF2B5EF4-FFF2-40B4-BE49-F238E27FC236}">
                <a16:creationId xmlns:a16="http://schemas.microsoft.com/office/drawing/2014/main" id="{EBCC53EE-16C6-4765-A20E-BAD1D3D8D7EF}"/>
              </a:ext>
            </a:extLst>
          </p:cNvPr>
          <p:cNvSpPr/>
          <p:nvPr/>
        </p:nvSpPr>
        <p:spPr>
          <a:xfrm>
            <a:off x="326571" y="207528"/>
            <a:ext cx="11520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 IMAGINARIO: REPRESENTACION O DIBUJO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0EA0C5B4-6F00-4752-B6BB-19D2C7322EC7}"/>
              </a:ext>
            </a:extLst>
          </p:cNvPr>
          <p:cNvGrpSpPr/>
          <p:nvPr/>
        </p:nvGrpSpPr>
        <p:grpSpPr>
          <a:xfrm>
            <a:off x="237604" y="1318577"/>
            <a:ext cx="11716791" cy="4778558"/>
            <a:chOff x="262813" y="730748"/>
            <a:chExt cx="11716791" cy="4778558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E97B1095-8586-40B1-9099-BAA601C21EF2}"/>
                </a:ext>
              </a:extLst>
            </p:cNvPr>
            <p:cNvSpPr txBox="1"/>
            <p:nvPr/>
          </p:nvSpPr>
          <p:spPr>
            <a:xfrm>
              <a:off x="975829" y="4947557"/>
              <a:ext cx="341267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 PAPEL O PLANO</a:t>
              </a: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00748B18-B74E-4569-8B88-A4B1D9002653}"/>
                </a:ext>
              </a:extLst>
            </p:cNvPr>
            <p:cNvSpPr txBox="1"/>
            <p:nvPr/>
          </p:nvSpPr>
          <p:spPr>
            <a:xfrm>
              <a:off x="6456743" y="4678309"/>
              <a:ext cx="471118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 COMPUTADORA A TRAVES </a:t>
              </a:r>
            </a:p>
            <a:p>
              <a:pPr algn="ctr"/>
              <a:r>
                <a:rPr lang="es-AR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 AUTOCAD O B.I.M.</a:t>
              </a:r>
            </a:p>
          </p:txBody>
        </p:sp>
        <p:pic>
          <p:nvPicPr>
            <p:cNvPr id="16386" name="Picture 2" descr="Tipos de dibujo técnico">
              <a:extLst>
                <a:ext uri="{FF2B5EF4-FFF2-40B4-BE49-F238E27FC236}">
                  <a16:creationId xmlns:a16="http://schemas.microsoft.com/office/drawing/2014/main" id="{F02134B9-4071-4048-A014-0DB729C63F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813" y="730748"/>
              <a:ext cx="5382259" cy="42168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388" name="Picture 4" descr="Dibujo técnico | Software de dibujo de ingeniería gratuito | Autodesk">
              <a:extLst>
                <a:ext uri="{FF2B5EF4-FFF2-40B4-BE49-F238E27FC236}">
                  <a16:creationId xmlns:a16="http://schemas.microsoft.com/office/drawing/2014/main" id="{A90EFCF4-B4ED-44DA-BCE0-DDBD99DD4E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45072" y="1138609"/>
              <a:ext cx="6334532" cy="35473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01163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denomina proyección ortogonal al sistema de representación</a:t>
            </a:r>
          </a:p>
          <a:p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nos permite 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dibujar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diferentes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planos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 un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situado en el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espacio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este modo, el resultado es la posibilidad de contar con dos o más puntos de vista distintos del objeto</a:t>
            </a:r>
          </a:p>
          <a:p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 en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representar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cada uno de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lados del objeto 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separado, para detallar y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dimensionar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ES" sz="2800" b="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También podemos decir que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PROYECTAR</a:t>
            </a:r>
            <a:r>
              <a:rPr lang="es-E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es encontrar la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imagen </a:t>
            </a:r>
            <a:r>
              <a:rPr lang="es-E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un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objeto</a:t>
            </a:r>
            <a:r>
              <a:rPr lang="es-E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sobre un determinado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plano</a:t>
            </a:r>
            <a:r>
              <a:rPr lang="es-ES" sz="28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llamado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PLANO DE PROYECCION</a:t>
            </a:r>
          </a:p>
        </p:txBody>
      </p:sp>
    </p:spTree>
    <p:extLst>
      <p:ext uri="{BB962C8B-B14F-4D97-AF65-F5344CB8AC3E}">
        <p14:creationId xmlns:p14="http://schemas.microsoft.com/office/powerpoint/2010/main" val="1271028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431676-9F5A-4E4C-8385-31E4702D95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120349"/>
            <a:ext cx="8991600" cy="2226364"/>
          </a:xfrm>
        </p:spPr>
        <p:txBody>
          <a:bodyPr>
            <a:normAutofit/>
          </a:bodyPr>
          <a:lstStyle/>
          <a:p>
            <a:r>
              <a:rPr lang="es-AR" sz="6000" b="1" dirty="0"/>
              <a:t>ALGUNAS IDEAS A RECORDAR</a:t>
            </a:r>
          </a:p>
        </p:txBody>
      </p:sp>
    </p:spTree>
    <p:extLst>
      <p:ext uri="{BB962C8B-B14F-4D97-AF65-F5344CB8AC3E}">
        <p14:creationId xmlns:p14="http://schemas.microsoft.com/office/powerpoint/2010/main" val="1175207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</a:t>
            </a:r>
          </a:p>
          <a:p>
            <a:pPr lvl="3"/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una </a:t>
            </a:r>
            <a:r>
              <a:rPr lang="es-E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representación gráfica</a:t>
            </a:r>
            <a:r>
              <a:rPr lang="es-E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realizado con medio técnicos de una superficie. </a:t>
            </a:r>
            <a:endParaRPr lang="es-ES" sz="24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Proyecciones entre elementos del espacio. Ejercicios resueltos">
            <a:extLst>
              <a:ext uri="{FF2B5EF4-FFF2-40B4-BE49-F238E27FC236}">
                <a16:creationId xmlns:a16="http://schemas.microsoft.com/office/drawing/2014/main" id="{3E334438-6FB3-4C3C-A062-791C9DD048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486" y="1818475"/>
            <a:ext cx="7779025" cy="4667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ector: angular 3">
            <a:extLst>
              <a:ext uri="{FF2B5EF4-FFF2-40B4-BE49-F238E27FC236}">
                <a16:creationId xmlns:a16="http://schemas.microsoft.com/office/drawing/2014/main" id="{C9483B3A-B513-4966-BDC4-C57EE7F6A876}"/>
              </a:ext>
            </a:extLst>
          </p:cNvPr>
          <p:cNvCxnSpPr/>
          <p:nvPr/>
        </p:nvCxnSpPr>
        <p:spPr>
          <a:xfrm rot="16200000" flipH="1">
            <a:off x="1046922" y="1563756"/>
            <a:ext cx="3856383" cy="2902226"/>
          </a:xfrm>
          <a:prstGeom prst="bentConnector3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F2FCB35A-B441-4B0C-BF06-88529A1EF18B}"/>
              </a:ext>
            </a:extLst>
          </p:cNvPr>
          <p:cNvSpPr txBox="1"/>
          <p:nvPr/>
        </p:nvSpPr>
        <p:spPr>
          <a:xfrm>
            <a:off x="6506819" y="2067339"/>
            <a:ext cx="1258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21BBC28-171C-49E1-80ED-D83C06B19612}"/>
              </a:ext>
            </a:extLst>
          </p:cNvPr>
          <p:cNvSpPr txBox="1"/>
          <p:nvPr/>
        </p:nvSpPr>
        <p:spPr>
          <a:xfrm>
            <a:off x="6751983" y="4758395"/>
            <a:ext cx="1258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FB217AA-9797-407D-ACD8-DCF47FFB130F}"/>
              </a:ext>
            </a:extLst>
          </p:cNvPr>
          <p:cNvSpPr txBox="1"/>
          <p:nvPr/>
        </p:nvSpPr>
        <p:spPr>
          <a:xfrm>
            <a:off x="6248401" y="3352987"/>
            <a:ext cx="3081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RECTA DE PROYECCION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8A6401-5BDB-4A19-9979-0DEDEEB3B3C3}"/>
              </a:ext>
            </a:extLst>
          </p:cNvPr>
          <p:cNvSpPr txBox="1"/>
          <p:nvPr/>
        </p:nvSpPr>
        <p:spPr>
          <a:xfrm>
            <a:off x="3578089" y="4943061"/>
            <a:ext cx="1258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</a:t>
            </a:r>
          </a:p>
        </p:txBody>
      </p:sp>
    </p:spTree>
    <p:extLst>
      <p:ext uri="{BB962C8B-B14F-4D97-AF65-F5344CB8AC3E}">
        <p14:creationId xmlns:p14="http://schemas.microsoft.com/office/powerpoint/2010/main" val="2862279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Esos PLANOS pueden ser HORIZONTALES (PISO  y TECHO), o VERTICALES (CUALQUIERA DE LOS MUROS).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8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4" name="Picture 6" descr="Proyecciones del punto">
            <a:extLst>
              <a:ext uri="{FF2B5EF4-FFF2-40B4-BE49-F238E27FC236}">
                <a16:creationId xmlns:a16="http://schemas.microsoft.com/office/drawing/2014/main" id="{FA8801C6-C086-4CC6-A792-5513AF00A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61" y="1844711"/>
            <a:ext cx="10849614" cy="39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7EB43E71-0A85-4409-8168-8FCA1C1579B9}"/>
              </a:ext>
            </a:extLst>
          </p:cNvPr>
          <p:cNvSpPr txBox="1"/>
          <p:nvPr/>
        </p:nvSpPr>
        <p:spPr>
          <a:xfrm rot="19836011">
            <a:off x="1954813" y="3224556"/>
            <a:ext cx="13649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1635B78-7FFD-4BDC-8B59-039D935B16B4}"/>
              </a:ext>
            </a:extLst>
          </p:cNvPr>
          <p:cNvSpPr txBox="1"/>
          <p:nvPr/>
        </p:nvSpPr>
        <p:spPr>
          <a:xfrm rot="19836011">
            <a:off x="2089054" y="4824383"/>
            <a:ext cx="924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PISO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382392EA-249F-4F9B-ABAE-E3FC2B13061A}"/>
              </a:ext>
            </a:extLst>
          </p:cNvPr>
          <p:cNvCxnSpPr/>
          <p:nvPr/>
        </p:nvCxnSpPr>
        <p:spPr>
          <a:xfrm>
            <a:off x="2073620" y="2475410"/>
            <a:ext cx="0" cy="188829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99BF545A-0AEB-43EF-A105-0542EE8A565A}"/>
              </a:ext>
            </a:extLst>
          </p:cNvPr>
          <p:cNvCxnSpPr/>
          <p:nvPr/>
        </p:nvCxnSpPr>
        <p:spPr>
          <a:xfrm flipH="1" flipV="1">
            <a:off x="2050401" y="3962400"/>
            <a:ext cx="1381912" cy="80838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941B0371-BF32-4C78-990B-AB8134177C6F}"/>
              </a:ext>
            </a:extLst>
          </p:cNvPr>
          <p:cNvCxnSpPr>
            <a:cxnSpLocks/>
          </p:cNvCxnSpPr>
          <p:nvPr/>
        </p:nvCxnSpPr>
        <p:spPr>
          <a:xfrm flipV="1">
            <a:off x="664799" y="3962400"/>
            <a:ext cx="1385601" cy="80260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72D2477-1F9D-4F20-9527-C659F5749BD9}"/>
              </a:ext>
            </a:extLst>
          </p:cNvPr>
          <p:cNvSpPr txBox="1"/>
          <p:nvPr/>
        </p:nvSpPr>
        <p:spPr>
          <a:xfrm rot="19836011">
            <a:off x="408021" y="3876668"/>
            <a:ext cx="13649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MURO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7E0A509-A95F-48CE-B7A9-FBCC33465F11}"/>
              </a:ext>
            </a:extLst>
          </p:cNvPr>
          <p:cNvSpPr txBox="1"/>
          <p:nvPr/>
        </p:nvSpPr>
        <p:spPr>
          <a:xfrm rot="19836011">
            <a:off x="2233785" y="3606702"/>
            <a:ext cx="13649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MURO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CABFD2F0-26A3-4CBC-B02F-019C74CA887A}"/>
              </a:ext>
            </a:extLst>
          </p:cNvPr>
          <p:cNvSpPr txBox="1"/>
          <p:nvPr/>
        </p:nvSpPr>
        <p:spPr>
          <a:xfrm rot="2134700">
            <a:off x="744864" y="4703602"/>
            <a:ext cx="13649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MURO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2B7DFCE-72DC-403B-9D25-B1D3C8B09638}"/>
              </a:ext>
            </a:extLst>
          </p:cNvPr>
          <p:cNvSpPr txBox="1"/>
          <p:nvPr/>
        </p:nvSpPr>
        <p:spPr>
          <a:xfrm rot="1882250">
            <a:off x="1787683" y="2721060"/>
            <a:ext cx="13649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MURO</a:t>
            </a:r>
          </a:p>
        </p:txBody>
      </p:sp>
    </p:spTree>
    <p:extLst>
      <p:ext uri="{BB962C8B-B14F-4D97-AF65-F5344CB8AC3E}">
        <p14:creationId xmlns:p14="http://schemas.microsoft.com/office/powerpoint/2010/main" val="3797964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596347" y="556591"/>
            <a:ext cx="1099930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Pensemos en una caja de cartón, con su </a:t>
            </a: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TAPA </a:t>
            </a:r>
            <a:r>
              <a:rPr lang="es-ES" sz="28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(PLANO DE TECHO), </a:t>
            </a: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FONDO</a:t>
            </a:r>
            <a:r>
              <a:rPr lang="es-ES" sz="28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(PLANO DE PISO) y los </a:t>
            </a:r>
            <a:r>
              <a:rPr lang="es-ES" sz="2800" b="1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LATERALES </a:t>
            </a:r>
            <a:r>
              <a:rPr lang="es-ES" sz="2800" dirty="0">
                <a:solidFill>
                  <a:srgbClr val="4444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(PLANOS DE MUROS).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 identificarlos mejor la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Norma I.R.A.M. los va a agrupar en dos grupos: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PLANOS FUNDAMENTALES 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PLANOS PRINCIPALES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También los denomina con nombres técnicos específicos a saber:</a:t>
            </a:r>
          </a:p>
          <a:p>
            <a:pPr marL="1885950" lvl="3" indent="-514350">
              <a:buFont typeface="+mj-lt"/>
              <a:buAutoNum type="arabicPeriod"/>
            </a:pP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lano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uperior o Plano de Techo. Seria la tapa de la caja.</a:t>
            </a:r>
          </a:p>
          <a:p>
            <a:pPr marL="1885950" lvl="3" indent="-514350">
              <a:buFont typeface="+mj-lt"/>
              <a:buAutoNum type="arabicPeriod"/>
            </a:pP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PI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lano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nferior o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lano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orizontal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Es el Plano de Piso. Seria el piso de la caja.</a:t>
            </a:r>
          </a:p>
          <a:p>
            <a:pPr marL="1885950" lvl="3" indent="-514350">
              <a:buFont typeface="+mj-lt"/>
              <a:buAutoNum type="arabicPeriod"/>
            </a:pP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PV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PF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lano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ertical o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lano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rontal. Se refiere al muro que contiene al pizarrón. Seria cualquier costado de la caja.</a:t>
            </a:r>
            <a:endParaRPr lang="es-ES" sz="280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369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1DC511C-5F57-4AC1-A6F9-C0BC19396132}"/>
              </a:ext>
            </a:extLst>
          </p:cNvPr>
          <p:cNvSpPr/>
          <p:nvPr/>
        </p:nvSpPr>
        <p:spPr>
          <a:xfrm>
            <a:off x="0" y="1228397"/>
            <a:ext cx="1219199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85950" lvl="3" indent="-514350">
              <a:buFont typeface="+mj-lt"/>
              <a:buAutoNum type="arabicPeriod" startAt="4"/>
            </a:pP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PLD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lano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ateral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erecho.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 la pared que se encuentra a mi derecha, mirando al pizarrón. Seria cualquier costado de la caja, a la derecha del costado elegido como VA.</a:t>
            </a:r>
          </a:p>
          <a:p>
            <a:pPr marL="1885950" lvl="3" indent="-514350">
              <a:buFont typeface="+mj-lt"/>
              <a:buAutoNum type="arabicPeriod" startAt="4"/>
            </a:pP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PLI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lano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ateral </a:t>
            </a:r>
            <a:r>
              <a:rPr lang="es-ES" sz="2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zquierdo. Es la pared que se encuentra a mi izquierda, mirando al pizarrón. Seria cualquier costado de la caja, a la izquierda del costado elegido como VA.</a:t>
            </a:r>
          </a:p>
          <a:p>
            <a:pPr marL="1885950" lvl="3" indent="-514350">
              <a:buFont typeface="+mj-lt"/>
              <a:buAutoNum type="arabicPeriod" startAt="4"/>
            </a:pP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PP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lano </a:t>
            </a:r>
            <a:r>
              <a:rPr lang="es-ES" sz="28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s-ES" sz="280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osterior. Se refiere a la pared del fondo, o sea que quedaría detrás nuestro, siempre mirando al pizarrón. </a:t>
            </a:r>
            <a:r>
              <a:rPr lang="es-ES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Seria cualquier costado de la caja, detrás del costado elegido como VA.</a:t>
            </a:r>
            <a:endParaRPr lang="es-ES" sz="280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267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1" name="Grupo 3080">
            <a:extLst>
              <a:ext uri="{FF2B5EF4-FFF2-40B4-BE49-F238E27FC236}">
                <a16:creationId xmlns:a16="http://schemas.microsoft.com/office/drawing/2014/main" id="{9A13C08B-4A99-4B31-AE6F-3CC0D6C120D7}"/>
              </a:ext>
            </a:extLst>
          </p:cNvPr>
          <p:cNvGrpSpPr/>
          <p:nvPr/>
        </p:nvGrpSpPr>
        <p:grpSpPr>
          <a:xfrm>
            <a:off x="281477" y="297612"/>
            <a:ext cx="11247914" cy="4976753"/>
            <a:chOff x="673250" y="2929450"/>
            <a:chExt cx="8951399" cy="3607003"/>
          </a:xfrm>
        </p:grpSpPr>
        <p:sp>
          <p:nvSpPr>
            <p:cNvPr id="39" name="Rectángulo 38">
              <a:extLst>
                <a:ext uri="{FF2B5EF4-FFF2-40B4-BE49-F238E27FC236}">
                  <a16:creationId xmlns:a16="http://schemas.microsoft.com/office/drawing/2014/main" id="{646C63E8-A2EE-4124-AAA0-0C3FFA1D6FAE}"/>
                </a:ext>
              </a:extLst>
            </p:cNvPr>
            <p:cNvSpPr/>
            <p:nvPr/>
          </p:nvSpPr>
          <p:spPr>
            <a:xfrm>
              <a:off x="7567253" y="3840501"/>
              <a:ext cx="2056558" cy="197246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7E51C933-36A9-49CB-AA05-8F654B2CAF06}"/>
                </a:ext>
              </a:extLst>
            </p:cNvPr>
            <p:cNvSpPr/>
            <p:nvPr/>
          </p:nvSpPr>
          <p:spPr>
            <a:xfrm>
              <a:off x="1477113" y="2998113"/>
              <a:ext cx="2056558" cy="197246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grpSp>
          <p:nvGrpSpPr>
            <p:cNvPr id="17" name="Grupo 16">
              <a:extLst>
                <a:ext uri="{FF2B5EF4-FFF2-40B4-BE49-F238E27FC236}">
                  <a16:creationId xmlns:a16="http://schemas.microsoft.com/office/drawing/2014/main" id="{E33C13C7-ABC6-4EC8-A3D3-16F64BB350B4}"/>
                </a:ext>
              </a:extLst>
            </p:cNvPr>
            <p:cNvGrpSpPr/>
            <p:nvPr/>
          </p:nvGrpSpPr>
          <p:grpSpPr>
            <a:xfrm>
              <a:off x="1502237" y="3018919"/>
              <a:ext cx="3414765" cy="2749544"/>
              <a:chOff x="3187002" y="2998113"/>
              <a:chExt cx="3414765" cy="2749544"/>
            </a:xfrm>
          </p:grpSpPr>
          <p:cxnSp>
            <p:nvCxnSpPr>
              <p:cNvPr id="7" name="Conector recto 6">
                <a:extLst>
                  <a:ext uri="{FF2B5EF4-FFF2-40B4-BE49-F238E27FC236}">
                    <a16:creationId xmlns:a16="http://schemas.microsoft.com/office/drawing/2014/main" id="{1A8E2B8B-2380-4455-8D71-D5EBA60C9F2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05046" y="2998113"/>
                <a:ext cx="0" cy="1965773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ector recto 10">
                <a:extLst>
                  <a:ext uri="{FF2B5EF4-FFF2-40B4-BE49-F238E27FC236}">
                    <a16:creationId xmlns:a16="http://schemas.microsoft.com/office/drawing/2014/main" id="{40D7D242-8E89-4B47-A5CD-E56E35DF78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87002" y="2998113"/>
                <a:ext cx="0" cy="1965773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Conector recto 11">
                <a:extLst>
                  <a:ext uri="{FF2B5EF4-FFF2-40B4-BE49-F238E27FC236}">
                    <a16:creationId xmlns:a16="http://schemas.microsoft.com/office/drawing/2014/main" id="{6297EBDA-24DC-4D14-84A0-4224116A89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95068" y="3775186"/>
                <a:ext cx="0" cy="1965773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Conector recto 9">
                <a:extLst>
                  <a:ext uri="{FF2B5EF4-FFF2-40B4-BE49-F238E27FC236}">
                    <a16:creationId xmlns:a16="http://schemas.microsoft.com/office/drawing/2014/main" id="{91A34088-A60C-487F-9B72-B187F015C0D1}"/>
                  </a:ext>
                </a:extLst>
              </p:cNvPr>
              <p:cNvCxnSpPr/>
              <p:nvPr/>
            </p:nvCxnSpPr>
            <p:spPr>
              <a:xfrm>
                <a:off x="5205046" y="4963886"/>
                <a:ext cx="1396721" cy="783771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Conector recto 14">
                <a:extLst>
                  <a:ext uri="{FF2B5EF4-FFF2-40B4-BE49-F238E27FC236}">
                    <a16:creationId xmlns:a16="http://schemas.microsoft.com/office/drawing/2014/main" id="{0AEB278F-DF3F-4D6F-9C61-DE304086AF16}"/>
                  </a:ext>
                </a:extLst>
              </p:cNvPr>
              <p:cNvCxnSpPr/>
              <p:nvPr/>
            </p:nvCxnSpPr>
            <p:spPr>
              <a:xfrm>
                <a:off x="3193702" y="4957188"/>
                <a:ext cx="1396721" cy="783771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Conector recto 15">
                <a:extLst>
                  <a:ext uri="{FF2B5EF4-FFF2-40B4-BE49-F238E27FC236}">
                    <a16:creationId xmlns:a16="http://schemas.microsoft.com/office/drawing/2014/main" id="{327C6488-1C0B-4FD7-8D66-3600682E936B}"/>
                  </a:ext>
                </a:extLst>
              </p:cNvPr>
              <p:cNvCxnSpPr/>
              <p:nvPr/>
            </p:nvCxnSpPr>
            <p:spPr>
              <a:xfrm>
                <a:off x="5198347" y="2998113"/>
                <a:ext cx="1396721" cy="783771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Conector recto 13">
                <a:extLst>
                  <a:ext uri="{FF2B5EF4-FFF2-40B4-BE49-F238E27FC236}">
                    <a16:creationId xmlns:a16="http://schemas.microsoft.com/office/drawing/2014/main" id="{CD042079-45BB-4F9D-AAAB-0C273513F66E}"/>
                  </a:ext>
                </a:extLst>
              </p:cNvPr>
              <p:cNvCxnSpPr/>
              <p:nvPr/>
            </p:nvCxnSpPr>
            <p:spPr>
              <a:xfrm>
                <a:off x="3187002" y="2998113"/>
                <a:ext cx="2018044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Conector recto 18">
                <a:extLst>
                  <a:ext uri="{FF2B5EF4-FFF2-40B4-BE49-F238E27FC236}">
                    <a16:creationId xmlns:a16="http://schemas.microsoft.com/office/drawing/2014/main" id="{4E4E3C5D-78E3-4F34-9627-C32754CF30C1}"/>
                  </a:ext>
                </a:extLst>
              </p:cNvPr>
              <p:cNvCxnSpPr/>
              <p:nvPr/>
            </p:nvCxnSpPr>
            <p:spPr>
              <a:xfrm>
                <a:off x="4577024" y="5702794"/>
                <a:ext cx="2018044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Conector recto 19">
                <a:extLst>
                  <a:ext uri="{FF2B5EF4-FFF2-40B4-BE49-F238E27FC236}">
                    <a16:creationId xmlns:a16="http://schemas.microsoft.com/office/drawing/2014/main" id="{DF5739EA-ACBC-46BD-B4F3-9C587D138A93}"/>
                  </a:ext>
                </a:extLst>
              </p:cNvPr>
              <p:cNvCxnSpPr/>
              <p:nvPr/>
            </p:nvCxnSpPr>
            <p:spPr>
              <a:xfrm>
                <a:off x="3193702" y="4957188"/>
                <a:ext cx="2018044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Conector recto 22">
              <a:extLst>
                <a:ext uri="{FF2B5EF4-FFF2-40B4-BE49-F238E27FC236}">
                  <a16:creationId xmlns:a16="http://schemas.microsoft.com/office/drawing/2014/main" id="{9299FAAE-3D18-4754-BDC2-73866E2BD593}"/>
                </a:ext>
              </a:extLst>
            </p:cNvPr>
            <p:cNvCxnSpPr>
              <a:cxnSpLocks/>
            </p:cNvCxnSpPr>
            <p:nvPr/>
          </p:nvCxnSpPr>
          <p:spPr>
            <a:xfrm>
              <a:off x="9584458" y="3847199"/>
              <a:ext cx="0" cy="1965773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23">
              <a:extLst>
                <a:ext uri="{FF2B5EF4-FFF2-40B4-BE49-F238E27FC236}">
                  <a16:creationId xmlns:a16="http://schemas.microsoft.com/office/drawing/2014/main" id="{B7FD0ACF-8E66-4090-98B3-5886430B0D3C}"/>
                </a:ext>
              </a:extLst>
            </p:cNvPr>
            <p:cNvCxnSpPr>
              <a:cxnSpLocks/>
            </p:cNvCxnSpPr>
            <p:nvPr/>
          </p:nvCxnSpPr>
          <p:spPr>
            <a:xfrm>
              <a:off x="6203185" y="3070126"/>
              <a:ext cx="0" cy="1965773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24">
              <a:extLst>
                <a:ext uri="{FF2B5EF4-FFF2-40B4-BE49-F238E27FC236}">
                  <a16:creationId xmlns:a16="http://schemas.microsoft.com/office/drawing/2014/main" id="{6671D211-BB8D-4413-8C47-3ADE86F12188}"/>
                </a:ext>
              </a:extLst>
            </p:cNvPr>
            <p:cNvCxnSpPr>
              <a:cxnSpLocks/>
            </p:cNvCxnSpPr>
            <p:nvPr/>
          </p:nvCxnSpPr>
          <p:spPr>
            <a:xfrm>
              <a:off x="7566414" y="3819082"/>
              <a:ext cx="0" cy="1965773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cto 25">
              <a:extLst>
                <a:ext uri="{FF2B5EF4-FFF2-40B4-BE49-F238E27FC236}">
                  <a16:creationId xmlns:a16="http://schemas.microsoft.com/office/drawing/2014/main" id="{18979546-312A-4960-BD91-3D14EFA20D2C}"/>
                </a:ext>
              </a:extLst>
            </p:cNvPr>
            <p:cNvCxnSpPr/>
            <p:nvPr/>
          </p:nvCxnSpPr>
          <p:spPr>
            <a:xfrm>
              <a:off x="8187737" y="3076823"/>
              <a:ext cx="1396721" cy="783771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 recto 26">
              <a:extLst>
                <a:ext uri="{FF2B5EF4-FFF2-40B4-BE49-F238E27FC236}">
                  <a16:creationId xmlns:a16="http://schemas.microsoft.com/office/drawing/2014/main" id="{B3777324-6324-44DF-BEFA-7EF057373909}"/>
                </a:ext>
              </a:extLst>
            </p:cNvPr>
            <p:cNvCxnSpPr/>
            <p:nvPr/>
          </p:nvCxnSpPr>
          <p:spPr>
            <a:xfrm>
              <a:off x="6209885" y="5029201"/>
              <a:ext cx="1396721" cy="783771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27">
              <a:extLst>
                <a:ext uri="{FF2B5EF4-FFF2-40B4-BE49-F238E27FC236}">
                  <a16:creationId xmlns:a16="http://schemas.microsoft.com/office/drawing/2014/main" id="{49339AF3-9189-4138-B3E5-500436822EC0}"/>
                </a:ext>
              </a:extLst>
            </p:cNvPr>
            <p:cNvCxnSpPr/>
            <p:nvPr/>
          </p:nvCxnSpPr>
          <p:spPr>
            <a:xfrm>
              <a:off x="6196486" y="3070125"/>
              <a:ext cx="1396721" cy="783771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cto 28">
              <a:extLst>
                <a:ext uri="{FF2B5EF4-FFF2-40B4-BE49-F238E27FC236}">
                  <a16:creationId xmlns:a16="http://schemas.microsoft.com/office/drawing/2014/main" id="{187EC192-4AE4-402A-8BEE-D8102A1447E6}"/>
                </a:ext>
              </a:extLst>
            </p:cNvPr>
            <p:cNvCxnSpPr/>
            <p:nvPr/>
          </p:nvCxnSpPr>
          <p:spPr>
            <a:xfrm>
              <a:off x="7566414" y="3849226"/>
              <a:ext cx="2018044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id="{E3D39A76-0AFC-4BB2-99C9-F916981E4526}"/>
                </a:ext>
              </a:extLst>
            </p:cNvPr>
            <p:cNvCxnSpPr/>
            <p:nvPr/>
          </p:nvCxnSpPr>
          <p:spPr>
            <a:xfrm>
              <a:off x="7566414" y="5784855"/>
              <a:ext cx="2018044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cto 30">
              <a:extLst>
                <a:ext uri="{FF2B5EF4-FFF2-40B4-BE49-F238E27FC236}">
                  <a16:creationId xmlns:a16="http://schemas.microsoft.com/office/drawing/2014/main" id="{59E7FAE3-DD7A-4761-91C6-EACDF125C316}"/>
                </a:ext>
              </a:extLst>
            </p:cNvPr>
            <p:cNvCxnSpPr/>
            <p:nvPr/>
          </p:nvCxnSpPr>
          <p:spPr>
            <a:xfrm>
              <a:off x="6209885" y="3085199"/>
              <a:ext cx="2018044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FF483299-1B1E-4D3A-ACEB-5E126E8BD49C}"/>
                </a:ext>
              </a:extLst>
            </p:cNvPr>
            <p:cNvSpPr txBox="1"/>
            <p:nvPr/>
          </p:nvSpPr>
          <p:spPr>
            <a:xfrm>
              <a:off x="1477113" y="2929450"/>
              <a:ext cx="72347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sz="28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PV</a:t>
              </a:r>
            </a:p>
          </p:txBody>
        </p:sp>
        <p:sp>
          <p:nvSpPr>
            <p:cNvPr id="3072" name="Rectángulo 3071">
              <a:extLst>
                <a:ext uri="{FF2B5EF4-FFF2-40B4-BE49-F238E27FC236}">
                  <a16:creationId xmlns:a16="http://schemas.microsoft.com/office/drawing/2014/main" id="{AFB88F6A-2399-45A3-954B-F8727917A1B2}"/>
                </a:ext>
              </a:extLst>
            </p:cNvPr>
            <p:cNvSpPr/>
            <p:nvPr/>
          </p:nvSpPr>
          <p:spPr>
            <a:xfrm>
              <a:off x="2743970" y="5184952"/>
              <a:ext cx="78969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AR" sz="28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</a:t>
              </a:r>
            </a:p>
          </p:txBody>
        </p:sp>
        <p:sp>
          <p:nvSpPr>
            <p:cNvPr id="35" name="Rectángulo 34">
              <a:extLst>
                <a:ext uri="{FF2B5EF4-FFF2-40B4-BE49-F238E27FC236}">
                  <a16:creationId xmlns:a16="http://schemas.microsoft.com/office/drawing/2014/main" id="{A532459F-B786-4608-ACC3-9DEE27FB2F97}"/>
                </a:ext>
              </a:extLst>
            </p:cNvPr>
            <p:cNvSpPr/>
            <p:nvPr/>
          </p:nvSpPr>
          <p:spPr>
            <a:xfrm>
              <a:off x="4221089" y="3740195"/>
              <a:ext cx="78969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AR" sz="28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PLI</a:t>
              </a:r>
            </a:p>
          </p:txBody>
        </p:sp>
        <p:sp>
          <p:nvSpPr>
            <p:cNvPr id="41" name="Rectángulo 40">
              <a:extLst>
                <a:ext uri="{FF2B5EF4-FFF2-40B4-BE49-F238E27FC236}">
                  <a16:creationId xmlns:a16="http://schemas.microsoft.com/office/drawing/2014/main" id="{6E2BDD52-404F-46D9-B8E6-65A9B26A4E26}"/>
                </a:ext>
              </a:extLst>
            </p:cNvPr>
            <p:cNvSpPr/>
            <p:nvPr/>
          </p:nvSpPr>
          <p:spPr>
            <a:xfrm>
              <a:off x="8834954" y="3851333"/>
              <a:ext cx="78969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AR" sz="28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PP</a:t>
              </a:r>
            </a:p>
          </p:txBody>
        </p:sp>
        <p:sp>
          <p:nvSpPr>
            <p:cNvPr id="42" name="Rectángulo 41">
              <a:extLst>
                <a:ext uri="{FF2B5EF4-FFF2-40B4-BE49-F238E27FC236}">
                  <a16:creationId xmlns:a16="http://schemas.microsoft.com/office/drawing/2014/main" id="{90A848BC-5698-4E57-B548-E67FF713AAA1}"/>
                </a:ext>
              </a:extLst>
            </p:cNvPr>
            <p:cNvSpPr/>
            <p:nvPr/>
          </p:nvSpPr>
          <p:spPr>
            <a:xfrm>
              <a:off x="7131380" y="3038918"/>
              <a:ext cx="78969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AR" sz="28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PS</a:t>
              </a:r>
            </a:p>
          </p:txBody>
        </p:sp>
        <p:sp>
          <p:nvSpPr>
            <p:cNvPr id="3078" name="Rectángulo 3077">
              <a:extLst>
                <a:ext uri="{FF2B5EF4-FFF2-40B4-BE49-F238E27FC236}">
                  <a16:creationId xmlns:a16="http://schemas.microsoft.com/office/drawing/2014/main" id="{33F900B7-21F3-4665-9C20-0349FCADAD50}"/>
                </a:ext>
              </a:extLst>
            </p:cNvPr>
            <p:cNvSpPr/>
            <p:nvPr/>
          </p:nvSpPr>
          <p:spPr>
            <a:xfrm>
              <a:off x="6810156" y="5034971"/>
              <a:ext cx="80022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AR" sz="24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PLD</a:t>
              </a:r>
            </a:p>
          </p:txBody>
        </p:sp>
        <p:sp>
          <p:nvSpPr>
            <p:cNvPr id="3079" name="Rectángulo 3078">
              <a:extLst>
                <a:ext uri="{FF2B5EF4-FFF2-40B4-BE49-F238E27FC236}">
                  <a16:creationId xmlns:a16="http://schemas.microsoft.com/office/drawing/2014/main" id="{E46D43E8-A711-4AD7-94E7-10812DBCCAC3}"/>
                </a:ext>
              </a:extLst>
            </p:cNvPr>
            <p:cNvSpPr/>
            <p:nvPr/>
          </p:nvSpPr>
          <p:spPr>
            <a:xfrm>
              <a:off x="673250" y="6013233"/>
              <a:ext cx="508445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AR" sz="2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PLANOS FUNDAMENTALES</a:t>
              </a:r>
            </a:p>
          </p:txBody>
        </p:sp>
      </p:grpSp>
      <p:sp>
        <p:nvSpPr>
          <p:cNvPr id="46" name="Rectángulo 45">
            <a:extLst>
              <a:ext uri="{FF2B5EF4-FFF2-40B4-BE49-F238E27FC236}">
                <a16:creationId xmlns:a16="http://schemas.microsoft.com/office/drawing/2014/main" id="{09E22EB0-74BA-4DE4-97E2-AAB3CFE3F20E}"/>
              </a:ext>
            </a:extLst>
          </p:cNvPr>
          <p:cNvSpPr/>
          <p:nvPr/>
        </p:nvSpPr>
        <p:spPr>
          <a:xfrm>
            <a:off x="6546220" y="4483637"/>
            <a:ext cx="50844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PLANOS PRINCIPALES</a:t>
            </a:r>
          </a:p>
        </p:txBody>
      </p:sp>
    </p:spTree>
    <p:extLst>
      <p:ext uri="{BB962C8B-B14F-4D97-AF65-F5344CB8AC3E}">
        <p14:creationId xmlns:p14="http://schemas.microsoft.com/office/powerpoint/2010/main" val="2855871473"/>
      </p:ext>
    </p:extLst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760</TotalTime>
  <Words>1068</Words>
  <Application>Microsoft Office PowerPoint</Application>
  <PresentationFormat>Panorámica</PresentationFormat>
  <Paragraphs>133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8" baseType="lpstr">
      <vt:lpstr>Arial</vt:lpstr>
      <vt:lpstr>Gill Sans MT</vt:lpstr>
      <vt:lpstr>Paquete</vt:lpstr>
      <vt:lpstr>PROYECCIONES</vt:lpstr>
      <vt:lpstr>CONCEPTOs</vt:lpstr>
      <vt:lpstr>Presentación de PowerPoint</vt:lpstr>
      <vt:lpstr>ALGUNAS IDEAS A RECORDAR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PROYECCIONES</dc:title>
  <dc:creator>UserTen</dc:creator>
  <cp:lastModifiedBy>UserTen</cp:lastModifiedBy>
  <cp:revision>47</cp:revision>
  <dcterms:created xsi:type="dcterms:W3CDTF">2020-05-08T22:38:09Z</dcterms:created>
  <dcterms:modified xsi:type="dcterms:W3CDTF">2020-05-10T00:11:27Z</dcterms:modified>
</cp:coreProperties>
</file>