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>
        <p:scale>
          <a:sx n="53" d="100"/>
          <a:sy n="53" d="100"/>
        </p:scale>
        <p:origin x="1404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alpha val="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431676-9F5A-4E4C-8385-31E4702D95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265563"/>
            <a:ext cx="8991600" cy="2767102"/>
          </a:xfrm>
        </p:spPr>
        <p:txBody>
          <a:bodyPr>
            <a:normAutofit/>
          </a:bodyPr>
          <a:lstStyle/>
          <a:p>
            <a:r>
              <a:rPr lang="es-AR" sz="6000" b="1" dirty="0"/>
              <a:t>PROYECCIONES</a:t>
            </a:r>
            <a:br>
              <a:rPr lang="es-AR" sz="6000" b="1" dirty="0"/>
            </a:br>
            <a:r>
              <a:rPr lang="es-AR" sz="3600" b="1" dirty="0"/>
              <a:t>(PARTE II)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FFE7F15-3A54-444E-9C51-B7A091D878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AR" sz="4000" b="1" dirty="0">
                <a:solidFill>
                  <a:srgbClr val="FF0000"/>
                </a:solidFill>
              </a:rPr>
              <a:t>GENERALIDADES</a:t>
            </a:r>
          </a:p>
        </p:txBody>
      </p:sp>
    </p:spTree>
    <p:extLst>
      <p:ext uri="{BB962C8B-B14F-4D97-AF65-F5344CB8AC3E}">
        <p14:creationId xmlns:p14="http://schemas.microsoft.com/office/powerpoint/2010/main" val="2325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upo 25">
            <a:extLst>
              <a:ext uri="{FF2B5EF4-FFF2-40B4-BE49-F238E27FC236}">
                <a16:creationId xmlns:a16="http://schemas.microsoft.com/office/drawing/2014/main" id="{8A7FDD61-C9EC-477F-B697-C18981EC6726}"/>
              </a:ext>
            </a:extLst>
          </p:cNvPr>
          <p:cNvGrpSpPr/>
          <p:nvPr/>
        </p:nvGrpSpPr>
        <p:grpSpPr>
          <a:xfrm>
            <a:off x="0" y="1515649"/>
            <a:ext cx="12055095" cy="4505094"/>
            <a:chOff x="0" y="1515649"/>
            <a:chExt cx="12055095" cy="4505094"/>
          </a:xfrm>
        </p:grpSpPr>
        <p:grpSp>
          <p:nvGrpSpPr>
            <p:cNvPr id="4" name="Grupo 3">
              <a:extLst>
                <a:ext uri="{FF2B5EF4-FFF2-40B4-BE49-F238E27FC236}">
                  <a16:creationId xmlns:a16="http://schemas.microsoft.com/office/drawing/2014/main" id="{264954B5-959F-45D6-8C2B-ADDC14B78243}"/>
                </a:ext>
              </a:extLst>
            </p:cNvPr>
            <p:cNvGrpSpPr/>
            <p:nvPr/>
          </p:nvGrpSpPr>
          <p:grpSpPr>
            <a:xfrm>
              <a:off x="0" y="1515649"/>
              <a:ext cx="12055095" cy="4505094"/>
              <a:chOff x="822706" y="830756"/>
              <a:chExt cx="10340862" cy="2941144"/>
            </a:xfrm>
          </p:grpSpPr>
          <p:pic>
            <p:nvPicPr>
              <p:cNvPr id="2" name="Imagen 1">
                <a:extLst>
                  <a:ext uri="{FF2B5EF4-FFF2-40B4-BE49-F238E27FC236}">
                    <a16:creationId xmlns:a16="http://schemas.microsoft.com/office/drawing/2014/main" id="{7892E3CC-3336-408B-8395-CFF1517AF8F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822706" y="1004583"/>
                <a:ext cx="5092589" cy="2767317"/>
              </a:xfrm>
              <a:prstGeom prst="rect">
                <a:avLst/>
              </a:prstGeom>
            </p:spPr>
          </p:pic>
          <p:pic>
            <p:nvPicPr>
              <p:cNvPr id="3" name="Imagen 2">
                <a:extLst>
                  <a:ext uri="{FF2B5EF4-FFF2-40B4-BE49-F238E27FC236}">
                    <a16:creationId xmlns:a16="http://schemas.microsoft.com/office/drawing/2014/main" id="{FB921F24-0BF2-44C6-A013-B2FB260F7D1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688935" y="830756"/>
                <a:ext cx="5474633" cy="2920678"/>
              </a:xfrm>
              <a:prstGeom prst="rect">
                <a:avLst/>
              </a:prstGeom>
            </p:spPr>
          </p:pic>
        </p:grpSp>
        <p:sp>
          <p:nvSpPr>
            <p:cNvPr id="6" name="Flecha: curvada hacia arriba 5">
              <a:extLst>
                <a:ext uri="{FF2B5EF4-FFF2-40B4-BE49-F238E27FC236}">
                  <a16:creationId xmlns:a16="http://schemas.microsoft.com/office/drawing/2014/main" id="{DAEC468B-4668-4B18-8459-76165125FFCB}"/>
                </a:ext>
              </a:extLst>
            </p:cNvPr>
            <p:cNvSpPr/>
            <p:nvPr/>
          </p:nvSpPr>
          <p:spPr>
            <a:xfrm rot="19502346">
              <a:off x="4405335" y="5003981"/>
              <a:ext cx="960053" cy="454621"/>
            </a:xfrm>
            <a:prstGeom prst="curvedUp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>
                <a:solidFill>
                  <a:schemeClr val="tx1"/>
                </a:solidFill>
              </a:endParaRPr>
            </a:p>
          </p:txBody>
        </p:sp>
        <p:sp>
          <p:nvSpPr>
            <p:cNvPr id="31" name="Flecha: curvada hacia arriba 30">
              <a:extLst>
                <a:ext uri="{FF2B5EF4-FFF2-40B4-BE49-F238E27FC236}">
                  <a16:creationId xmlns:a16="http://schemas.microsoft.com/office/drawing/2014/main" id="{179C0B28-6616-4288-B261-74600DA01B00}"/>
                </a:ext>
              </a:extLst>
            </p:cNvPr>
            <p:cNvSpPr/>
            <p:nvPr/>
          </p:nvSpPr>
          <p:spPr>
            <a:xfrm rot="16535619">
              <a:off x="9991948" y="4171263"/>
              <a:ext cx="1876067" cy="709302"/>
            </a:xfrm>
            <a:prstGeom prst="curvedUp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>
                <a:solidFill>
                  <a:schemeClr val="tx1"/>
                </a:solidFill>
              </a:endParaRP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015A73B4-32DD-493A-92A5-F383539C5141}"/>
                </a:ext>
              </a:extLst>
            </p:cNvPr>
            <p:cNvSpPr txBox="1"/>
            <p:nvPr/>
          </p:nvSpPr>
          <p:spPr>
            <a:xfrm rot="20776568">
              <a:off x="1124132" y="2967335"/>
              <a:ext cx="6356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PV</a:t>
              </a:r>
              <a:endParaRPr lang="es-A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CuadroTexto 40">
              <a:extLst>
                <a:ext uri="{FF2B5EF4-FFF2-40B4-BE49-F238E27FC236}">
                  <a16:creationId xmlns:a16="http://schemas.microsoft.com/office/drawing/2014/main" id="{AAB6B348-CCC2-46CC-BABB-A3A447703BB2}"/>
                </a:ext>
              </a:extLst>
            </p:cNvPr>
            <p:cNvSpPr txBox="1"/>
            <p:nvPr/>
          </p:nvSpPr>
          <p:spPr>
            <a:xfrm rot="611785">
              <a:off x="4444148" y="2655675"/>
              <a:ext cx="9543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PLD</a:t>
              </a:r>
              <a:endParaRPr lang="es-A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CuadroTexto 41">
              <a:extLst>
                <a:ext uri="{FF2B5EF4-FFF2-40B4-BE49-F238E27FC236}">
                  <a16:creationId xmlns:a16="http://schemas.microsoft.com/office/drawing/2014/main" id="{A541BE8F-C509-4939-80BC-9F0F1B4A5AA3}"/>
                </a:ext>
              </a:extLst>
            </p:cNvPr>
            <p:cNvSpPr txBox="1"/>
            <p:nvPr/>
          </p:nvSpPr>
          <p:spPr>
            <a:xfrm rot="20015827">
              <a:off x="3196362" y="5300100"/>
              <a:ext cx="6356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</a:t>
              </a:r>
              <a:endParaRPr lang="es-A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0" name="Conector recto 19">
              <a:extLst>
                <a:ext uri="{FF2B5EF4-FFF2-40B4-BE49-F238E27FC236}">
                  <a16:creationId xmlns:a16="http://schemas.microsoft.com/office/drawing/2014/main" id="{26CA19D4-08CE-47D9-B85F-AD0648D732C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336729" y="2353079"/>
              <a:ext cx="134516" cy="19684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CuadroTexto 42">
              <a:extLst>
                <a:ext uri="{FF2B5EF4-FFF2-40B4-BE49-F238E27FC236}">
                  <a16:creationId xmlns:a16="http://schemas.microsoft.com/office/drawing/2014/main" id="{D38BBD89-9152-4A2E-8CF7-D5C0E2DA10EE}"/>
                </a:ext>
              </a:extLst>
            </p:cNvPr>
            <p:cNvSpPr txBox="1"/>
            <p:nvPr/>
          </p:nvSpPr>
          <p:spPr>
            <a:xfrm rot="2165619">
              <a:off x="4053264" y="4717410"/>
              <a:ext cx="10153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GIRO</a:t>
              </a:r>
              <a:endParaRPr lang="es-A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CuadroTexto 43">
              <a:extLst>
                <a:ext uri="{FF2B5EF4-FFF2-40B4-BE49-F238E27FC236}">
                  <a16:creationId xmlns:a16="http://schemas.microsoft.com/office/drawing/2014/main" id="{824BA2E9-C528-4D6D-A455-C1609AF9D3C0}"/>
                </a:ext>
              </a:extLst>
            </p:cNvPr>
            <p:cNvSpPr txBox="1"/>
            <p:nvPr/>
          </p:nvSpPr>
          <p:spPr>
            <a:xfrm rot="20776568">
              <a:off x="6853664" y="2624584"/>
              <a:ext cx="6356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PV</a:t>
              </a:r>
              <a:endParaRPr lang="es-A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CuadroTexto 44">
              <a:extLst>
                <a:ext uri="{FF2B5EF4-FFF2-40B4-BE49-F238E27FC236}">
                  <a16:creationId xmlns:a16="http://schemas.microsoft.com/office/drawing/2014/main" id="{CBC1C506-C57C-49A6-B259-9EA749DE0FDE}"/>
                </a:ext>
              </a:extLst>
            </p:cNvPr>
            <p:cNvSpPr txBox="1"/>
            <p:nvPr/>
          </p:nvSpPr>
          <p:spPr>
            <a:xfrm rot="20844434">
              <a:off x="10008403" y="1792931"/>
              <a:ext cx="9543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PLD</a:t>
              </a:r>
              <a:endParaRPr lang="es-A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CuadroTexto 45">
              <a:extLst>
                <a:ext uri="{FF2B5EF4-FFF2-40B4-BE49-F238E27FC236}">
                  <a16:creationId xmlns:a16="http://schemas.microsoft.com/office/drawing/2014/main" id="{E2E5A9D9-FF7F-4BCC-996C-0C27BF63B47A}"/>
                </a:ext>
              </a:extLst>
            </p:cNvPr>
            <p:cNvSpPr txBox="1"/>
            <p:nvPr/>
          </p:nvSpPr>
          <p:spPr>
            <a:xfrm rot="20015827">
              <a:off x="9261219" y="5428561"/>
              <a:ext cx="6356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</a:t>
              </a:r>
              <a:endParaRPr lang="es-A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CuadroTexto 46">
              <a:extLst>
                <a:ext uri="{FF2B5EF4-FFF2-40B4-BE49-F238E27FC236}">
                  <a16:creationId xmlns:a16="http://schemas.microsoft.com/office/drawing/2014/main" id="{4FBA800E-7FAD-4EBA-99C7-648C8D665E3D}"/>
                </a:ext>
              </a:extLst>
            </p:cNvPr>
            <p:cNvSpPr txBox="1"/>
            <p:nvPr/>
          </p:nvSpPr>
          <p:spPr>
            <a:xfrm rot="615779">
              <a:off x="9924752" y="4267627"/>
              <a:ext cx="10153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GIRO</a:t>
              </a:r>
              <a:endParaRPr lang="es-A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Rectángulo 4">
            <a:extLst>
              <a:ext uri="{FF2B5EF4-FFF2-40B4-BE49-F238E27FC236}">
                <a16:creationId xmlns:a16="http://schemas.microsoft.com/office/drawing/2014/main" id="{71DC511C-5F57-4AC1-A6F9-C0BC19396132}"/>
              </a:ext>
            </a:extLst>
          </p:cNvPr>
          <p:cNvSpPr/>
          <p:nvPr/>
        </p:nvSpPr>
        <p:spPr>
          <a:xfrm>
            <a:off x="596347" y="556591"/>
            <a:ext cx="1099930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ABATIMENTO DE PLANO PLD: 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PLANO VERTICAL, 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queda en su lugar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El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 LATERAL DERECHO gira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hasta quedar en la misma posición que el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PV. 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imagen se va con el plano.</a:t>
            </a:r>
            <a:b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/>
              <a:t>- Más información © https://glosarios.servidor-alicante.comcom</a:t>
            </a:r>
            <a:endParaRPr lang="es-E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800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131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71DC511C-5F57-4AC1-A6F9-C0BC19396132}"/>
              </a:ext>
            </a:extLst>
          </p:cNvPr>
          <p:cNvSpPr/>
          <p:nvPr/>
        </p:nvSpPr>
        <p:spPr>
          <a:xfrm>
            <a:off x="596347" y="556591"/>
            <a:ext cx="1099930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ABATIMENTO DE PLANO PH: 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PLANO VERTICAL, 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queda en su lugar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El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 HORIZONTAL gira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hasta quedar en la misma posición que el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PV. 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imagen se va con el plano.</a:t>
            </a:r>
            <a:b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/>
              <a:t>- Más información © https://glosarios.servidor-alicante.comcom</a:t>
            </a:r>
            <a:endParaRPr lang="es-E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800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9B148401-D6EB-46C0-A03A-60E89FC24ADC}"/>
              </a:ext>
            </a:extLst>
          </p:cNvPr>
          <p:cNvGrpSpPr/>
          <p:nvPr/>
        </p:nvGrpSpPr>
        <p:grpSpPr>
          <a:xfrm>
            <a:off x="238918" y="2049582"/>
            <a:ext cx="11716862" cy="4008318"/>
            <a:chOff x="238918" y="2049582"/>
            <a:chExt cx="11716862" cy="4008318"/>
          </a:xfrm>
        </p:grpSpPr>
        <p:grpSp>
          <p:nvGrpSpPr>
            <p:cNvPr id="10" name="Grupo 9">
              <a:extLst>
                <a:ext uri="{FF2B5EF4-FFF2-40B4-BE49-F238E27FC236}">
                  <a16:creationId xmlns:a16="http://schemas.microsoft.com/office/drawing/2014/main" id="{F10BE43C-5707-4314-80D3-A0214029AB76}"/>
                </a:ext>
              </a:extLst>
            </p:cNvPr>
            <p:cNvGrpSpPr/>
            <p:nvPr/>
          </p:nvGrpSpPr>
          <p:grpSpPr>
            <a:xfrm>
              <a:off x="238918" y="2049582"/>
              <a:ext cx="11716862" cy="4008318"/>
              <a:chOff x="1172845" y="1799611"/>
              <a:chExt cx="9280836" cy="2575955"/>
            </a:xfrm>
          </p:grpSpPr>
          <p:pic>
            <p:nvPicPr>
              <p:cNvPr id="8" name="Imagen 7">
                <a:extLst>
                  <a:ext uri="{FF2B5EF4-FFF2-40B4-BE49-F238E27FC236}">
                    <a16:creationId xmlns:a16="http://schemas.microsoft.com/office/drawing/2014/main" id="{F2DDD2AB-2A6D-4C36-9DA3-BF81039469B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172845" y="1833901"/>
                <a:ext cx="4797854" cy="2532359"/>
              </a:xfrm>
              <a:prstGeom prst="rect">
                <a:avLst/>
              </a:prstGeom>
            </p:spPr>
          </p:pic>
          <p:pic>
            <p:nvPicPr>
              <p:cNvPr id="9" name="Imagen 8">
                <a:extLst>
                  <a:ext uri="{FF2B5EF4-FFF2-40B4-BE49-F238E27FC236}">
                    <a16:creationId xmlns:a16="http://schemas.microsoft.com/office/drawing/2014/main" id="{A40369CF-D8B2-4384-8634-0AED51CC1A6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970698" y="1799611"/>
                <a:ext cx="4482983" cy="2575955"/>
              </a:xfrm>
              <a:prstGeom prst="rect">
                <a:avLst/>
              </a:prstGeom>
            </p:spPr>
          </p:pic>
        </p:grpSp>
        <p:sp>
          <p:nvSpPr>
            <p:cNvPr id="21" name="CuadroTexto 20">
              <a:extLst>
                <a:ext uri="{FF2B5EF4-FFF2-40B4-BE49-F238E27FC236}">
                  <a16:creationId xmlns:a16="http://schemas.microsoft.com/office/drawing/2014/main" id="{91D97DB6-F878-4531-8894-7FB95F5FAAE2}"/>
                </a:ext>
              </a:extLst>
            </p:cNvPr>
            <p:cNvSpPr txBox="1"/>
            <p:nvPr/>
          </p:nvSpPr>
          <p:spPr>
            <a:xfrm rot="20776568">
              <a:off x="1387023" y="3035915"/>
              <a:ext cx="6356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PV</a:t>
              </a:r>
              <a:endParaRPr lang="es-A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DB199BA2-76EF-4BC7-BC83-B826ADB83840}"/>
                </a:ext>
              </a:extLst>
            </p:cNvPr>
            <p:cNvSpPr txBox="1"/>
            <p:nvPr/>
          </p:nvSpPr>
          <p:spPr>
            <a:xfrm rot="20824747">
              <a:off x="4181259" y="2364324"/>
              <a:ext cx="9543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PLD</a:t>
              </a:r>
              <a:endParaRPr lang="es-A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CuadroTexto 22">
              <a:extLst>
                <a:ext uri="{FF2B5EF4-FFF2-40B4-BE49-F238E27FC236}">
                  <a16:creationId xmlns:a16="http://schemas.microsoft.com/office/drawing/2014/main" id="{E84DC357-E4BD-4AE9-9ABB-089BFB16B622}"/>
                </a:ext>
              </a:extLst>
            </p:cNvPr>
            <p:cNvSpPr txBox="1"/>
            <p:nvPr/>
          </p:nvSpPr>
          <p:spPr>
            <a:xfrm rot="20380237">
              <a:off x="1510449" y="5065614"/>
              <a:ext cx="9543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</a:t>
              </a:r>
              <a:endParaRPr lang="es-A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Flecha: curvada hacia la izquierda 10">
              <a:extLst>
                <a:ext uri="{FF2B5EF4-FFF2-40B4-BE49-F238E27FC236}">
                  <a16:creationId xmlns:a16="http://schemas.microsoft.com/office/drawing/2014/main" id="{700547A7-7D58-4497-BAB1-5F0EFA832A18}"/>
                </a:ext>
              </a:extLst>
            </p:cNvPr>
            <p:cNvSpPr/>
            <p:nvPr/>
          </p:nvSpPr>
          <p:spPr>
            <a:xfrm rot="3170170">
              <a:off x="4135907" y="5177792"/>
              <a:ext cx="453404" cy="980551"/>
            </a:xfrm>
            <a:prstGeom prst="curvedLef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>
                <a:solidFill>
                  <a:schemeClr val="tx1"/>
                </a:solidFill>
              </a:endParaRPr>
            </a:p>
          </p:txBody>
        </p:sp>
        <p:sp>
          <p:nvSpPr>
            <p:cNvPr id="25" name="Flecha: curvada hacia la izquierda 24">
              <a:extLst>
                <a:ext uri="{FF2B5EF4-FFF2-40B4-BE49-F238E27FC236}">
                  <a16:creationId xmlns:a16="http://schemas.microsoft.com/office/drawing/2014/main" id="{7128450C-9834-48AE-BB6E-7BC7B725C846}"/>
                </a:ext>
              </a:extLst>
            </p:cNvPr>
            <p:cNvSpPr/>
            <p:nvPr/>
          </p:nvSpPr>
          <p:spPr>
            <a:xfrm rot="3170170">
              <a:off x="9507977" y="4893784"/>
              <a:ext cx="706671" cy="1329691"/>
            </a:xfrm>
            <a:prstGeom prst="curvedLef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>
                <a:solidFill>
                  <a:schemeClr val="tx1"/>
                </a:solidFill>
              </a:endParaRPr>
            </a:p>
          </p:txBody>
        </p:sp>
        <p:sp>
          <p:nvSpPr>
            <p:cNvPr id="27" name="CuadroTexto 26">
              <a:extLst>
                <a:ext uri="{FF2B5EF4-FFF2-40B4-BE49-F238E27FC236}">
                  <a16:creationId xmlns:a16="http://schemas.microsoft.com/office/drawing/2014/main" id="{F9C4BDAD-3E94-405E-A251-B1457343C7D8}"/>
                </a:ext>
              </a:extLst>
            </p:cNvPr>
            <p:cNvSpPr txBox="1"/>
            <p:nvPr/>
          </p:nvSpPr>
          <p:spPr>
            <a:xfrm rot="172437">
              <a:off x="9282850" y="5065613"/>
              <a:ext cx="9543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90°</a:t>
              </a:r>
              <a:endParaRPr lang="es-A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04E06326-9F3F-4527-BF85-36606B717EF7}"/>
                </a:ext>
              </a:extLst>
            </p:cNvPr>
            <p:cNvSpPr txBox="1"/>
            <p:nvPr/>
          </p:nvSpPr>
          <p:spPr>
            <a:xfrm rot="20824747">
              <a:off x="9900845" y="2204561"/>
              <a:ext cx="9543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PLD</a:t>
              </a:r>
              <a:endParaRPr lang="es-A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CuadroTexto 28">
              <a:extLst>
                <a:ext uri="{FF2B5EF4-FFF2-40B4-BE49-F238E27FC236}">
                  <a16:creationId xmlns:a16="http://schemas.microsoft.com/office/drawing/2014/main" id="{5641802B-964C-4B87-B543-CA14A188B2C8}"/>
                </a:ext>
              </a:extLst>
            </p:cNvPr>
            <p:cNvSpPr txBox="1"/>
            <p:nvPr/>
          </p:nvSpPr>
          <p:spPr>
            <a:xfrm rot="20776568">
              <a:off x="6996597" y="2920950"/>
              <a:ext cx="6356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PV</a:t>
              </a:r>
              <a:endParaRPr lang="es-A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CuadroTexto 29">
              <a:extLst>
                <a:ext uri="{FF2B5EF4-FFF2-40B4-BE49-F238E27FC236}">
                  <a16:creationId xmlns:a16="http://schemas.microsoft.com/office/drawing/2014/main" id="{4FDBCCC8-2257-4A9E-9997-A9467D351AFC}"/>
                </a:ext>
              </a:extLst>
            </p:cNvPr>
            <p:cNvSpPr txBox="1"/>
            <p:nvPr/>
          </p:nvSpPr>
          <p:spPr>
            <a:xfrm rot="20380237">
              <a:off x="7039985" y="5035664"/>
              <a:ext cx="9543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</a:t>
              </a:r>
              <a:endParaRPr lang="es-A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0830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71DC511C-5F57-4AC1-A6F9-C0BC19396132}"/>
              </a:ext>
            </a:extLst>
          </p:cNvPr>
          <p:cNvSpPr/>
          <p:nvPr/>
        </p:nvSpPr>
        <p:spPr>
          <a:xfrm>
            <a:off x="596347" y="556591"/>
            <a:ext cx="10999305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ABATIMENTO DE PLANOS: 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Quedarían así</a:t>
            </a:r>
            <a:r>
              <a:rPr lang="es-ES" dirty="0"/>
              <a:t>- Más información © https://glosarios.servidor-alicante.comcom</a:t>
            </a:r>
            <a:endParaRPr lang="es-E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800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2" name="Grupo 51">
            <a:extLst>
              <a:ext uri="{FF2B5EF4-FFF2-40B4-BE49-F238E27FC236}">
                <a16:creationId xmlns:a16="http://schemas.microsoft.com/office/drawing/2014/main" id="{D8A4A115-2EB5-4845-BA0F-DF8549FD92F8}"/>
              </a:ext>
            </a:extLst>
          </p:cNvPr>
          <p:cNvGrpSpPr/>
          <p:nvPr/>
        </p:nvGrpSpPr>
        <p:grpSpPr>
          <a:xfrm>
            <a:off x="2120346" y="1019743"/>
            <a:ext cx="7562915" cy="5799082"/>
            <a:chOff x="2120346" y="1019743"/>
            <a:chExt cx="7562915" cy="5799082"/>
          </a:xfrm>
        </p:grpSpPr>
        <p:pic>
          <p:nvPicPr>
            <p:cNvPr id="3" name="Imagen 2">
              <a:extLst>
                <a:ext uri="{FF2B5EF4-FFF2-40B4-BE49-F238E27FC236}">
                  <a16:creationId xmlns:a16="http://schemas.microsoft.com/office/drawing/2014/main" id="{FD4D1FD1-517A-4BE6-80E4-0A7021E3C0E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120346" y="1019743"/>
              <a:ext cx="7562915" cy="5799082"/>
            </a:xfrm>
            <a:prstGeom prst="rect">
              <a:avLst/>
            </a:prstGeom>
          </p:spPr>
        </p:pic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13549C97-3C98-4D14-81DB-A7FE711637FE}"/>
                </a:ext>
              </a:extLst>
            </p:cNvPr>
            <p:cNvSpPr txBox="1"/>
            <p:nvPr/>
          </p:nvSpPr>
          <p:spPr>
            <a:xfrm>
              <a:off x="2356339" y="1172144"/>
              <a:ext cx="6564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PV</a:t>
              </a:r>
            </a:p>
          </p:txBody>
        </p:sp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6960CE2C-E3D9-4D35-8944-61A6729B995E}"/>
                </a:ext>
              </a:extLst>
            </p:cNvPr>
            <p:cNvSpPr txBox="1"/>
            <p:nvPr/>
          </p:nvSpPr>
          <p:spPr>
            <a:xfrm>
              <a:off x="8546122" y="1153000"/>
              <a:ext cx="8206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PLD</a:t>
              </a:r>
            </a:p>
          </p:txBody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B27BFEE0-E6DB-498B-AD2A-89D13C5FC7CE}"/>
                </a:ext>
              </a:extLst>
            </p:cNvPr>
            <p:cNvSpPr txBox="1"/>
            <p:nvPr/>
          </p:nvSpPr>
          <p:spPr>
            <a:xfrm>
              <a:off x="2356339" y="6357160"/>
              <a:ext cx="6564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</a:t>
              </a:r>
            </a:p>
          </p:txBody>
        </p:sp>
        <p:cxnSp>
          <p:nvCxnSpPr>
            <p:cNvPr id="7" name="Conector recto 6">
              <a:extLst>
                <a:ext uri="{FF2B5EF4-FFF2-40B4-BE49-F238E27FC236}">
                  <a16:creationId xmlns:a16="http://schemas.microsoft.com/office/drawing/2014/main" id="{AD66B952-749B-442E-BC58-838DEC485426}"/>
                </a:ext>
              </a:extLst>
            </p:cNvPr>
            <p:cNvCxnSpPr>
              <a:cxnSpLocks/>
            </p:cNvCxnSpPr>
            <p:nvPr/>
          </p:nvCxnSpPr>
          <p:spPr>
            <a:xfrm>
              <a:off x="4478215" y="2450123"/>
              <a:ext cx="2825262" cy="0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cto 23">
              <a:extLst>
                <a:ext uri="{FF2B5EF4-FFF2-40B4-BE49-F238E27FC236}">
                  <a16:creationId xmlns:a16="http://schemas.microsoft.com/office/drawing/2014/main" id="{BA22F52F-0FF7-4AA3-8D95-1F7634D87BC9}"/>
                </a:ext>
              </a:extLst>
            </p:cNvPr>
            <p:cNvCxnSpPr>
              <a:cxnSpLocks/>
            </p:cNvCxnSpPr>
            <p:nvPr/>
          </p:nvCxnSpPr>
          <p:spPr>
            <a:xfrm>
              <a:off x="4478215" y="3358662"/>
              <a:ext cx="2825262" cy="0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recto 25">
              <a:extLst>
                <a:ext uri="{FF2B5EF4-FFF2-40B4-BE49-F238E27FC236}">
                  <a16:creationId xmlns:a16="http://schemas.microsoft.com/office/drawing/2014/main" id="{8EDB47DD-0FCF-4D75-8714-5341553F3BF3}"/>
                </a:ext>
              </a:extLst>
            </p:cNvPr>
            <p:cNvCxnSpPr>
              <a:cxnSpLocks/>
            </p:cNvCxnSpPr>
            <p:nvPr/>
          </p:nvCxnSpPr>
          <p:spPr>
            <a:xfrm>
              <a:off x="3974123" y="2907323"/>
              <a:ext cx="3821723" cy="0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ector recto 30">
              <a:extLst>
                <a:ext uri="{FF2B5EF4-FFF2-40B4-BE49-F238E27FC236}">
                  <a16:creationId xmlns:a16="http://schemas.microsoft.com/office/drawing/2014/main" id="{8B43E558-7296-4BD7-86CC-6C821C1C1A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56423" y="3358662"/>
              <a:ext cx="0" cy="1600200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ector recto 31">
              <a:extLst>
                <a:ext uri="{FF2B5EF4-FFF2-40B4-BE49-F238E27FC236}">
                  <a16:creationId xmlns:a16="http://schemas.microsoft.com/office/drawing/2014/main" id="{114A2D72-D74A-4B03-BE9F-A0340342A22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8215" y="3358662"/>
              <a:ext cx="0" cy="1600200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ector recto 32">
              <a:extLst>
                <a:ext uri="{FF2B5EF4-FFF2-40B4-BE49-F238E27FC236}">
                  <a16:creationId xmlns:a16="http://schemas.microsoft.com/office/drawing/2014/main" id="{B9331C95-9B45-4A49-B052-4DE214A05B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21015" y="2907323"/>
              <a:ext cx="4331" cy="2543908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ector recto 33">
              <a:extLst>
                <a:ext uri="{FF2B5EF4-FFF2-40B4-BE49-F238E27FC236}">
                  <a16:creationId xmlns:a16="http://schemas.microsoft.com/office/drawing/2014/main" id="{6D3E564D-80D7-401A-8E39-8B4FB3F5EC7F}"/>
                </a:ext>
              </a:extLst>
            </p:cNvPr>
            <p:cNvCxnSpPr>
              <a:cxnSpLocks/>
            </p:cNvCxnSpPr>
            <p:nvPr/>
          </p:nvCxnSpPr>
          <p:spPr>
            <a:xfrm>
              <a:off x="4466492" y="4982308"/>
              <a:ext cx="1887416" cy="0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ector recto 34">
              <a:extLst>
                <a:ext uri="{FF2B5EF4-FFF2-40B4-BE49-F238E27FC236}">
                  <a16:creationId xmlns:a16="http://schemas.microsoft.com/office/drawing/2014/main" id="{0302430D-70F4-452C-9BFD-1C990CB8DB24}"/>
                </a:ext>
              </a:extLst>
            </p:cNvPr>
            <p:cNvCxnSpPr>
              <a:cxnSpLocks/>
            </p:cNvCxnSpPr>
            <p:nvPr/>
          </p:nvCxnSpPr>
          <p:spPr>
            <a:xfrm>
              <a:off x="4454768" y="5908431"/>
              <a:ext cx="1887416" cy="0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ector recto 35">
              <a:extLst>
                <a:ext uri="{FF2B5EF4-FFF2-40B4-BE49-F238E27FC236}">
                  <a16:creationId xmlns:a16="http://schemas.microsoft.com/office/drawing/2014/main" id="{5F68C278-EAE9-4170-8A7D-9AC50106883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280031" y="3358662"/>
              <a:ext cx="0" cy="697523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recto 36">
              <a:extLst>
                <a:ext uri="{FF2B5EF4-FFF2-40B4-BE49-F238E27FC236}">
                  <a16:creationId xmlns:a16="http://schemas.microsoft.com/office/drawing/2014/main" id="{34D6FA91-DF9E-4F96-9E78-3551284B8E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06154" y="3358662"/>
              <a:ext cx="0" cy="697523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ector recto 38">
              <a:extLst>
                <a:ext uri="{FF2B5EF4-FFF2-40B4-BE49-F238E27FC236}">
                  <a16:creationId xmlns:a16="http://schemas.microsoft.com/office/drawing/2014/main" id="{0B034945-B571-49E1-B7E7-9FEFA9BFB3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53908" y="4056185"/>
              <a:ext cx="926123" cy="914401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Conector recto 41">
              <a:extLst>
                <a:ext uri="{FF2B5EF4-FFF2-40B4-BE49-F238E27FC236}">
                  <a16:creationId xmlns:a16="http://schemas.microsoft.com/office/drawing/2014/main" id="{22D7B48D-A89C-4F54-8A84-B1A2755357C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53908" y="4044463"/>
              <a:ext cx="1852246" cy="1840525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ector recto 43">
              <a:extLst>
                <a:ext uri="{FF2B5EF4-FFF2-40B4-BE49-F238E27FC236}">
                  <a16:creationId xmlns:a16="http://schemas.microsoft.com/office/drawing/2014/main" id="{A0782C2F-A9E3-4FF4-861F-FBC0CE3C009E}"/>
                </a:ext>
              </a:extLst>
            </p:cNvPr>
            <p:cNvCxnSpPr>
              <a:cxnSpLocks/>
            </p:cNvCxnSpPr>
            <p:nvPr/>
          </p:nvCxnSpPr>
          <p:spPr>
            <a:xfrm>
              <a:off x="4014387" y="5451231"/>
              <a:ext cx="2339521" cy="0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ector recto 45">
              <a:extLst>
                <a:ext uri="{FF2B5EF4-FFF2-40B4-BE49-F238E27FC236}">
                  <a16:creationId xmlns:a16="http://schemas.microsoft.com/office/drawing/2014/main" id="{D6DEE66B-9BC6-4899-BF98-19ED723E3B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37231" y="2907323"/>
              <a:ext cx="0" cy="1148862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ector recto 47">
              <a:extLst>
                <a:ext uri="{FF2B5EF4-FFF2-40B4-BE49-F238E27FC236}">
                  <a16:creationId xmlns:a16="http://schemas.microsoft.com/office/drawing/2014/main" id="{762F85A1-4569-47A6-94D5-CD8DF7F60E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53907" y="4056185"/>
              <a:ext cx="1395047" cy="1395046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598379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71DC511C-5F57-4AC1-A6F9-C0BC19396132}"/>
              </a:ext>
            </a:extLst>
          </p:cNvPr>
          <p:cNvSpPr/>
          <p:nvPr/>
        </p:nvSpPr>
        <p:spPr>
          <a:xfrm>
            <a:off x="596347" y="556591"/>
            <a:ext cx="10999305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COTA: 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la medida entre el 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OBJETO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su 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IMAGEN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PROYECCIÓN PRIMERA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A´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es decir, que siempre es la medida vertical desde el 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OBJETO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su 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IMAGEN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sobre el 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Cota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 la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altitud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presenta un punto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 un plano horizontal 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se usa como referencia.</a:t>
            </a:r>
            <a:br>
              <a:rPr lang="es-ES" sz="2400" dirty="0"/>
            </a:br>
            <a:r>
              <a:rPr lang="es-ES" dirty="0"/>
              <a:t>- Más información en</a:t>
            </a:r>
            <a:endParaRPr lang="es-ES" sz="2800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" name="Grupo 13">
            <a:extLst>
              <a:ext uri="{FF2B5EF4-FFF2-40B4-BE49-F238E27FC236}">
                <a16:creationId xmlns:a16="http://schemas.microsoft.com/office/drawing/2014/main" id="{9CDFCD61-CFF4-441F-9196-ADD85F5BE6EB}"/>
              </a:ext>
            </a:extLst>
          </p:cNvPr>
          <p:cNvGrpSpPr/>
          <p:nvPr/>
        </p:nvGrpSpPr>
        <p:grpSpPr>
          <a:xfrm>
            <a:off x="4009356" y="2357509"/>
            <a:ext cx="5477544" cy="4419700"/>
            <a:chOff x="4009356" y="2357509"/>
            <a:chExt cx="5477544" cy="4419700"/>
          </a:xfrm>
        </p:grpSpPr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1F8C5C1F-4F9F-485A-BE1C-0E10D3C0B7A7}"/>
                </a:ext>
              </a:extLst>
            </p:cNvPr>
            <p:cNvSpPr txBox="1"/>
            <p:nvPr/>
          </p:nvSpPr>
          <p:spPr>
            <a:xfrm>
              <a:off x="4210666" y="2878610"/>
              <a:ext cx="4008040" cy="928511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endParaRPr lang="es-AR" dirty="0"/>
            </a:p>
          </p:txBody>
        </p:sp>
        <p:sp>
          <p:nvSpPr>
            <p:cNvPr id="29" name="CuadroTexto 28">
              <a:extLst>
                <a:ext uri="{FF2B5EF4-FFF2-40B4-BE49-F238E27FC236}">
                  <a16:creationId xmlns:a16="http://schemas.microsoft.com/office/drawing/2014/main" id="{2523FCE3-E71B-4C3C-8732-43E18A053E4A}"/>
                </a:ext>
              </a:extLst>
            </p:cNvPr>
            <p:cNvSpPr txBox="1"/>
            <p:nvPr/>
          </p:nvSpPr>
          <p:spPr>
            <a:xfrm>
              <a:off x="4927189" y="6434201"/>
              <a:ext cx="2294524" cy="255865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endParaRPr lang="es-AR" dirty="0"/>
            </a:p>
          </p:txBody>
        </p:sp>
        <p:pic>
          <p:nvPicPr>
            <p:cNvPr id="2" name="Imagen 1">
              <a:extLst>
                <a:ext uri="{FF2B5EF4-FFF2-40B4-BE49-F238E27FC236}">
                  <a16:creationId xmlns:a16="http://schemas.microsoft.com/office/drawing/2014/main" id="{F0350CBE-2BB0-40E7-A509-435FE375572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42342" y="2357509"/>
              <a:ext cx="5444558" cy="4419700"/>
            </a:xfrm>
            <a:prstGeom prst="rect">
              <a:avLst/>
            </a:prstGeom>
          </p:spPr>
        </p:pic>
        <p:cxnSp>
          <p:nvCxnSpPr>
            <p:cNvPr id="8" name="Conector recto de flecha 7">
              <a:extLst>
                <a:ext uri="{FF2B5EF4-FFF2-40B4-BE49-F238E27FC236}">
                  <a16:creationId xmlns:a16="http://schemas.microsoft.com/office/drawing/2014/main" id="{EC126EC4-74FD-4617-8436-60016783BC20}"/>
                </a:ext>
              </a:extLst>
            </p:cNvPr>
            <p:cNvCxnSpPr/>
            <p:nvPr/>
          </p:nvCxnSpPr>
          <p:spPr>
            <a:xfrm>
              <a:off x="6819900" y="5124450"/>
              <a:ext cx="0" cy="828675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2C199DD0-0754-438F-9C4A-6B4B6E54F903}"/>
                </a:ext>
              </a:extLst>
            </p:cNvPr>
            <p:cNvSpPr txBox="1"/>
            <p:nvPr/>
          </p:nvSpPr>
          <p:spPr>
            <a:xfrm>
              <a:off x="6441280" y="4857890"/>
              <a:ext cx="25717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COTA</a:t>
              </a:r>
            </a:p>
          </p:txBody>
        </p:sp>
        <p:sp>
          <p:nvSpPr>
            <p:cNvPr id="73" name="CuadroTexto 72">
              <a:extLst>
                <a:ext uri="{FF2B5EF4-FFF2-40B4-BE49-F238E27FC236}">
                  <a16:creationId xmlns:a16="http://schemas.microsoft.com/office/drawing/2014/main" id="{6E55CCAA-1118-45C0-B489-5D170E97EF6D}"/>
                </a:ext>
              </a:extLst>
            </p:cNvPr>
            <p:cNvSpPr txBox="1"/>
            <p:nvPr/>
          </p:nvSpPr>
          <p:spPr>
            <a:xfrm>
              <a:off x="6634162" y="4596389"/>
              <a:ext cx="2571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74" name="CuadroTexto 73">
              <a:extLst>
                <a:ext uri="{FF2B5EF4-FFF2-40B4-BE49-F238E27FC236}">
                  <a16:creationId xmlns:a16="http://schemas.microsoft.com/office/drawing/2014/main" id="{FCE361EB-FEED-4356-8B59-5201AE4DBA1C}"/>
                </a:ext>
              </a:extLst>
            </p:cNvPr>
            <p:cNvSpPr txBox="1"/>
            <p:nvPr/>
          </p:nvSpPr>
          <p:spPr>
            <a:xfrm>
              <a:off x="6762749" y="5731997"/>
              <a:ext cx="5476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A´</a:t>
              </a:r>
            </a:p>
          </p:txBody>
        </p:sp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D0139149-5064-4566-B69B-73184987417C}"/>
                </a:ext>
              </a:extLst>
            </p:cNvPr>
            <p:cNvSpPr/>
            <p:nvPr/>
          </p:nvSpPr>
          <p:spPr>
            <a:xfrm>
              <a:off x="6762749" y="4952960"/>
              <a:ext cx="99262" cy="10509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7" name="Elipse 76">
              <a:extLst>
                <a:ext uri="{FF2B5EF4-FFF2-40B4-BE49-F238E27FC236}">
                  <a16:creationId xmlns:a16="http://schemas.microsoft.com/office/drawing/2014/main" id="{4CEE8575-A4DA-4768-B71D-49783FD02C83}"/>
                </a:ext>
              </a:extLst>
            </p:cNvPr>
            <p:cNvSpPr/>
            <p:nvPr/>
          </p:nvSpPr>
          <p:spPr>
            <a:xfrm>
              <a:off x="6770269" y="5953125"/>
              <a:ext cx="99262" cy="10509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8" name="CuadroTexto 77">
              <a:extLst>
                <a:ext uri="{FF2B5EF4-FFF2-40B4-BE49-F238E27FC236}">
                  <a16:creationId xmlns:a16="http://schemas.microsoft.com/office/drawing/2014/main" id="{AAC8C8CC-7D62-4096-B7C0-D0573060BA7D}"/>
                </a:ext>
              </a:extLst>
            </p:cNvPr>
            <p:cNvSpPr txBox="1"/>
            <p:nvPr/>
          </p:nvSpPr>
          <p:spPr>
            <a:xfrm rot="20106628">
              <a:off x="6877051" y="6028751"/>
              <a:ext cx="7729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</a:t>
              </a:r>
            </a:p>
          </p:txBody>
        </p:sp>
        <p:sp>
          <p:nvSpPr>
            <p:cNvPr id="79" name="CuadroTexto 78">
              <a:extLst>
                <a:ext uri="{FF2B5EF4-FFF2-40B4-BE49-F238E27FC236}">
                  <a16:creationId xmlns:a16="http://schemas.microsoft.com/office/drawing/2014/main" id="{CE8F0AFF-B098-44B0-98D6-A3E24CA07971}"/>
                </a:ext>
              </a:extLst>
            </p:cNvPr>
            <p:cNvSpPr txBox="1"/>
            <p:nvPr/>
          </p:nvSpPr>
          <p:spPr>
            <a:xfrm rot="19861640">
              <a:off x="4009356" y="3872417"/>
              <a:ext cx="7729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PV</a:t>
              </a:r>
            </a:p>
          </p:txBody>
        </p:sp>
        <p:sp>
          <p:nvSpPr>
            <p:cNvPr id="80" name="CuadroTexto 79">
              <a:extLst>
                <a:ext uri="{FF2B5EF4-FFF2-40B4-BE49-F238E27FC236}">
                  <a16:creationId xmlns:a16="http://schemas.microsoft.com/office/drawing/2014/main" id="{9B723E69-3803-45E3-9C6C-C3B7D3CD5176}"/>
                </a:ext>
              </a:extLst>
            </p:cNvPr>
            <p:cNvSpPr txBox="1"/>
            <p:nvPr/>
          </p:nvSpPr>
          <p:spPr>
            <a:xfrm rot="715073">
              <a:off x="8019942" y="3018218"/>
              <a:ext cx="10972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PLD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65080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71DC511C-5F57-4AC1-A6F9-C0BC19396132}"/>
              </a:ext>
            </a:extLst>
          </p:cNvPr>
          <p:cNvSpPr/>
          <p:nvPr/>
        </p:nvSpPr>
        <p:spPr>
          <a:xfrm>
            <a:off x="596347" y="556591"/>
            <a:ext cx="1099930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DISTANCIA: 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la medida entre el 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OBJETO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su 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IMAGEN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PROYECCIÓN SEGUNDA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A´´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es decir, que siempre es la medida 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inclinada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desde el 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OBJETO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su 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IMAGEN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sobre el 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PV.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Distancia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 la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medida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presenta un punto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desde el plano vertical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s-ES" sz="2400" dirty="0"/>
            </a:br>
            <a:r>
              <a:rPr lang="es-ES" dirty="0"/>
              <a:t>- Más información en</a:t>
            </a:r>
            <a:endParaRPr lang="es-ES" sz="2800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343FFE8B-AB59-4DCB-BB0A-8A1B192D5415}"/>
              </a:ext>
            </a:extLst>
          </p:cNvPr>
          <p:cNvGrpSpPr/>
          <p:nvPr/>
        </p:nvGrpSpPr>
        <p:grpSpPr>
          <a:xfrm>
            <a:off x="4042342" y="2357509"/>
            <a:ext cx="5444558" cy="4419700"/>
            <a:chOff x="4042342" y="2357509"/>
            <a:chExt cx="5444558" cy="4419700"/>
          </a:xfrm>
        </p:grpSpPr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1F8C5C1F-4F9F-485A-BE1C-0E10D3C0B7A7}"/>
                </a:ext>
              </a:extLst>
            </p:cNvPr>
            <p:cNvSpPr txBox="1"/>
            <p:nvPr/>
          </p:nvSpPr>
          <p:spPr>
            <a:xfrm>
              <a:off x="4210666" y="2878610"/>
              <a:ext cx="4008040" cy="928511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endParaRPr lang="es-AR" dirty="0"/>
            </a:p>
          </p:txBody>
        </p:sp>
        <p:sp>
          <p:nvSpPr>
            <p:cNvPr id="29" name="CuadroTexto 28">
              <a:extLst>
                <a:ext uri="{FF2B5EF4-FFF2-40B4-BE49-F238E27FC236}">
                  <a16:creationId xmlns:a16="http://schemas.microsoft.com/office/drawing/2014/main" id="{2523FCE3-E71B-4C3C-8732-43E18A053E4A}"/>
                </a:ext>
              </a:extLst>
            </p:cNvPr>
            <p:cNvSpPr txBox="1"/>
            <p:nvPr/>
          </p:nvSpPr>
          <p:spPr>
            <a:xfrm>
              <a:off x="4927189" y="6434201"/>
              <a:ext cx="2294524" cy="255865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endParaRPr lang="es-AR" dirty="0"/>
            </a:p>
          </p:txBody>
        </p:sp>
        <p:pic>
          <p:nvPicPr>
            <p:cNvPr id="2" name="Imagen 1">
              <a:extLst>
                <a:ext uri="{FF2B5EF4-FFF2-40B4-BE49-F238E27FC236}">
                  <a16:creationId xmlns:a16="http://schemas.microsoft.com/office/drawing/2014/main" id="{F0350CBE-2BB0-40E7-A509-435FE375572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42342" y="2357509"/>
              <a:ext cx="5444558" cy="4419700"/>
            </a:xfrm>
            <a:prstGeom prst="rect">
              <a:avLst/>
            </a:prstGeom>
          </p:spPr>
        </p:pic>
        <p:cxnSp>
          <p:nvCxnSpPr>
            <p:cNvPr id="8" name="Conector recto de flecha 7">
              <a:extLst>
                <a:ext uri="{FF2B5EF4-FFF2-40B4-BE49-F238E27FC236}">
                  <a16:creationId xmlns:a16="http://schemas.microsoft.com/office/drawing/2014/main" id="{EC126EC4-74FD-4617-8436-60016783BC2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073041" y="4772416"/>
              <a:ext cx="1016174" cy="218122"/>
            </a:xfrm>
            <a:prstGeom prst="straightConnector1">
              <a:avLst/>
            </a:prstGeom>
            <a:ln w="38100">
              <a:solidFill>
                <a:srgbClr val="0070C0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2C199DD0-0754-438F-9C4A-6B4B6E54F903}"/>
                </a:ext>
              </a:extLst>
            </p:cNvPr>
            <p:cNvSpPr txBox="1"/>
            <p:nvPr/>
          </p:nvSpPr>
          <p:spPr>
            <a:xfrm rot="814703">
              <a:off x="4851809" y="4382693"/>
              <a:ext cx="145863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DISTANCIA</a:t>
              </a:r>
            </a:p>
          </p:txBody>
        </p:sp>
        <p:sp>
          <p:nvSpPr>
            <p:cNvPr id="73" name="CuadroTexto 72">
              <a:extLst>
                <a:ext uri="{FF2B5EF4-FFF2-40B4-BE49-F238E27FC236}">
                  <a16:creationId xmlns:a16="http://schemas.microsoft.com/office/drawing/2014/main" id="{6E55CCAA-1118-45C0-B489-5D170E97EF6D}"/>
                </a:ext>
              </a:extLst>
            </p:cNvPr>
            <p:cNvSpPr txBox="1"/>
            <p:nvPr/>
          </p:nvSpPr>
          <p:spPr>
            <a:xfrm flipH="1">
              <a:off x="6102787" y="4622104"/>
              <a:ext cx="5313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2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74" name="CuadroTexto 73">
              <a:extLst>
                <a:ext uri="{FF2B5EF4-FFF2-40B4-BE49-F238E27FC236}">
                  <a16:creationId xmlns:a16="http://schemas.microsoft.com/office/drawing/2014/main" id="{FCE361EB-FEED-4356-8B59-5201AE4DBA1C}"/>
                </a:ext>
              </a:extLst>
            </p:cNvPr>
            <p:cNvSpPr txBox="1"/>
            <p:nvPr/>
          </p:nvSpPr>
          <p:spPr>
            <a:xfrm>
              <a:off x="4629473" y="4419812"/>
              <a:ext cx="6516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A´´</a:t>
              </a:r>
            </a:p>
          </p:txBody>
        </p:sp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D0139149-5064-4566-B69B-73184987417C}"/>
                </a:ext>
              </a:extLst>
            </p:cNvPr>
            <p:cNvSpPr/>
            <p:nvPr/>
          </p:nvSpPr>
          <p:spPr>
            <a:xfrm>
              <a:off x="6071731" y="4937991"/>
              <a:ext cx="99262" cy="105094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7" name="Elipse 76">
              <a:extLst>
                <a:ext uri="{FF2B5EF4-FFF2-40B4-BE49-F238E27FC236}">
                  <a16:creationId xmlns:a16="http://schemas.microsoft.com/office/drawing/2014/main" id="{4CEE8575-A4DA-4768-B71D-49783FD02C83}"/>
                </a:ext>
              </a:extLst>
            </p:cNvPr>
            <p:cNvSpPr/>
            <p:nvPr/>
          </p:nvSpPr>
          <p:spPr>
            <a:xfrm>
              <a:off x="5016624" y="4719869"/>
              <a:ext cx="99262" cy="105094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04610EC3-794E-4B45-B4E9-DA546551C2E1}"/>
                </a:ext>
              </a:extLst>
            </p:cNvPr>
            <p:cNvSpPr txBox="1"/>
            <p:nvPr/>
          </p:nvSpPr>
          <p:spPr>
            <a:xfrm rot="20022924">
              <a:off x="4555399" y="3468501"/>
              <a:ext cx="6516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PV</a:t>
              </a: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679ECC4A-1BCB-4BB5-A35D-EE939623FF8B}"/>
                </a:ext>
              </a:extLst>
            </p:cNvPr>
            <p:cNvSpPr txBox="1"/>
            <p:nvPr/>
          </p:nvSpPr>
          <p:spPr>
            <a:xfrm rot="20022924">
              <a:off x="7028969" y="6053771"/>
              <a:ext cx="6516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</a:t>
              </a: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D1557F3D-1348-44AB-B5F9-396EB49ECED4}"/>
                </a:ext>
              </a:extLst>
            </p:cNvPr>
            <p:cNvSpPr txBox="1"/>
            <p:nvPr/>
          </p:nvSpPr>
          <p:spPr>
            <a:xfrm rot="714001">
              <a:off x="8058802" y="2963868"/>
              <a:ext cx="8750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PLD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799193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71DC511C-5F57-4AC1-A6F9-C0BC19396132}"/>
              </a:ext>
            </a:extLst>
          </p:cNvPr>
          <p:cNvSpPr/>
          <p:nvPr/>
        </p:nvSpPr>
        <p:spPr>
          <a:xfrm>
            <a:off x="596347" y="556591"/>
            <a:ext cx="10999305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ALEJAMIENTO: 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la medida entre el 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OBJETO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su 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IMAGEN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PROYECCIÓN TERCERA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A´´´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es decir, que siempre es la medida 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inclinada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desde el 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OBJETO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su 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IMAGEN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sobre el 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Alejamiento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 la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medida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presenta un punto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desde el plano lateral derecho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s-ES" sz="2400" dirty="0"/>
            </a:br>
            <a:r>
              <a:rPr lang="es-ES" dirty="0"/>
              <a:t>- Más información en</a:t>
            </a:r>
            <a:endParaRPr lang="es-ES" sz="2800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48E2BB84-F498-4439-9073-9255910CAA6B}"/>
              </a:ext>
            </a:extLst>
          </p:cNvPr>
          <p:cNvGrpSpPr/>
          <p:nvPr/>
        </p:nvGrpSpPr>
        <p:grpSpPr>
          <a:xfrm>
            <a:off x="3750590" y="2185261"/>
            <a:ext cx="5736310" cy="4591948"/>
            <a:chOff x="4042342" y="2357509"/>
            <a:chExt cx="5444558" cy="4419700"/>
          </a:xfrm>
        </p:grpSpPr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1F8C5C1F-4F9F-485A-BE1C-0E10D3C0B7A7}"/>
                </a:ext>
              </a:extLst>
            </p:cNvPr>
            <p:cNvSpPr txBox="1"/>
            <p:nvPr/>
          </p:nvSpPr>
          <p:spPr>
            <a:xfrm>
              <a:off x="4210666" y="2878610"/>
              <a:ext cx="4008040" cy="928511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endParaRPr lang="es-AR" dirty="0"/>
            </a:p>
          </p:txBody>
        </p:sp>
        <p:sp>
          <p:nvSpPr>
            <p:cNvPr id="29" name="CuadroTexto 28">
              <a:extLst>
                <a:ext uri="{FF2B5EF4-FFF2-40B4-BE49-F238E27FC236}">
                  <a16:creationId xmlns:a16="http://schemas.microsoft.com/office/drawing/2014/main" id="{2523FCE3-E71B-4C3C-8732-43E18A053E4A}"/>
                </a:ext>
              </a:extLst>
            </p:cNvPr>
            <p:cNvSpPr txBox="1"/>
            <p:nvPr/>
          </p:nvSpPr>
          <p:spPr>
            <a:xfrm>
              <a:off x="4927189" y="6434201"/>
              <a:ext cx="2294524" cy="255865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endParaRPr lang="es-AR" dirty="0"/>
            </a:p>
          </p:txBody>
        </p:sp>
        <p:pic>
          <p:nvPicPr>
            <p:cNvPr id="2" name="Imagen 1">
              <a:extLst>
                <a:ext uri="{FF2B5EF4-FFF2-40B4-BE49-F238E27FC236}">
                  <a16:creationId xmlns:a16="http://schemas.microsoft.com/office/drawing/2014/main" id="{F0350CBE-2BB0-40E7-A509-435FE375572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42342" y="2357509"/>
              <a:ext cx="5444558" cy="4419700"/>
            </a:xfrm>
            <a:prstGeom prst="rect">
              <a:avLst/>
            </a:prstGeom>
          </p:spPr>
        </p:pic>
        <p:cxnSp>
          <p:nvCxnSpPr>
            <p:cNvPr id="8" name="Conector recto de flecha 7">
              <a:extLst>
                <a:ext uri="{FF2B5EF4-FFF2-40B4-BE49-F238E27FC236}">
                  <a16:creationId xmlns:a16="http://schemas.microsoft.com/office/drawing/2014/main" id="{EC126EC4-74FD-4617-8436-60016783BC2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42945" y="4413373"/>
              <a:ext cx="938040" cy="433124"/>
            </a:xfrm>
            <a:prstGeom prst="straightConnector1">
              <a:avLst/>
            </a:prstGeom>
            <a:ln w="38100">
              <a:solidFill>
                <a:srgbClr val="00B050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2C199DD0-0754-438F-9C4A-6B4B6E54F903}"/>
                </a:ext>
              </a:extLst>
            </p:cNvPr>
            <p:cNvSpPr txBox="1"/>
            <p:nvPr/>
          </p:nvSpPr>
          <p:spPr>
            <a:xfrm rot="19852889">
              <a:off x="7126216" y="3939799"/>
              <a:ext cx="19589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ALEJAMIENTO</a:t>
              </a:r>
            </a:p>
          </p:txBody>
        </p:sp>
        <p:sp>
          <p:nvSpPr>
            <p:cNvPr id="73" name="CuadroTexto 72">
              <a:extLst>
                <a:ext uri="{FF2B5EF4-FFF2-40B4-BE49-F238E27FC236}">
                  <a16:creationId xmlns:a16="http://schemas.microsoft.com/office/drawing/2014/main" id="{6E55CCAA-1118-45C0-B489-5D170E97EF6D}"/>
                </a:ext>
              </a:extLst>
            </p:cNvPr>
            <p:cNvSpPr txBox="1"/>
            <p:nvPr/>
          </p:nvSpPr>
          <p:spPr>
            <a:xfrm flipH="1">
              <a:off x="7066698" y="4535206"/>
              <a:ext cx="5313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24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74" name="CuadroTexto 73">
              <a:extLst>
                <a:ext uri="{FF2B5EF4-FFF2-40B4-BE49-F238E27FC236}">
                  <a16:creationId xmlns:a16="http://schemas.microsoft.com/office/drawing/2014/main" id="{FCE361EB-FEED-4356-8B59-5201AE4DBA1C}"/>
                </a:ext>
              </a:extLst>
            </p:cNvPr>
            <p:cNvSpPr txBox="1"/>
            <p:nvPr/>
          </p:nvSpPr>
          <p:spPr>
            <a:xfrm>
              <a:off x="8331354" y="4032166"/>
              <a:ext cx="7482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A´´´</a:t>
              </a:r>
            </a:p>
          </p:txBody>
        </p:sp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D0139149-5064-4566-B69B-73184987417C}"/>
                </a:ext>
              </a:extLst>
            </p:cNvPr>
            <p:cNvSpPr/>
            <p:nvPr/>
          </p:nvSpPr>
          <p:spPr>
            <a:xfrm>
              <a:off x="8331354" y="4360826"/>
              <a:ext cx="99262" cy="105094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7" name="Elipse 76">
              <a:extLst>
                <a:ext uri="{FF2B5EF4-FFF2-40B4-BE49-F238E27FC236}">
                  <a16:creationId xmlns:a16="http://schemas.microsoft.com/office/drawing/2014/main" id="{4CEE8575-A4DA-4768-B71D-49783FD02C83}"/>
                </a:ext>
              </a:extLst>
            </p:cNvPr>
            <p:cNvSpPr/>
            <p:nvPr/>
          </p:nvSpPr>
          <p:spPr>
            <a:xfrm>
              <a:off x="7393314" y="4788684"/>
              <a:ext cx="99262" cy="105094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22CBFFEC-E78E-4F2D-A646-02FFA7D0EFC6}"/>
                </a:ext>
              </a:extLst>
            </p:cNvPr>
            <p:cNvSpPr txBox="1"/>
            <p:nvPr/>
          </p:nvSpPr>
          <p:spPr>
            <a:xfrm rot="20020285" flipH="1">
              <a:off x="4508867" y="3448512"/>
              <a:ext cx="6580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PV</a:t>
              </a: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40BFC96C-9D31-41BE-8676-E889200A561C}"/>
                </a:ext>
              </a:extLst>
            </p:cNvPr>
            <p:cNvSpPr txBox="1"/>
            <p:nvPr/>
          </p:nvSpPr>
          <p:spPr>
            <a:xfrm rot="20020285" flipH="1">
              <a:off x="7003347" y="6052995"/>
              <a:ext cx="6580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</a:t>
              </a: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109C5329-920C-46BC-91ED-6638910BDEDE}"/>
                </a:ext>
              </a:extLst>
            </p:cNvPr>
            <p:cNvSpPr txBox="1"/>
            <p:nvPr/>
          </p:nvSpPr>
          <p:spPr>
            <a:xfrm rot="654039" flipH="1">
              <a:off x="8204924" y="2974093"/>
              <a:ext cx="860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PLD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416641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71DC511C-5F57-4AC1-A6F9-C0BC19396132}"/>
              </a:ext>
            </a:extLst>
          </p:cNvPr>
          <p:cNvSpPr/>
          <p:nvPr/>
        </p:nvSpPr>
        <p:spPr>
          <a:xfrm>
            <a:off x="596347" y="556591"/>
            <a:ext cx="109993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 los </a:t>
            </a: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planos abatidos </a:t>
            </a: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quedaría</a:t>
            </a: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dirty="0"/>
              <a:t>- Más información en</a:t>
            </a:r>
            <a:endParaRPr lang="es-ES" sz="2800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6" name="Grupo 45">
            <a:extLst>
              <a:ext uri="{FF2B5EF4-FFF2-40B4-BE49-F238E27FC236}">
                <a16:creationId xmlns:a16="http://schemas.microsoft.com/office/drawing/2014/main" id="{8F0A8D36-020B-42DD-A35C-CA7842A49433}"/>
              </a:ext>
            </a:extLst>
          </p:cNvPr>
          <p:cNvGrpSpPr/>
          <p:nvPr/>
        </p:nvGrpSpPr>
        <p:grpSpPr>
          <a:xfrm>
            <a:off x="2120346" y="1019743"/>
            <a:ext cx="7562915" cy="5799082"/>
            <a:chOff x="2120346" y="1019743"/>
            <a:chExt cx="7562915" cy="5799082"/>
          </a:xfrm>
        </p:grpSpPr>
        <p:grpSp>
          <p:nvGrpSpPr>
            <p:cNvPr id="17" name="Grupo 16">
              <a:extLst>
                <a:ext uri="{FF2B5EF4-FFF2-40B4-BE49-F238E27FC236}">
                  <a16:creationId xmlns:a16="http://schemas.microsoft.com/office/drawing/2014/main" id="{AD2860B4-9B84-4FBA-A158-99FC4A0BF674}"/>
                </a:ext>
              </a:extLst>
            </p:cNvPr>
            <p:cNvGrpSpPr/>
            <p:nvPr/>
          </p:nvGrpSpPr>
          <p:grpSpPr>
            <a:xfrm>
              <a:off x="2120346" y="1019743"/>
              <a:ext cx="7562915" cy="5799082"/>
              <a:chOff x="2120346" y="1019743"/>
              <a:chExt cx="7562915" cy="5799082"/>
            </a:xfrm>
          </p:grpSpPr>
          <p:pic>
            <p:nvPicPr>
              <p:cNvPr id="18" name="Imagen 17">
                <a:extLst>
                  <a:ext uri="{FF2B5EF4-FFF2-40B4-BE49-F238E27FC236}">
                    <a16:creationId xmlns:a16="http://schemas.microsoft.com/office/drawing/2014/main" id="{EDC4DC04-17B0-40BF-8F62-7F8913562E4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120346" y="1019743"/>
                <a:ext cx="7562915" cy="5799082"/>
              </a:xfrm>
              <a:prstGeom prst="rect">
                <a:avLst/>
              </a:prstGeom>
            </p:spPr>
          </p:pic>
          <p:sp>
            <p:nvSpPr>
              <p:cNvPr id="19" name="CuadroTexto 18">
                <a:extLst>
                  <a:ext uri="{FF2B5EF4-FFF2-40B4-BE49-F238E27FC236}">
                    <a16:creationId xmlns:a16="http://schemas.microsoft.com/office/drawing/2014/main" id="{548DB5CD-ED0D-45D7-996B-9F080FD124E6}"/>
                  </a:ext>
                </a:extLst>
              </p:cNvPr>
              <p:cNvSpPr txBox="1"/>
              <p:nvPr/>
            </p:nvSpPr>
            <p:spPr>
              <a:xfrm>
                <a:off x="2356339" y="1172144"/>
                <a:ext cx="6564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AR" sz="24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PV</a:t>
                </a:r>
              </a:p>
            </p:txBody>
          </p:sp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018EE0C3-0C48-4D23-A959-3452237D2D46}"/>
                  </a:ext>
                </a:extLst>
              </p:cNvPr>
              <p:cNvSpPr txBox="1"/>
              <p:nvPr/>
            </p:nvSpPr>
            <p:spPr>
              <a:xfrm>
                <a:off x="8546122" y="1153000"/>
                <a:ext cx="82061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AR" sz="24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PLD</a:t>
                </a:r>
              </a:p>
            </p:txBody>
          </p:sp>
          <p:sp>
            <p:nvSpPr>
              <p:cNvPr id="21" name="CuadroTexto 20">
                <a:extLst>
                  <a:ext uri="{FF2B5EF4-FFF2-40B4-BE49-F238E27FC236}">
                    <a16:creationId xmlns:a16="http://schemas.microsoft.com/office/drawing/2014/main" id="{BFD684CB-98F3-4712-A54E-216AF7245F0F}"/>
                  </a:ext>
                </a:extLst>
              </p:cNvPr>
              <p:cNvSpPr txBox="1"/>
              <p:nvPr/>
            </p:nvSpPr>
            <p:spPr>
              <a:xfrm>
                <a:off x="2356339" y="6357160"/>
                <a:ext cx="6564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AR" sz="24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</a:t>
                </a:r>
              </a:p>
            </p:txBody>
          </p:sp>
          <p:cxnSp>
            <p:nvCxnSpPr>
              <p:cNvPr id="22" name="Conector recto 21">
                <a:extLst>
                  <a:ext uri="{FF2B5EF4-FFF2-40B4-BE49-F238E27FC236}">
                    <a16:creationId xmlns:a16="http://schemas.microsoft.com/office/drawing/2014/main" id="{6C0ABA05-50F1-45F6-BA4F-31C3793616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78215" y="2450123"/>
                <a:ext cx="2825262" cy="0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Conector recto 22">
                <a:extLst>
                  <a:ext uri="{FF2B5EF4-FFF2-40B4-BE49-F238E27FC236}">
                    <a16:creationId xmlns:a16="http://schemas.microsoft.com/office/drawing/2014/main" id="{B13748DE-6535-4817-8333-F4117A19D47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78215" y="3358662"/>
                <a:ext cx="2825262" cy="0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Conector recto 23">
                <a:extLst>
                  <a:ext uri="{FF2B5EF4-FFF2-40B4-BE49-F238E27FC236}">
                    <a16:creationId xmlns:a16="http://schemas.microsoft.com/office/drawing/2014/main" id="{3324FEB1-9F75-4295-9604-5520FA214A0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74123" y="2907323"/>
                <a:ext cx="3821723" cy="0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Conector recto 24">
                <a:extLst>
                  <a:ext uri="{FF2B5EF4-FFF2-40B4-BE49-F238E27FC236}">
                    <a16:creationId xmlns:a16="http://schemas.microsoft.com/office/drawing/2014/main" id="{77716584-071D-4501-BF01-02931E9F289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56423" y="3358662"/>
                <a:ext cx="0" cy="1600200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Conector recto 25">
                <a:extLst>
                  <a:ext uri="{FF2B5EF4-FFF2-40B4-BE49-F238E27FC236}">
                    <a16:creationId xmlns:a16="http://schemas.microsoft.com/office/drawing/2014/main" id="{6EC17126-5930-43F8-938C-A5CBC8AB752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478215" y="3358662"/>
                <a:ext cx="0" cy="1600200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onector recto 26">
                <a:extLst>
                  <a:ext uri="{FF2B5EF4-FFF2-40B4-BE49-F238E27FC236}">
                    <a16:creationId xmlns:a16="http://schemas.microsoft.com/office/drawing/2014/main" id="{3BEC3232-5DE8-4586-9217-40B8602C9A3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021015" y="2907323"/>
                <a:ext cx="4331" cy="2543908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ector recto 29">
                <a:extLst>
                  <a:ext uri="{FF2B5EF4-FFF2-40B4-BE49-F238E27FC236}">
                    <a16:creationId xmlns:a16="http://schemas.microsoft.com/office/drawing/2014/main" id="{E6F6DC4A-1EA5-4BF2-BD7F-DC379949DC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66492" y="4982308"/>
                <a:ext cx="1887416" cy="0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Conector recto 30">
                <a:extLst>
                  <a:ext uri="{FF2B5EF4-FFF2-40B4-BE49-F238E27FC236}">
                    <a16:creationId xmlns:a16="http://schemas.microsoft.com/office/drawing/2014/main" id="{7F8AB297-02DE-4743-A928-71C0775DAC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54768" y="5908431"/>
                <a:ext cx="1887416" cy="0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Conector recto 31">
                <a:extLst>
                  <a:ext uri="{FF2B5EF4-FFF2-40B4-BE49-F238E27FC236}">
                    <a16:creationId xmlns:a16="http://schemas.microsoft.com/office/drawing/2014/main" id="{09098FE9-5E85-4B30-9174-792A09DFE6A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280031" y="3358662"/>
                <a:ext cx="0" cy="697523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ector recto 32">
                <a:extLst>
                  <a:ext uri="{FF2B5EF4-FFF2-40B4-BE49-F238E27FC236}">
                    <a16:creationId xmlns:a16="http://schemas.microsoft.com/office/drawing/2014/main" id="{13A65F0F-DB92-463D-9F3A-63A2320E08F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06154" y="3358662"/>
                <a:ext cx="0" cy="697523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Conector recto 33">
                <a:extLst>
                  <a:ext uri="{FF2B5EF4-FFF2-40B4-BE49-F238E27FC236}">
                    <a16:creationId xmlns:a16="http://schemas.microsoft.com/office/drawing/2014/main" id="{B741D5EB-EF06-408F-873B-F8D833CEE7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353908" y="4056185"/>
                <a:ext cx="926123" cy="914401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Conector recto 34">
                <a:extLst>
                  <a:ext uri="{FF2B5EF4-FFF2-40B4-BE49-F238E27FC236}">
                    <a16:creationId xmlns:a16="http://schemas.microsoft.com/office/drawing/2014/main" id="{B3A4B599-3BBF-4998-99AE-468494C5B50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353908" y="4044463"/>
                <a:ext cx="1852246" cy="1840525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Conector recto 35">
                <a:extLst>
                  <a:ext uri="{FF2B5EF4-FFF2-40B4-BE49-F238E27FC236}">
                    <a16:creationId xmlns:a16="http://schemas.microsoft.com/office/drawing/2014/main" id="{A8BB6493-CBD2-439E-98A9-EA12EA6A29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14387" y="5451231"/>
                <a:ext cx="2339521" cy="0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Conector recto 36">
                <a:extLst>
                  <a:ext uri="{FF2B5EF4-FFF2-40B4-BE49-F238E27FC236}">
                    <a16:creationId xmlns:a16="http://schemas.microsoft.com/office/drawing/2014/main" id="{3A09CA46-B0BE-4BB7-9C45-C1D4B8352DC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737231" y="2907323"/>
                <a:ext cx="0" cy="1148862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Conector recto 37">
                <a:extLst>
                  <a:ext uri="{FF2B5EF4-FFF2-40B4-BE49-F238E27FC236}">
                    <a16:creationId xmlns:a16="http://schemas.microsoft.com/office/drawing/2014/main" id="{9A8536B3-0396-4577-A41C-79FF71F3C47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353907" y="4056185"/>
                <a:ext cx="1395047" cy="1395046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Conector recto 5">
              <a:extLst>
                <a:ext uri="{FF2B5EF4-FFF2-40B4-BE49-F238E27FC236}">
                  <a16:creationId xmlns:a16="http://schemas.microsoft.com/office/drawing/2014/main" id="{71303097-29CF-4C54-93D2-6777B99A77ED}"/>
                </a:ext>
              </a:extLst>
            </p:cNvPr>
            <p:cNvCxnSpPr/>
            <p:nvPr/>
          </p:nvCxnSpPr>
          <p:spPr>
            <a:xfrm>
              <a:off x="3563457" y="3358662"/>
              <a:ext cx="0" cy="685801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recto 8">
              <a:extLst>
                <a:ext uri="{FF2B5EF4-FFF2-40B4-BE49-F238E27FC236}">
                  <a16:creationId xmlns:a16="http://schemas.microsoft.com/office/drawing/2014/main" id="{17ABEE92-1DCF-4083-BC49-23850A674ADC}"/>
                </a:ext>
              </a:extLst>
            </p:cNvPr>
            <p:cNvCxnSpPr/>
            <p:nvPr/>
          </p:nvCxnSpPr>
          <p:spPr>
            <a:xfrm>
              <a:off x="4480560" y="4044463"/>
              <a:ext cx="0" cy="956602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ector recto 42">
              <a:extLst>
                <a:ext uri="{FF2B5EF4-FFF2-40B4-BE49-F238E27FC236}">
                  <a16:creationId xmlns:a16="http://schemas.microsoft.com/office/drawing/2014/main" id="{6AD5CBA4-2A80-4E2B-91D3-DE4D47A65234}"/>
                </a:ext>
              </a:extLst>
            </p:cNvPr>
            <p:cNvCxnSpPr>
              <a:cxnSpLocks/>
            </p:cNvCxnSpPr>
            <p:nvPr/>
          </p:nvCxnSpPr>
          <p:spPr>
            <a:xfrm>
              <a:off x="4478215" y="3358662"/>
              <a:ext cx="1875692" cy="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CuadroTexto 44">
              <a:extLst>
                <a:ext uri="{FF2B5EF4-FFF2-40B4-BE49-F238E27FC236}">
                  <a16:creationId xmlns:a16="http://schemas.microsoft.com/office/drawing/2014/main" id="{17DB21AB-BE6A-48EA-893F-82BDBC31252E}"/>
                </a:ext>
              </a:extLst>
            </p:cNvPr>
            <p:cNvSpPr txBox="1"/>
            <p:nvPr/>
          </p:nvSpPr>
          <p:spPr>
            <a:xfrm>
              <a:off x="3249637" y="3481754"/>
              <a:ext cx="4079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b="1" dirty="0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49" name="CuadroTexto 48">
              <a:extLst>
                <a:ext uri="{FF2B5EF4-FFF2-40B4-BE49-F238E27FC236}">
                  <a16:creationId xmlns:a16="http://schemas.microsoft.com/office/drawing/2014/main" id="{070DA0C7-5215-4694-96D7-E4A435CA7CC2}"/>
                </a:ext>
              </a:extLst>
            </p:cNvPr>
            <p:cNvSpPr txBox="1"/>
            <p:nvPr/>
          </p:nvSpPr>
          <p:spPr>
            <a:xfrm>
              <a:off x="4454412" y="4378515"/>
              <a:ext cx="4079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b="1" dirty="0">
                  <a:solidFill>
                    <a:srgbClr val="0070C0"/>
                  </a:solidFill>
                </a:rPr>
                <a:t>D</a:t>
              </a:r>
            </a:p>
          </p:txBody>
        </p:sp>
        <p:sp>
          <p:nvSpPr>
            <p:cNvPr id="50" name="CuadroTexto 49">
              <a:extLst>
                <a:ext uri="{FF2B5EF4-FFF2-40B4-BE49-F238E27FC236}">
                  <a16:creationId xmlns:a16="http://schemas.microsoft.com/office/drawing/2014/main" id="{98052BFC-F69D-433E-BA37-EF4ED184F885}"/>
                </a:ext>
              </a:extLst>
            </p:cNvPr>
            <p:cNvSpPr txBox="1"/>
            <p:nvPr/>
          </p:nvSpPr>
          <p:spPr>
            <a:xfrm>
              <a:off x="5143727" y="3018637"/>
              <a:ext cx="4079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b="1" dirty="0">
                  <a:solidFill>
                    <a:srgbClr val="00B050"/>
                  </a:solidFill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35607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71DC511C-5F57-4AC1-A6F9-C0BC19396132}"/>
              </a:ext>
            </a:extLst>
          </p:cNvPr>
          <p:cNvSpPr/>
          <p:nvPr/>
        </p:nvSpPr>
        <p:spPr>
          <a:xfrm>
            <a:off x="596347" y="556591"/>
            <a:ext cx="1099930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Finalmente veremos que a cada plano le corresponde una </a:t>
            </a: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IMAGEN</a:t>
            </a: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PROYECCION.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Así a las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PROYECCIONES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sobre el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las denomina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 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(PRIMERAS) y se grafican con un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APOSTROFE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Por ejemplo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A´ 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Así a las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PROYECCIONES 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 el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PV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las denomina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SEGUNDAS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se grafican con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doble APOSTROFE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Por ejemplo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A´´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Así a las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PROYECCIONES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sobre el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PLD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las denomina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TERCERAS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se grafican con un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TRIPLE APOSTROFE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Por ejemplo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A´´´ 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443106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71DC511C-5F57-4AC1-A6F9-C0BC19396132}"/>
              </a:ext>
            </a:extLst>
          </p:cNvPr>
          <p:cNvSpPr/>
          <p:nvPr/>
        </p:nvSpPr>
        <p:spPr>
          <a:xfrm>
            <a:off x="596347" y="556591"/>
            <a:ext cx="109993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Gráficamente sería:</a:t>
            </a:r>
            <a:endParaRPr lang="es-ES" sz="28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0" name="Grupo 59">
            <a:extLst>
              <a:ext uri="{FF2B5EF4-FFF2-40B4-BE49-F238E27FC236}">
                <a16:creationId xmlns:a16="http://schemas.microsoft.com/office/drawing/2014/main" id="{D5167128-B72A-49F3-A570-5BE897DFB7D6}"/>
              </a:ext>
            </a:extLst>
          </p:cNvPr>
          <p:cNvGrpSpPr/>
          <p:nvPr/>
        </p:nvGrpSpPr>
        <p:grpSpPr>
          <a:xfrm>
            <a:off x="530792" y="773289"/>
            <a:ext cx="11411271" cy="6084711"/>
            <a:chOff x="896553" y="773289"/>
            <a:chExt cx="11030006" cy="5615503"/>
          </a:xfrm>
        </p:grpSpPr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F2AD2374-8B3B-4E6F-B201-685BE4D43EEC}"/>
                </a:ext>
              </a:extLst>
            </p:cNvPr>
            <p:cNvSpPr txBox="1"/>
            <p:nvPr/>
          </p:nvSpPr>
          <p:spPr>
            <a:xfrm>
              <a:off x="1073897" y="1978525"/>
              <a:ext cx="4222815" cy="964698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endParaRPr lang="es-AR" dirty="0"/>
            </a:p>
          </p:txBody>
        </p:sp>
        <p:sp>
          <p:nvSpPr>
            <p:cNvPr id="6" name="CuadroTexto 5">
              <a:extLst>
                <a:ext uri="{FF2B5EF4-FFF2-40B4-BE49-F238E27FC236}">
                  <a16:creationId xmlns:a16="http://schemas.microsoft.com/office/drawing/2014/main" id="{2E3D4C9E-5A0F-4516-81C6-171D2FF6F53E}"/>
                </a:ext>
              </a:extLst>
            </p:cNvPr>
            <p:cNvSpPr txBox="1"/>
            <p:nvPr/>
          </p:nvSpPr>
          <p:spPr>
            <a:xfrm>
              <a:off x="1828815" y="5672687"/>
              <a:ext cx="2417478" cy="265837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endParaRPr lang="es-AR" dirty="0"/>
            </a:p>
          </p:txBody>
        </p:sp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17F7BFEF-6689-4791-B3D6-66EA0759D4D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96553" y="1437115"/>
              <a:ext cx="5736310" cy="4591948"/>
            </a:xfrm>
            <a:prstGeom prst="rect">
              <a:avLst/>
            </a:prstGeom>
          </p:spPr>
        </p:pic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F17D8900-B28A-40B6-97FD-5FC00A0FC5AB}"/>
                </a:ext>
              </a:extLst>
            </p:cNvPr>
            <p:cNvSpPr txBox="1"/>
            <p:nvPr/>
          </p:nvSpPr>
          <p:spPr>
            <a:xfrm flipH="1">
              <a:off x="4082972" y="3699683"/>
              <a:ext cx="559849" cy="479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CFB21294-721D-4512-AF26-F74600FB8582}"/>
                </a:ext>
              </a:extLst>
            </p:cNvPr>
            <p:cNvSpPr txBox="1"/>
            <p:nvPr/>
          </p:nvSpPr>
          <p:spPr>
            <a:xfrm>
              <a:off x="5415396" y="3177038"/>
              <a:ext cx="788348" cy="479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A´´´</a:t>
              </a:r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3AF33F1D-602D-4723-8704-0E494AD755BC}"/>
                </a:ext>
              </a:extLst>
            </p:cNvPr>
            <p:cNvSpPr/>
            <p:nvPr/>
          </p:nvSpPr>
          <p:spPr>
            <a:xfrm>
              <a:off x="5415396" y="3518507"/>
              <a:ext cx="104581" cy="10919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2110018A-08FE-45F5-B6EE-ECB377668760}"/>
                </a:ext>
              </a:extLst>
            </p:cNvPr>
            <p:cNvSpPr/>
            <p:nvPr/>
          </p:nvSpPr>
          <p:spPr>
            <a:xfrm>
              <a:off x="4427090" y="3963040"/>
              <a:ext cx="104581" cy="10919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1F85BDC2-DE4A-455A-9F90-16779511F2C0}"/>
                </a:ext>
              </a:extLst>
            </p:cNvPr>
            <p:cNvSpPr txBox="1"/>
            <p:nvPr/>
          </p:nvSpPr>
          <p:spPr>
            <a:xfrm rot="20020285" flipH="1">
              <a:off x="1388077" y="2570637"/>
              <a:ext cx="693342" cy="479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PV</a:t>
              </a: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D790FDB4-64DA-495A-B040-5F5B5BDEE0DA}"/>
                </a:ext>
              </a:extLst>
            </p:cNvPr>
            <p:cNvSpPr txBox="1"/>
            <p:nvPr/>
          </p:nvSpPr>
          <p:spPr>
            <a:xfrm rot="20020285" flipH="1">
              <a:off x="4016226" y="5276624"/>
              <a:ext cx="693342" cy="479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</a:t>
              </a: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C9A0F08D-13A1-4CE6-89EE-DAE5EAC58FFA}"/>
                </a:ext>
              </a:extLst>
            </p:cNvPr>
            <p:cNvSpPr txBox="1"/>
            <p:nvPr/>
          </p:nvSpPr>
          <p:spPr>
            <a:xfrm rot="654039" flipH="1">
              <a:off x="5282191" y="2077729"/>
              <a:ext cx="906144" cy="479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PLD</a:t>
              </a: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61135BA5-456D-4BC2-AAAD-6D9F2F332EF7}"/>
                </a:ext>
              </a:extLst>
            </p:cNvPr>
            <p:cNvSpPr/>
            <p:nvPr/>
          </p:nvSpPr>
          <p:spPr>
            <a:xfrm>
              <a:off x="2542872" y="3619166"/>
              <a:ext cx="104581" cy="10919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4F1865BD-90E4-4951-BDFC-E467D1BE36E9}"/>
                </a:ext>
              </a:extLst>
            </p:cNvPr>
            <p:cNvSpPr txBox="1"/>
            <p:nvPr/>
          </p:nvSpPr>
          <p:spPr>
            <a:xfrm>
              <a:off x="2329444" y="3244804"/>
              <a:ext cx="788348" cy="479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A´´</a:t>
              </a:r>
            </a:p>
          </p:txBody>
        </p:sp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3C0E0788-81A1-4B54-A5BD-7A1532263178}"/>
                </a:ext>
              </a:extLst>
            </p:cNvPr>
            <p:cNvSpPr/>
            <p:nvPr/>
          </p:nvSpPr>
          <p:spPr>
            <a:xfrm>
              <a:off x="4451670" y="4832195"/>
              <a:ext cx="104581" cy="10919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C04D8E12-5EEA-4D9F-891D-585F18980911}"/>
                </a:ext>
              </a:extLst>
            </p:cNvPr>
            <p:cNvSpPr txBox="1"/>
            <p:nvPr/>
          </p:nvSpPr>
          <p:spPr>
            <a:xfrm>
              <a:off x="4237185" y="4930560"/>
              <a:ext cx="788348" cy="479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A´</a:t>
              </a:r>
            </a:p>
          </p:txBody>
        </p:sp>
        <p:cxnSp>
          <p:nvCxnSpPr>
            <p:cNvPr id="21" name="Conector recto 20">
              <a:extLst>
                <a:ext uri="{FF2B5EF4-FFF2-40B4-BE49-F238E27FC236}">
                  <a16:creationId xmlns:a16="http://schemas.microsoft.com/office/drawing/2014/main" id="{EFEDEF97-A6FB-4086-ABA6-3BFEFC80B2B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56251" y="3599987"/>
              <a:ext cx="911436" cy="389938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cto 21">
              <a:extLst>
                <a:ext uri="{FF2B5EF4-FFF2-40B4-BE49-F238E27FC236}">
                  <a16:creationId xmlns:a16="http://schemas.microsoft.com/office/drawing/2014/main" id="{E9E26F24-4094-4E36-976D-8F8E3AF88CDE}"/>
                </a:ext>
              </a:extLst>
            </p:cNvPr>
            <p:cNvCxnSpPr>
              <a:cxnSpLocks/>
              <a:endCxn id="19" idx="3"/>
            </p:cNvCxnSpPr>
            <p:nvPr/>
          </p:nvCxnSpPr>
          <p:spPr>
            <a:xfrm flipH="1">
              <a:off x="4466986" y="4001270"/>
              <a:ext cx="10540" cy="924124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cto 23">
              <a:extLst>
                <a:ext uri="{FF2B5EF4-FFF2-40B4-BE49-F238E27FC236}">
                  <a16:creationId xmlns:a16="http://schemas.microsoft.com/office/drawing/2014/main" id="{C31636D9-76AC-4318-B775-4BCCC3F07CB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604168" y="3646317"/>
              <a:ext cx="1869126" cy="360750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Grupo 26">
              <a:extLst>
                <a:ext uri="{FF2B5EF4-FFF2-40B4-BE49-F238E27FC236}">
                  <a16:creationId xmlns:a16="http://schemas.microsoft.com/office/drawing/2014/main" id="{B363224E-4680-4BA6-B507-2F96993A2455}"/>
                </a:ext>
              </a:extLst>
            </p:cNvPr>
            <p:cNvGrpSpPr/>
            <p:nvPr/>
          </p:nvGrpSpPr>
          <p:grpSpPr>
            <a:xfrm>
              <a:off x="6598366" y="773289"/>
              <a:ext cx="5328193" cy="5615503"/>
              <a:chOff x="2120346" y="1019743"/>
              <a:chExt cx="7562915" cy="5815526"/>
            </a:xfrm>
          </p:grpSpPr>
          <p:pic>
            <p:nvPicPr>
              <p:cNvPr id="34" name="Imagen 33">
                <a:extLst>
                  <a:ext uri="{FF2B5EF4-FFF2-40B4-BE49-F238E27FC236}">
                    <a16:creationId xmlns:a16="http://schemas.microsoft.com/office/drawing/2014/main" id="{B336818A-B9E5-458F-AC58-04377A4F14E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20346" y="1019743"/>
                <a:ext cx="7562915" cy="5799082"/>
              </a:xfrm>
              <a:prstGeom prst="rect">
                <a:avLst/>
              </a:prstGeom>
            </p:spPr>
          </p:pic>
          <p:sp>
            <p:nvSpPr>
              <p:cNvPr id="35" name="CuadroTexto 34">
                <a:extLst>
                  <a:ext uri="{FF2B5EF4-FFF2-40B4-BE49-F238E27FC236}">
                    <a16:creationId xmlns:a16="http://schemas.microsoft.com/office/drawing/2014/main" id="{17E1EAB6-8A86-4D99-B948-158D2B251387}"/>
                  </a:ext>
                </a:extLst>
              </p:cNvPr>
              <p:cNvSpPr txBox="1"/>
              <p:nvPr/>
            </p:nvSpPr>
            <p:spPr>
              <a:xfrm>
                <a:off x="2356339" y="1172144"/>
                <a:ext cx="893297" cy="4781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AR" sz="24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PV</a:t>
                </a:r>
              </a:p>
            </p:txBody>
          </p:sp>
          <p:sp>
            <p:nvSpPr>
              <p:cNvPr id="36" name="CuadroTexto 35">
                <a:extLst>
                  <a:ext uri="{FF2B5EF4-FFF2-40B4-BE49-F238E27FC236}">
                    <a16:creationId xmlns:a16="http://schemas.microsoft.com/office/drawing/2014/main" id="{47B16DC0-A1F3-43AE-8342-6E6B064949F1}"/>
                  </a:ext>
                </a:extLst>
              </p:cNvPr>
              <p:cNvSpPr txBox="1"/>
              <p:nvPr/>
            </p:nvSpPr>
            <p:spPr>
              <a:xfrm>
                <a:off x="8076428" y="1178407"/>
                <a:ext cx="1373132" cy="4781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AR" sz="24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PLD</a:t>
                </a:r>
              </a:p>
            </p:txBody>
          </p:sp>
          <p:sp>
            <p:nvSpPr>
              <p:cNvPr id="37" name="CuadroTexto 36">
                <a:extLst>
                  <a:ext uri="{FF2B5EF4-FFF2-40B4-BE49-F238E27FC236}">
                    <a16:creationId xmlns:a16="http://schemas.microsoft.com/office/drawing/2014/main" id="{8F1FD97B-897B-4CE8-AFC8-08BB8C34B7C9}"/>
                  </a:ext>
                </a:extLst>
              </p:cNvPr>
              <p:cNvSpPr txBox="1"/>
              <p:nvPr/>
            </p:nvSpPr>
            <p:spPr>
              <a:xfrm>
                <a:off x="2356339" y="6357160"/>
                <a:ext cx="893297" cy="4781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AR" sz="24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</a:t>
                </a:r>
              </a:p>
            </p:txBody>
          </p:sp>
          <p:cxnSp>
            <p:nvCxnSpPr>
              <p:cNvPr id="38" name="Conector recto 37">
                <a:extLst>
                  <a:ext uri="{FF2B5EF4-FFF2-40B4-BE49-F238E27FC236}">
                    <a16:creationId xmlns:a16="http://schemas.microsoft.com/office/drawing/2014/main" id="{A0FEA400-4612-4D5E-83BD-3564D0D247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78215" y="2450123"/>
                <a:ext cx="2825262" cy="0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Conector recto 38">
                <a:extLst>
                  <a:ext uri="{FF2B5EF4-FFF2-40B4-BE49-F238E27FC236}">
                    <a16:creationId xmlns:a16="http://schemas.microsoft.com/office/drawing/2014/main" id="{9E79D979-32B3-40E5-9302-B0DDAB5465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78215" y="3358662"/>
                <a:ext cx="2825262" cy="0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Conector recto 39">
                <a:extLst>
                  <a:ext uri="{FF2B5EF4-FFF2-40B4-BE49-F238E27FC236}">
                    <a16:creationId xmlns:a16="http://schemas.microsoft.com/office/drawing/2014/main" id="{58863D0F-BA23-4618-ADCC-85803FBC53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74123" y="2907323"/>
                <a:ext cx="3821723" cy="0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Conector recto 40">
                <a:extLst>
                  <a:ext uri="{FF2B5EF4-FFF2-40B4-BE49-F238E27FC236}">
                    <a16:creationId xmlns:a16="http://schemas.microsoft.com/office/drawing/2014/main" id="{A119484C-0DF2-4D2F-8841-6317ECE927A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56423" y="3358662"/>
                <a:ext cx="0" cy="1600200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Conector recto 41">
                <a:extLst>
                  <a:ext uri="{FF2B5EF4-FFF2-40B4-BE49-F238E27FC236}">
                    <a16:creationId xmlns:a16="http://schemas.microsoft.com/office/drawing/2014/main" id="{6A0F2ABB-E468-44E6-A2B4-06C098040C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478215" y="3358662"/>
                <a:ext cx="0" cy="1600200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ector recto 42">
                <a:extLst>
                  <a:ext uri="{FF2B5EF4-FFF2-40B4-BE49-F238E27FC236}">
                    <a16:creationId xmlns:a16="http://schemas.microsoft.com/office/drawing/2014/main" id="{D4494CEA-3B16-4F38-9471-8BB671DC5B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021015" y="2907323"/>
                <a:ext cx="4331" cy="2543908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Conector recto 43">
                <a:extLst>
                  <a:ext uri="{FF2B5EF4-FFF2-40B4-BE49-F238E27FC236}">
                    <a16:creationId xmlns:a16="http://schemas.microsoft.com/office/drawing/2014/main" id="{93B0EA1C-C707-46A5-B9DA-F8708035EF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66492" y="4982308"/>
                <a:ext cx="1887416" cy="0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Conector recto 44">
                <a:extLst>
                  <a:ext uri="{FF2B5EF4-FFF2-40B4-BE49-F238E27FC236}">
                    <a16:creationId xmlns:a16="http://schemas.microsoft.com/office/drawing/2014/main" id="{C3A5D005-BECA-47D9-923C-326D81AA5A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54768" y="5908431"/>
                <a:ext cx="1887416" cy="0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Conector recto 45">
                <a:extLst>
                  <a:ext uri="{FF2B5EF4-FFF2-40B4-BE49-F238E27FC236}">
                    <a16:creationId xmlns:a16="http://schemas.microsoft.com/office/drawing/2014/main" id="{AA575CD0-69AE-48E5-A18D-2C65899C917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280031" y="3358662"/>
                <a:ext cx="0" cy="697523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Conector recto 46">
                <a:extLst>
                  <a:ext uri="{FF2B5EF4-FFF2-40B4-BE49-F238E27FC236}">
                    <a16:creationId xmlns:a16="http://schemas.microsoft.com/office/drawing/2014/main" id="{3E3EC00D-FB6F-4CFD-8080-4A0A5C8E55C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06154" y="3358662"/>
                <a:ext cx="0" cy="697523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Conector recto 47">
                <a:extLst>
                  <a:ext uri="{FF2B5EF4-FFF2-40B4-BE49-F238E27FC236}">
                    <a16:creationId xmlns:a16="http://schemas.microsoft.com/office/drawing/2014/main" id="{A2A07480-9287-4CAE-9333-DE63A113195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353908" y="4056185"/>
                <a:ext cx="926123" cy="914401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Conector recto 48">
                <a:extLst>
                  <a:ext uri="{FF2B5EF4-FFF2-40B4-BE49-F238E27FC236}">
                    <a16:creationId xmlns:a16="http://schemas.microsoft.com/office/drawing/2014/main" id="{CD9FAB41-E2AB-4410-819B-19709E50354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353908" y="4044463"/>
                <a:ext cx="1852246" cy="1840525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Conector recto 49">
                <a:extLst>
                  <a:ext uri="{FF2B5EF4-FFF2-40B4-BE49-F238E27FC236}">
                    <a16:creationId xmlns:a16="http://schemas.microsoft.com/office/drawing/2014/main" id="{776B0312-F1F2-41FE-B553-36989E3682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14387" y="5451231"/>
                <a:ext cx="2339521" cy="0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Conector recto 50">
                <a:extLst>
                  <a:ext uri="{FF2B5EF4-FFF2-40B4-BE49-F238E27FC236}">
                    <a16:creationId xmlns:a16="http://schemas.microsoft.com/office/drawing/2014/main" id="{8C988CE8-AB71-4206-AC21-B22B570319D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737231" y="2907323"/>
                <a:ext cx="0" cy="1148862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Conector recto 51">
                <a:extLst>
                  <a:ext uri="{FF2B5EF4-FFF2-40B4-BE49-F238E27FC236}">
                    <a16:creationId xmlns:a16="http://schemas.microsoft.com/office/drawing/2014/main" id="{BC6CD72D-2F3B-47E5-91FA-FC484F4DFFB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353907" y="4056185"/>
                <a:ext cx="1395047" cy="1395046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8" name="Conector recto 27">
              <a:extLst>
                <a:ext uri="{FF2B5EF4-FFF2-40B4-BE49-F238E27FC236}">
                  <a16:creationId xmlns:a16="http://schemas.microsoft.com/office/drawing/2014/main" id="{DCD2BEDA-FDAB-46A5-94A5-7D4619E01D93}"/>
                </a:ext>
              </a:extLst>
            </p:cNvPr>
            <p:cNvCxnSpPr/>
            <p:nvPr/>
          </p:nvCxnSpPr>
          <p:spPr>
            <a:xfrm>
              <a:off x="8251692" y="3031762"/>
              <a:ext cx="0" cy="662213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ector recto 28">
              <a:extLst>
                <a:ext uri="{FF2B5EF4-FFF2-40B4-BE49-F238E27FC236}">
                  <a16:creationId xmlns:a16="http://schemas.microsoft.com/office/drawing/2014/main" id="{174E3AD6-D263-45B5-BC09-45F4C15AD039}"/>
                </a:ext>
              </a:extLst>
            </p:cNvPr>
            <p:cNvCxnSpPr>
              <a:cxnSpLocks/>
            </p:cNvCxnSpPr>
            <p:nvPr/>
          </p:nvCxnSpPr>
          <p:spPr>
            <a:xfrm>
              <a:off x="8261174" y="3693975"/>
              <a:ext cx="9313" cy="1753316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ector recto 29">
              <a:extLst>
                <a:ext uri="{FF2B5EF4-FFF2-40B4-BE49-F238E27FC236}">
                  <a16:creationId xmlns:a16="http://schemas.microsoft.com/office/drawing/2014/main" id="{A50F8927-F154-4430-AF60-F0091EB39972}"/>
                </a:ext>
              </a:extLst>
            </p:cNvPr>
            <p:cNvCxnSpPr>
              <a:cxnSpLocks/>
            </p:cNvCxnSpPr>
            <p:nvPr/>
          </p:nvCxnSpPr>
          <p:spPr>
            <a:xfrm>
              <a:off x="8259522" y="3031762"/>
              <a:ext cx="1321455" cy="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CuadroTexto 30">
              <a:extLst>
                <a:ext uri="{FF2B5EF4-FFF2-40B4-BE49-F238E27FC236}">
                  <a16:creationId xmlns:a16="http://schemas.microsoft.com/office/drawing/2014/main" id="{9F8777D4-A088-4B8B-83C6-9D4509E19332}"/>
                </a:ext>
              </a:extLst>
            </p:cNvPr>
            <p:cNvSpPr txBox="1"/>
            <p:nvPr/>
          </p:nvSpPr>
          <p:spPr>
            <a:xfrm>
              <a:off x="8412109" y="3178093"/>
              <a:ext cx="287415" cy="3566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b="1" dirty="0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32" name="CuadroTexto 31">
              <a:extLst>
                <a:ext uri="{FF2B5EF4-FFF2-40B4-BE49-F238E27FC236}">
                  <a16:creationId xmlns:a16="http://schemas.microsoft.com/office/drawing/2014/main" id="{B8315E44-4CD5-46F7-8415-199622EE0005}"/>
                </a:ext>
              </a:extLst>
            </p:cNvPr>
            <p:cNvSpPr txBox="1"/>
            <p:nvPr/>
          </p:nvSpPr>
          <p:spPr>
            <a:xfrm>
              <a:off x="8298342" y="4195958"/>
              <a:ext cx="287415" cy="3566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b="1" dirty="0">
                  <a:solidFill>
                    <a:srgbClr val="0070C0"/>
                  </a:solidFill>
                </a:rPr>
                <a:t>D</a:t>
              </a:r>
            </a:p>
          </p:txBody>
        </p:sp>
        <p:sp>
          <p:nvSpPr>
            <p:cNvPr id="33" name="CuadroTexto 32">
              <a:extLst>
                <a:ext uri="{FF2B5EF4-FFF2-40B4-BE49-F238E27FC236}">
                  <a16:creationId xmlns:a16="http://schemas.microsoft.com/office/drawing/2014/main" id="{E63FC550-BE9C-429E-B905-F12517838EE9}"/>
                </a:ext>
              </a:extLst>
            </p:cNvPr>
            <p:cNvSpPr txBox="1"/>
            <p:nvPr/>
          </p:nvSpPr>
          <p:spPr>
            <a:xfrm>
              <a:off x="8728386" y="2703432"/>
              <a:ext cx="287415" cy="3566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b="1" dirty="0">
                  <a:solidFill>
                    <a:srgbClr val="00B050"/>
                  </a:solidFill>
                </a:rPr>
                <a:t>A</a:t>
              </a:r>
            </a:p>
          </p:txBody>
        </p:sp>
        <p:sp>
          <p:nvSpPr>
            <p:cNvPr id="53" name="Elipse 52">
              <a:extLst>
                <a:ext uri="{FF2B5EF4-FFF2-40B4-BE49-F238E27FC236}">
                  <a16:creationId xmlns:a16="http://schemas.microsoft.com/office/drawing/2014/main" id="{8EBCAF68-5264-4B3B-AF0E-4DF696856D41}"/>
                </a:ext>
              </a:extLst>
            </p:cNvPr>
            <p:cNvSpPr/>
            <p:nvPr/>
          </p:nvSpPr>
          <p:spPr>
            <a:xfrm>
              <a:off x="8204347" y="2981176"/>
              <a:ext cx="104581" cy="10919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54" name="Elipse 53">
              <a:extLst>
                <a:ext uri="{FF2B5EF4-FFF2-40B4-BE49-F238E27FC236}">
                  <a16:creationId xmlns:a16="http://schemas.microsoft.com/office/drawing/2014/main" id="{946640B2-1439-4666-8CFC-38423206ACB9}"/>
                </a:ext>
              </a:extLst>
            </p:cNvPr>
            <p:cNvSpPr/>
            <p:nvPr/>
          </p:nvSpPr>
          <p:spPr>
            <a:xfrm>
              <a:off x="8218197" y="5447291"/>
              <a:ext cx="104581" cy="10919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56" name="Elipse 55">
              <a:extLst>
                <a:ext uri="{FF2B5EF4-FFF2-40B4-BE49-F238E27FC236}">
                  <a16:creationId xmlns:a16="http://schemas.microsoft.com/office/drawing/2014/main" id="{7018D806-D8EF-48C7-9FC1-E9ED17EADC1B}"/>
                </a:ext>
              </a:extLst>
            </p:cNvPr>
            <p:cNvSpPr/>
            <p:nvPr/>
          </p:nvSpPr>
          <p:spPr>
            <a:xfrm>
              <a:off x="10185567" y="2981171"/>
              <a:ext cx="104581" cy="10919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57" name="CuadroTexto 56">
              <a:extLst>
                <a:ext uri="{FF2B5EF4-FFF2-40B4-BE49-F238E27FC236}">
                  <a16:creationId xmlns:a16="http://schemas.microsoft.com/office/drawing/2014/main" id="{7AAA15F5-DA2F-4467-8237-463795EE7605}"/>
                </a:ext>
              </a:extLst>
            </p:cNvPr>
            <p:cNvSpPr txBox="1"/>
            <p:nvPr/>
          </p:nvSpPr>
          <p:spPr>
            <a:xfrm>
              <a:off x="8119093" y="2619313"/>
              <a:ext cx="7581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A´´ </a:t>
              </a:r>
            </a:p>
          </p:txBody>
        </p:sp>
        <p:sp>
          <p:nvSpPr>
            <p:cNvPr id="58" name="CuadroTexto 57">
              <a:extLst>
                <a:ext uri="{FF2B5EF4-FFF2-40B4-BE49-F238E27FC236}">
                  <a16:creationId xmlns:a16="http://schemas.microsoft.com/office/drawing/2014/main" id="{A3E9E9BD-05EA-4336-9253-8A48F2FCDC68}"/>
                </a:ext>
              </a:extLst>
            </p:cNvPr>
            <p:cNvSpPr txBox="1"/>
            <p:nvPr/>
          </p:nvSpPr>
          <p:spPr>
            <a:xfrm>
              <a:off x="8022103" y="5514908"/>
              <a:ext cx="7581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A´ </a:t>
              </a:r>
            </a:p>
          </p:txBody>
        </p:sp>
        <p:sp>
          <p:nvSpPr>
            <p:cNvPr id="59" name="CuadroTexto 58">
              <a:extLst>
                <a:ext uri="{FF2B5EF4-FFF2-40B4-BE49-F238E27FC236}">
                  <a16:creationId xmlns:a16="http://schemas.microsoft.com/office/drawing/2014/main" id="{BA2BF159-EA21-4F7A-ABB2-6CCFE3095D77}"/>
                </a:ext>
              </a:extLst>
            </p:cNvPr>
            <p:cNvSpPr txBox="1"/>
            <p:nvPr/>
          </p:nvSpPr>
          <p:spPr>
            <a:xfrm>
              <a:off x="9809339" y="2633163"/>
              <a:ext cx="7581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A´´´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14207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431676-9F5A-4E4C-8385-31E4702D95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AR" sz="6000" b="1" dirty="0" err="1"/>
              <a:t>CONCEPTOs</a:t>
            </a:r>
            <a:endParaRPr lang="es-AR" sz="6000" b="1" dirty="0"/>
          </a:p>
        </p:txBody>
      </p:sp>
    </p:spTree>
    <p:extLst>
      <p:ext uri="{BB962C8B-B14F-4D97-AF65-F5344CB8AC3E}">
        <p14:creationId xmlns:p14="http://schemas.microsoft.com/office/powerpoint/2010/main" val="2564147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71DC511C-5F57-4AC1-A6F9-C0BC19396132}"/>
              </a:ext>
            </a:extLst>
          </p:cNvPr>
          <p:cNvSpPr/>
          <p:nvPr/>
        </p:nvSpPr>
        <p:spPr>
          <a:xfrm>
            <a:off x="596347" y="556591"/>
            <a:ext cx="1099930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los conceptos anteriores agregaremos </a:t>
            </a:r>
            <a:r>
              <a:rPr lang="es-ES" sz="28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NUEVOS CONCEPTOS</a:t>
            </a:r>
            <a:r>
              <a:rPr lang="es-ES" sz="28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antes de introducirnos en las </a:t>
            </a:r>
            <a:r>
              <a:rPr lang="es-ES" sz="28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PROYECCIONES</a:t>
            </a:r>
            <a:r>
              <a:rPr lang="es-ES" sz="28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propiamente dichas.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Estos </a:t>
            </a: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NUEVOS CONCEPTOS </a:t>
            </a: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son: </a:t>
            </a: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COTA, ALEJAMIENTO y DISTANCIA, ABATIMIENTO DE PLANOS, TRIEDRO Y NOMBRE DE PROYECCIONES.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continuación trataremos de ayudar a construir cada nuevo concepto. Empezaremos por el </a:t>
            </a: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TRIEDRO</a:t>
            </a: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1028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71DC511C-5F57-4AC1-A6F9-C0BC19396132}"/>
              </a:ext>
            </a:extLst>
          </p:cNvPr>
          <p:cNvSpPr/>
          <p:nvPr/>
        </p:nvSpPr>
        <p:spPr>
          <a:xfrm>
            <a:off x="596347" y="556591"/>
            <a:ext cx="1099930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TRIEDRO: 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Conjunto de tres planos no paralelos, cuando los planos forman 90º entre sí.</a:t>
            </a:r>
            <a:br>
              <a:rPr lang="es-ES" sz="2800" dirty="0"/>
            </a:br>
            <a:endParaRPr lang="es-ES" sz="2800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5E8F0EB2-83A0-42B6-84FC-1BBE6B0FED9B}"/>
              </a:ext>
            </a:extLst>
          </p:cNvPr>
          <p:cNvGrpSpPr/>
          <p:nvPr/>
        </p:nvGrpSpPr>
        <p:grpSpPr>
          <a:xfrm>
            <a:off x="2750652" y="1052144"/>
            <a:ext cx="5810252" cy="5805855"/>
            <a:chOff x="2750652" y="1118405"/>
            <a:chExt cx="5306667" cy="5457114"/>
          </a:xfrm>
        </p:grpSpPr>
        <p:pic>
          <p:nvPicPr>
            <p:cNvPr id="1026" name="Picture 2" descr="Funciones Vectoriales - Matcalculus">
              <a:extLst>
                <a:ext uri="{FF2B5EF4-FFF2-40B4-BE49-F238E27FC236}">
                  <a16:creationId xmlns:a16="http://schemas.microsoft.com/office/drawing/2014/main" id="{05F7C32C-E582-41D4-BF62-F62ED01A939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0652" y="1118405"/>
              <a:ext cx="5306667" cy="54571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upo 10">
              <a:extLst>
                <a:ext uri="{FF2B5EF4-FFF2-40B4-BE49-F238E27FC236}">
                  <a16:creationId xmlns:a16="http://schemas.microsoft.com/office/drawing/2014/main" id="{6E1B8136-33F3-46FF-8DB6-2DECFA866076}"/>
                </a:ext>
              </a:extLst>
            </p:cNvPr>
            <p:cNvGrpSpPr/>
            <p:nvPr/>
          </p:nvGrpSpPr>
          <p:grpSpPr>
            <a:xfrm>
              <a:off x="3207025" y="1496328"/>
              <a:ext cx="4850294" cy="4871341"/>
              <a:chOff x="3207025" y="1496328"/>
              <a:chExt cx="4850294" cy="4871341"/>
            </a:xfrm>
          </p:grpSpPr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9BAC406E-249F-422E-9EC0-AD196D02EAE8}"/>
                  </a:ext>
                </a:extLst>
              </p:cNvPr>
              <p:cNvSpPr txBox="1"/>
              <p:nvPr/>
            </p:nvSpPr>
            <p:spPr>
              <a:xfrm>
                <a:off x="6824868" y="3965128"/>
                <a:ext cx="1232451" cy="795131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endParaRPr lang="es-AR" dirty="0"/>
              </a:p>
            </p:txBody>
          </p:sp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248FEF6E-1439-49F0-9712-1709CEFB6876}"/>
                  </a:ext>
                </a:extLst>
              </p:cNvPr>
              <p:cNvSpPr txBox="1"/>
              <p:nvPr/>
            </p:nvSpPr>
            <p:spPr>
              <a:xfrm>
                <a:off x="5705060" y="1999231"/>
                <a:ext cx="1603513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sz="2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PLD</a:t>
                </a:r>
                <a:endParaRPr lang="es-A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DBDC6E0A-8190-4444-8310-10B3E629BA51}"/>
                  </a:ext>
                </a:extLst>
              </p:cNvPr>
              <p:cNvSpPr txBox="1"/>
              <p:nvPr/>
            </p:nvSpPr>
            <p:spPr>
              <a:xfrm>
                <a:off x="3304756" y="2035956"/>
                <a:ext cx="1068458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sz="2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PV</a:t>
                </a:r>
                <a:endParaRPr lang="es-A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E4EABC81-986E-4573-934A-FDC0DAFA196D}"/>
                  </a:ext>
                </a:extLst>
              </p:cNvPr>
              <p:cNvSpPr txBox="1"/>
              <p:nvPr/>
            </p:nvSpPr>
            <p:spPr>
              <a:xfrm>
                <a:off x="5890590" y="5731326"/>
                <a:ext cx="2060714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sz="2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</a:t>
                </a:r>
                <a:endParaRPr lang="es-A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B19BCBAF-A88B-432E-AAA6-E96465AFD16E}"/>
                  </a:ext>
                </a:extLst>
              </p:cNvPr>
              <p:cNvSpPr txBox="1"/>
              <p:nvPr/>
            </p:nvSpPr>
            <p:spPr>
              <a:xfrm>
                <a:off x="4784034" y="1496328"/>
                <a:ext cx="2849218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sz="2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Perpendiculares</a:t>
                </a:r>
                <a:endParaRPr lang="es-A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1B9D17C7-45F7-45DC-B4FC-F25106CE9D63}"/>
                  </a:ext>
                </a:extLst>
              </p:cNvPr>
              <p:cNvSpPr txBox="1"/>
              <p:nvPr/>
            </p:nvSpPr>
            <p:spPr>
              <a:xfrm>
                <a:off x="3207025" y="5906004"/>
                <a:ext cx="2849218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sz="2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Perpendiculares</a:t>
                </a:r>
                <a:endParaRPr lang="es-A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Flecha: curvada hacia la izquierda 5">
                <a:extLst>
                  <a:ext uri="{FF2B5EF4-FFF2-40B4-BE49-F238E27FC236}">
                    <a16:creationId xmlns:a16="http://schemas.microsoft.com/office/drawing/2014/main" id="{465869EF-D249-4298-A7DE-C5F9FF2833EF}"/>
                  </a:ext>
                </a:extLst>
              </p:cNvPr>
              <p:cNvSpPr/>
              <p:nvPr/>
            </p:nvSpPr>
            <p:spPr>
              <a:xfrm rot="3937910">
                <a:off x="4509050" y="4276555"/>
                <a:ext cx="324679" cy="967408"/>
              </a:xfrm>
              <a:prstGeom prst="curvedLef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D8FBFEA-C8A4-4CB9-8F5E-648678E9BB65}"/>
                  </a:ext>
                </a:extLst>
              </p:cNvPr>
              <p:cNvSpPr txBox="1"/>
              <p:nvPr/>
            </p:nvSpPr>
            <p:spPr>
              <a:xfrm>
                <a:off x="4605127" y="4900007"/>
                <a:ext cx="7454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sz="2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90°</a:t>
                </a:r>
                <a:endParaRPr lang="es-A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Flecha: curvada hacia la izquierda 12">
                <a:extLst>
                  <a:ext uri="{FF2B5EF4-FFF2-40B4-BE49-F238E27FC236}">
                    <a16:creationId xmlns:a16="http://schemas.microsoft.com/office/drawing/2014/main" id="{129AA051-7B77-4089-96EF-2FE72E2750E0}"/>
                  </a:ext>
                </a:extLst>
              </p:cNvPr>
              <p:cNvSpPr/>
              <p:nvPr/>
            </p:nvSpPr>
            <p:spPr>
              <a:xfrm rot="11228965">
                <a:off x="4238486" y="3496598"/>
                <a:ext cx="324679" cy="967408"/>
              </a:xfrm>
              <a:prstGeom prst="curvedLef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Flecha: curvada hacia la izquierda 14">
                <a:extLst>
                  <a:ext uri="{FF2B5EF4-FFF2-40B4-BE49-F238E27FC236}">
                    <a16:creationId xmlns:a16="http://schemas.microsoft.com/office/drawing/2014/main" id="{80205D0C-CF74-465B-B39C-30A49E179387}"/>
                  </a:ext>
                </a:extLst>
              </p:cNvPr>
              <p:cNvSpPr/>
              <p:nvPr/>
            </p:nvSpPr>
            <p:spPr>
              <a:xfrm rot="20589162" flipV="1">
                <a:off x="4717770" y="3526593"/>
                <a:ext cx="324679" cy="839775"/>
              </a:xfrm>
              <a:prstGeom prst="curvedLef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CuadroTexto 15">
                <a:extLst>
                  <a:ext uri="{FF2B5EF4-FFF2-40B4-BE49-F238E27FC236}">
                    <a16:creationId xmlns:a16="http://schemas.microsoft.com/office/drawing/2014/main" id="{0D07A1DA-99C8-4B4A-9A39-EE6215DE9E84}"/>
                  </a:ext>
                </a:extLst>
              </p:cNvPr>
              <p:cNvSpPr txBox="1"/>
              <p:nvPr/>
            </p:nvSpPr>
            <p:spPr>
              <a:xfrm>
                <a:off x="4880109" y="3438636"/>
                <a:ext cx="7454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sz="2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90°</a:t>
                </a:r>
                <a:endParaRPr lang="es-A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CuadroTexto 16">
                <a:extLst>
                  <a:ext uri="{FF2B5EF4-FFF2-40B4-BE49-F238E27FC236}">
                    <a16:creationId xmlns:a16="http://schemas.microsoft.com/office/drawing/2014/main" id="{0B6D05D5-31C2-46DA-93CC-CAD3780BD229}"/>
                  </a:ext>
                </a:extLst>
              </p:cNvPr>
              <p:cNvSpPr txBox="1"/>
              <p:nvPr/>
            </p:nvSpPr>
            <p:spPr>
              <a:xfrm>
                <a:off x="3695254" y="3497564"/>
                <a:ext cx="7454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sz="2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90°</a:t>
                </a:r>
                <a:endParaRPr lang="es-A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87401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71DC511C-5F57-4AC1-A6F9-C0BC19396132}"/>
              </a:ext>
            </a:extLst>
          </p:cNvPr>
          <p:cNvSpPr/>
          <p:nvPr/>
        </p:nvSpPr>
        <p:spPr>
          <a:xfrm>
            <a:off x="596347" y="556591"/>
            <a:ext cx="10999305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TRIEDRO FUNDAMENTAL: 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Conjunto de tres planos 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PV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PLD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vistos en el PowerPoint anterior, formando ángulos de 90º entre sí.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TRIEDRO PRINCIPAL: 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Conjunto de tres planos 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PLI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vistos en el PowerPoint anterior, formando ángulos de 90º entre sí.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es-ES" sz="2800" dirty="0"/>
            </a:br>
            <a:endParaRPr lang="es-ES" sz="2800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8.- Perspectica caballera">
            <a:extLst>
              <a:ext uri="{FF2B5EF4-FFF2-40B4-BE49-F238E27FC236}">
                <a16:creationId xmlns:a16="http://schemas.microsoft.com/office/drawing/2014/main" id="{4F5B9814-FF59-4226-A65B-374892D8F8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551" y="2514807"/>
            <a:ext cx="4603475" cy="4305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57" name="Grupo 2056">
            <a:extLst>
              <a:ext uri="{FF2B5EF4-FFF2-40B4-BE49-F238E27FC236}">
                <a16:creationId xmlns:a16="http://schemas.microsoft.com/office/drawing/2014/main" id="{95E6C2C2-230E-42FB-896E-E821711CE6C3}"/>
              </a:ext>
            </a:extLst>
          </p:cNvPr>
          <p:cNvGrpSpPr/>
          <p:nvPr/>
        </p:nvGrpSpPr>
        <p:grpSpPr>
          <a:xfrm>
            <a:off x="190246" y="2661838"/>
            <a:ext cx="10572475" cy="3619624"/>
            <a:chOff x="190246" y="2661838"/>
            <a:chExt cx="10572475" cy="3619624"/>
          </a:xfrm>
        </p:grpSpPr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6DD5B6A5-2D4C-40C8-ADA4-8B8DD579E6A8}"/>
                </a:ext>
              </a:extLst>
            </p:cNvPr>
            <p:cNvSpPr txBox="1"/>
            <p:nvPr/>
          </p:nvSpPr>
          <p:spPr>
            <a:xfrm>
              <a:off x="6188763" y="3370413"/>
              <a:ext cx="6187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PP</a:t>
              </a:r>
              <a:endParaRPr lang="es-A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4332DBA8-6D14-4272-B41D-C2F7906CA043}"/>
                </a:ext>
              </a:extLst>
            </p:cNvPr>
            <p:cNvSpPr txBox="1"/>
            <p:nvPr/>
          </p:nvSpPr>
          <p:spPr>
            <a:xfrm>
              <a:off x="5082187" y="5790294"/>
              <a:ext cx="3119599" cy="4911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Perpendiculares</a:t>
              </a:r>
              <a:endParaRPr lang="es-A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CuadroTexto 20">
              <a:extLst>
                <a:ext uri="{FF2B5EF4-FFF2-40B4-BE49-F238E27FC236}">
                  <a16:creationId xmlns:a16="http://schemas.microsoft.com/office/drawing/2014/main" id="{88136EB6-ACF6-420B-9F7D-45E6E0BEF68B}"/>
                </a:ext>
              </a:extLst>
            </p:cNvPr>
            <p:cNvSpPr txBox="1"/>
            <p:nvPr/>
          </p:nvSpPr>
          <p:spPr>
            <a:xfrm>
              <a:off x="6547522" y="4949789"/>
              <a:ext cx="816177" cy="4911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90°</a:t>
              </a:r>
              <a:endParaRPr lang="es-A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230B7BBD-3137-4373-828C-694136E91B3F}"/>
                </a:ext>
              </a:extLst>
            </p:cNvPr>
            <p:cNvSpPr txBox="1"/>
            <p:nvPr/>
          </p:nvSpPr>
          <p:spPr>
            <a:xfrm>
              <a:off x="4599447" y="2922174"/>
              <a:ext cx="8778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PS</a:t>
              </a:r>
              <a:endParaRPr lang="es-A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CuadroTexto 25">
              <a:extLst>
                <a:ext uri="{FF2B5EF4-FFF2-40B4-BE49-F238E27FC236}">
                  <a16:creationId xmlns:a16="http://schemas.microsoft.com/office/drawing/2014/main" id="{9A4E4DCC-AD8B-4134-AEE0-D42B985A0602}"/>
                </a:ext>
              </a:extLst>
            </p:cNvPr>
            <p:cNvSpPr txBox="1"/>
            <p:nvPr/>
          </p:nvSpPr>
          <p:spPr>
            <a:xfrm>
              <a:off x="4356746" y="5097128"/>
              <a:ext cx="8778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PLI</a:t>
              </a:r>
              <a:endParaRPr lang="es-A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4" name="Conector recto de flecha 13">
              <a:extLst>
                <a:ext uri="{FF2B5EF4-FFF2-40B4-BE49-F238E27FC236}">
                  <a16:creationId xmlns:a16="http://schemas.microsoft.com/office/drawing/2014/main" id="{162F289C-3ABD-4956-84B7-09FDB3A7C771}"/>
                </a:ext>
              </a:extLst>
            </p:cNvPr>
            <p:cNvCxnSpPr/>
            <p:nvPr/>
          </p:nvCxnSpPr>
          <p:spPr>
            <a:xfrm flipH="1" flipV="1">
              <a:off x="5898364" y="5558793"/>
              <a:ext cx="599756" cy="231501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ector recto de flecha 28">
              <a:extLst>
                <a:ext uri="{FF2B5EF4-FFF2-40B4-BE49-F238E27FC236}">
                  <a16:creationId xmlns:a16="http://schemas.microsoft.com/office/drawing/2014/main" id="{3A0A1C42-3DD6-4857-B2B9-96F683E6A20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464323" y="5179540"/>
              <a:ext cx="33797" cy="610754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CuadroTexto 33">
              <a:extLst>
                <a:ext uri="{FF2B5EF4-FFF2-40B4-BE49-F238E27FC236}">
                  <a16:creationId xmlns:a16="http://schemas.microsoft.com/office/drawing/2014/main" id="{DC6E51D4-95DE-463F-A236-E083349C4187}"/>
                </a:ext>
              </a:extLst>
            </p:cNvPr>
            <p:cNvSpPr txBox="1"/>
            <p:nvPr/>
          </p:nvSpPr>
          <p:spPr>
            <a:xfrm>
              <a:off x="7643122" y="2661838"/>
              <a:ext cx="3119599" cy="4911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Perpendiculares</a:t>
              </a:r>
              <a:endParaRPr lang="es-A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CuadroTexto 34">
              <a:extLst>
                <a:ext uri="{FF2B5EF4-FFF2-40B4-BE49-F238E27FC236}">
                  <a16:creationId xmlns:a16="http://schemas.microsoft.com/office/drawing/2014/main" id="{F8F9752E-DD1D-4481-90F6-40F84C153B4F}"/>
                </a:ext>
              </a:extLst>
            </p:cNvPr>
            <p:cNvSpPr txBox="1"/>
            <p:nvPr/>
          </p:nvSpPr>
          <p:spPr>
            <a:xfrm>
              <a:off x="190246" y="3183416"/>
              <a:ext cx="3119599" cy="4911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Perpendiculares</a:t>
              </a:r>
              <a:endParaRPr lang="es-A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6" name="Conector recto de flecha 35">
              <a:extLst>
                <a:ext uri="{FF2B5EF4-FFF2-40B4-BE49-F238E27FC236}">
                  <a16:creationId xmlns:a16="http://schemas.microsoft.com/office/drawing/2014/main" id="{3181F9AD-0F04-4311-844C-AB03F96A2E1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08035" y="2661838"/>
              <a:ext cx="1616765" cy="273030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ector recto de flecha 39">
              <a:extLst>
                <a:ext uri="{FF2B5EF4-FFF2-40B4-BE49-F238E27FC236}">
                  <a16:creationId xmlns:a16="http://schemas.microsoft.com/office/drawing/2014/main" id="{95641A34-F44A-48FE-A90E-D2AC7725ED3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41986" y="2661838"/>
              <a:ext cx="1282814" cy="608112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ector recto de flecha 42">
              <a:extLst>
                <a:ext uri="{FF2B5EF4-FFF2-40B4-BE49-F238E27FC236}">
                  <a16:creationId xmlns:a16="http://schemas.microsoft.com/office/drawing/2014/main" id="{B5811DBA-FE52-47F4-812B-33EFB924202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12386" y="3370413"/>
              <a:ext cx="1587061" cy="94317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ector recto de flecha 44">
              <a:extLst>
                <a:ext uri="{FF2B5EF4-FFF2-40B4-BE49-F238E27FC236}">
                  <a16:creationId xmlns:a16="http://schemas.microsoft.com/office/drawing/2014/main" id="{9755B695-B55A-49B7-8C74-CA70256CE529}"/>
                </a:ext>
              </a:extLst>
            </p:cNvPr>
            <p:cNvCxnSpPr>
              <a:cxnSpLocks/>
            </p:cNvCxnSpPr>
            <p:nvPr/>
          </p:nvCxnSpPr>
          <p:spPr>
            <a:xfrm>
              <a:off x="3029778" y="3464730"/>
              <a:ext cx="1533896" cy="670658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56" name="Flecha: curvada hacia la izquierda 2055">
              <a:extLst>
                <a:ext uri="{FF2B5EF4-FFF2-40B4-BE49-F238E27FC236}">
                  <a16:creationId xmlns:a16="http://schemas.microsoft.com/office/drawing/2014/main" id="{7114858C-50B6-4528-B51F-E183E0AED8D7}"/>
                </a:ext>
              </a:extLst>
            </p:cNvPr>
            <p:cNvSpPr/>
            <p:nvPr/>
          </p:nvSpPr>
          <p:spPr>
            <a:xfrm>
              <a:off x="6198242" y="4769534"/>
              <a:ext cx="373777" cy="841019"/>
            </a:xfrm>
            <a:prstGeom prst="curvedLef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>
                <a:solidFill>
                  <a:schemeClr val="tx1"/>
                </a:solidFill>
              </a:endParaRPr>
            </a:p>
          </p:txBody>
        </p:sp>
        <p:sp>
          <p:nvSpPr>
            <p:cNvPr id="49" name="Flecha: curvada hacia la izquierda 48">
              <a:extLst>
                <a:ext uri="{FF2B5EF4-FFF2-40B4-BE49-F238E27FC236}">
                  <a16:creationId xmlns:a16="http://schemas.microsoft.com/office/drawing/2014/main" id="{3B1A93BF-5F82-4BA1-B8F5-7F02A300AEFA}"/>
                </a:ext>
              </a:extLst>
            </p:cNvPr>
            <p:cNvSpPr/>
            <p:nvPr/>
          </p:nvSpPr>
          <p:spPr>
            <a:xfrm rot="14597265">
              <a:off x="5993323" y="2775338"/>
              <a:ext cx="373777" cy="841019"/>
            </a:xfrm>
            <a:prstGeom prst="curvedLef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>
                <a:solidFill>
                  <a:schemeClr val="tx1"/>
                </a:solidFill>
              </a:endParaRPr>
            </a:p>
          </p:txBody>
        </p:sp>
        <p:sp>
          <p:nvSpPr>
            <p:cNvPr id="50" name="Flecha: curvada hacia la izquierda 49">
              <a:extLst>
                <a:ext uri="{FF2B5EF4-FFF2-40B4-BE49-F238E27FC236}">
                  <a16:creationId xmlns:a16="http://schemas.microsoft.com/office/drawing/2014/main" id="{59C9B465-9EAB-4615-8B4B-51C23655B4D1}"/>
                </a:ext>
              </a:extLst>
            </p:cNvPr>
            <p:cNvSpPr/>
            <p:nvPr/>
          </p:nvSpPr>
          <p:spPr>
            <a:xfrm flipH="1" flipV="1">
              <a:off x="5610367" y="4211330"/>
              <a:ext cx="599756" cy="1264951"/>
            </a:xfrm>
            <a:prstGeom prst="curvedLeftArrow">
              <a:avLst>
                <a:gd name="adj1" fmla="val 25000"/>
                <a:gd name="adj2" fmla="val 112503"/>
                <a:gd name="adj3" fmla="val 250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>
                <a:solidFill>
                  <a:schemeClr val="tx1"/>
                </a:solidFill>
              </a:endParaRPr>
            </a:p>
          </p:txBody>
        </p:sp>
        <p:sp>
          <p:nvSpPr>
            <p:cNvPr id="51" name="CuadroTexto 50">
              <a:extLst>
                <a:ext uri="{FF2B5EF4-FFF2-40B4-BE49-F238E27FC236}">
                  <a16:creationId xmlns:a16="http://schemas.microsoft.com/office/drawing/2014/main" id="{89E4BA1F-4DE2-4D2B-895C-941574194B4B}"/>
                </a:ext>
              </a:extLst>
            </p:cNvPr>
            <p:cNvSpPr txBox="1"/>
            <p:nvPr/>
          </p:nvSpPr>
          <p:spPr>
            <a:xfrm>
              <a:off x="4900237" y="4513554"/>
              <a:ext cx="816177" cy="4911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90°</a:t>
              </a:r>
              <a:endParaRPr lang="es-A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3" name="CuadroTexto 52">
            <a:extLst>
              <a:ext uri="{FF2B5EF4-FFF2-40B4-BE49-F238E27FC236}">
                <a16:creationId xmlns:a16="http://schemas.microsoft.com/office/drawing/2014/main" id="{207A4E16-BC8A-4C37-B156-6B14CDB703BD}"/>
              </a:ext>
            </a:extLst>
          </p:cNvPr>
          <p:cNvSpPr txBox="1"/>
          <p:nvPr/>
        </p:nvSpPr>
        <p:spPr>
          <a:xfrm>
            <a:off x="5530149" y="2559617"/>
            <a:ext cx="816177" cy="4911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90°</a:t>
            </a:r>
            <a:endParaRPr lang="es-AR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830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71DC511C-5F57-4AC1-A6F9-C0BC19396132}"/>
              </a:ext>
            </a:extLst>
          </p:cNvPr>
          <p:cNvSpPr/>
          <p:nvPr/>
        </p:nvSpPr>
        <p:spPr>
          <a:xfrm>
            <a:off x="596347" y="556591"/>
            <a:ext cx="10999305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NOMBRE DE PROYECCIONES: 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Aquí vamos a colocar el nombre técnico que corresponde a cada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PROYECCION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IMAGEN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Por favor prestar mucha atención, para no confundir la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VISTA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que es desde donde observamos, con el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estamos mirando.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 el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 VERTICAL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PV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se producirá la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VISTA  ANTERIOR 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Primera y principal, de la cual dependen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las demás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 el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 LATERAL DERECHO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PLD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se producirá la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VISTA LATERAL IZQUIERDA 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VLI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 el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 LATERAL IZQUIERDO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PLI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se producirá la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VISTA LATERAL DERECHA 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VLD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 el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 POSTERIOR 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se producirá la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VISTA POSTERIOR 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VP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 el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 SUPERIOR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se producirá la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VISTA INFERIOR 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 el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 INFERIOR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se producirá la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VISTA SUPERIOR 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endParaRPr lang="es-ES" sz="2800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743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71DC511C-5F57-4AC1-A6F9-C0BC19396132}"/>
              </a:ext>
            </a:extLst>
          </p:cNvPr>
          <p:cNvSpPr/>
          <p:nvPr/>
        </p:nvSpPr>
        <p:spPr>
          <a:xfrm>
            <a:off x="596347" y="556591"/>
            <a:ext cx="109993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NOMBRE DE PROYECCIONES: </a:t>
            </a:r>
            <a:r>
              <a:rPr lang="es-ES" sz="2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Gráficamente seria</a:t>
            </a:r>
            <a:endParaRPr lang="es-E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800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2F514CC1-EFC3-4344-AAE8-06D20AEBBC9B}"/>
              </a:ext>
            </a:extLst>
          </p:cNvPr>
          <p:cNvCxnSpPr>
            <a:cxnSpLocks/>
          </p:cNvCxnSpPr>
          <p:nvPr/>
        </p:nvCxnSpPr>
        <p:spPr>
          <a:xfrm flipH="1" flipV="1">
            <a:off x="4858450" y="4969653"/>
            <a:ext cx="20184" cy="1970316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uadroTexto 63">
            <a:extLst>
              <a:ext uri="{FF2B5EF4-FFF2-40B4-BE49-F238E27FC236}">
                <a16:creationId xmlns:a16="http://schemas.microsoft.com/office/drawing/2014/main" id="{6AC3F27D-53DB-4491-811A-BBA5EF7B8229}"/>
              </a:ext>
            </a:extLst>
          </p:cNvPr>
          <p:cNvSpPr txBox="1"/>
          <p:nvPr/>
        </p:nvSpPr>
        <p:spPr>
          <a:xfrm rot="19735429">
            <a:off x="576551" y="5966242"/>
            <a:ext cx="2825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OBSERVADOR</a:t>
            </a:r>
            <a:endParaRPr lang="es-AR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8" name="Grupo 57">
            <a:extLst>
              <a:ext uri="{FF2B5EF4-FFF2-40B4-BE49-F238E27FC236}">
                <a16:creationId xmlns:a16="http://schemas.microsoft.com/office/drawing/2014/main" id="{268C5E17-31B5-4117-B506-287FB5909754}"/>
              </a:ext>
            </a:extLst>
          </p:cNvPr>
          <p:cNvGrpSpPr/>
          <p:nvPr/>
        </p:nvGrpSpPr>
        <p:grpSpPr>
          <a:xfrm>
            <a:off x="1389363" y="978176"/>
            <a:ext cx="8343746" cy="5731789"/>
            <a:chOff x="1389363" y="978176"/>
            <a:chExt cx="8343746" cy="5731789"/>
          </a:xfrm>
        </p:grpSpPr>
        <p:pic>
          <p:nvPicPr>
            <p:cNvPr id="3074" name="Picture 2" descr="Untitled">
              <a:extLst>
                <a:ext uri="{FF2B5EF4-FFF2-40B4-BE49-F238E27FC236}">
                  <a16:creationId xmlns:a16="http://schemas.microsoft.com/office/drawing/2014/main" id="{61C7642B-B0A6-4953-B5CB-DB71FC71119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4565" y="978176"/>
              <a:ext cx="4926497" cy="5731789"/>
            </a:xfrm>
            <a:prstGeom prst="rect">
              <a:avLst/>
            </a:prstGeom>
            <a:noFill/>
          </p:spPr>
        </p:pic>
        <p:grpSp>
          <p:nvGrpSpPr>
            <p:cNvPr id="19" name="Grupo 18">
              <a:extLst>
                <a:ext uri="{FF2B5EF4-FFF2-40B4-BE49-F238E27FC236}">
                  <a16:creationId xmlns:a16="http://schemas.microsoft.com/office/drawing/2014/main" id="{7E58A0D9-D0EA-4978-A355-5FD21717FAE5}"/>
                </a:ext>
              </a:extLst>
            </p:cNvPr>
            <p:cNvGrpSpPr/>
            <p:nvPr/>
          </p:nvGrpSpPr>
          <p:grpSpPr>
            <a:xfrm>
              <a:off x="3217056" y="2787585"/>
              <a:ext cx="3828836" cy="2870045"/>
              <a:chOff x="3217056" y="2787585"/>
              <a:chExt cx="3828836" cy="2870045"/>
            </a:xfrm>
          </p:grpSpPr>
          <p:sp>
            <p:nvSpPr>
              <p:cNvPr id="2" name="CuadroTexto 1">
                <a:extLst>
                  <a:ext uri="{FF2B5EF4-FFF2-40B4-BE49-F238E27FC236}">
                    <a16:creationId xmlns:a16="http://schemas.microsoft.com/office/drawing/2014/main" id="{7E8C7458-CA99-425E-AE03-B3F4E62E092D}"/>
                  </a:ext>
                </a:extLst>
              </p:cNvPr>
              <p:cNvSpPr txBox="1"/>
              <p:nvPr/>
            </p:nvSpPr>
            <p:spPr>
              <a:xfrm rot="19596758">
                <a:off x="3714182" y="3421223"/>
                <a:ext cx="5374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PF</a:t>
                </a:r>
                <a:endParaRPr lang="es-AR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0E9C666A-50E8-455D-B0FD-6A97A4F9837B}"/>
                  </a:ext>
                </a:extLst>
              </p:cNvPr>
              <p:cNvSpPr txBox="1"/>
              <p:nvPr/>
            </p:nvSpPr>
            <p:spPr>
              <a:xfrm rot="19596758">
                <a:off x="6327690" y="5122652"/>
                <a:ext cx="5374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PI</a:t>
                </a:r>
                <a:endParaRPr lang="es-AR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9B97E4CD-0B5A-46C2-B91A-0AC8F2B76869}"/>
                  </a:ext>
                </a:extLst>
              </p:cNvPr>
              <p:cNvSpPr txBox="1"/>
              <p:nvPr/>
            </p:nvSpPr>
            <p:spPr>
              <a:xfrm rot="19596758">
                <a:off x="4805139" y="2787585"/>
                <a:ext cx="5374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PS</a:t>
                </a:r>
                <a:endParaRPr lang="es-AR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BC05A2CB-89C9-4832-9BB7-8A1A421B2070}"/>
                  </a:ext>
                </a:extLst>
              </p:cNvPr>
              <p:cNvSpPr txBox="1"/>
              <p:nvPr/>
            </p:nvSpPr>
            <p:spPr>
              <a:xfrm rot="19596758">
                <a:off x="6508412" y="3501638"/>
                <a:ext cx="5374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PP</a:t>
                </a:r>
                <a:endParaRPr lang="es-AR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11BD87BF-E05A-45C7-ABBE-3F9038370729}"/>
                  </a:ext>
                </a:extLst>
              </p:cNvPr>
              <p:cNvSpPr txBox="1"/>
              <p:nvPr/>
            </p:nvSpPr>
            <p:spPr>
              <a:xfrm rot="858293">
                <a:off x="3217056" y="3875565"/>
                <a:ext cx="7315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PLI</a:t>
                </a:r>
                <a:endParaRPr lang="es-AR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E859B038-0A6F-4D0E-8A45-0546D4895709}"/>
                  </a:ext>
                </a:extLst>
              </p:cNvPr>
              <p:cNvSpPr txBox="1"/>
              <p:nvPr/>
            </p:nvSpPr>
            <p:spPr>
              <a:xfrm rot="872070">
                <a:off x="5757957" y="3052919"/>
                <a:ext cx="93899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PLD</a:t>
                </a:r>
                <a:endParaRPr lang="es-AR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14667308-BCCF-4008-85CE-7037ECC29777}"/>
                  </a:ext>
                </a:extLst>
              </p:cNvPr>
              <p:cNvSpPr txBox="1"/>
              <p:nvPr/>
            </p:nvSpPr>
            <p:spPr>
              <a:xfrm rot="19596758">
                <a:off x="4846735" y="3382003"/>
                <a:ext cx="5374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VI</a:t>
                </a:r>
                <a:endParaRPr lang="es-AR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B1B0065C-C4F0-4F8F-8542-61A1A5C6936E}"/>
                  </a:ext>
                </a:extLst>
              </p:cNvPr>
              <p:cNvSpPr txBox="1"/>
              <p:nvPr/>
            </p:nvSpPr>
            <p:spPr>
              <a:xfrm rot="19596758">
                <a:off x="4596144" y="4342604"/>
                <a:ext cx="122916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OBJETO</a:t>
                </a:r>
                <a:endParaRPr lang="es-AR" sz="1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A2A1811C-2B30-4FC7-9F4E-53A637A66486}"/>
                  </a:ext>
                </a:extLst>
              </p:cNvPr>
              <p:cNvSpPr txBox="1"/>
              <p:nvPr/>
            </p:nvSpPr>
            <p:spPr>
              <a:xfrm rot="636686">
                <a:off x="5682213" y="3861762"/>
                <a:ext cx="70732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VLI</a:t>
                </a:r>
                <a:endParaRPr lang="es-AR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01758894-F274-4C7D-9540-67C2290D752E}"/>
                  </a:ext>
                </a:extLst>
              </p:cNvPr>
              <p:cNvSpPr txBox="1"/>
              <p:nvPr/>
            </p:nvSpPr>
            <p:spPr>
              <a:xfrm rot="819621">
                <a:off x="3917796" y="4841770"/>
                <a:ext cx="73496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VLD</a:t>
                </a:r>
                <a:endParaRPr lang="es-AR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CuadroTexto 15">
                <a:extLst>
                  <a:ext uri="{FF2B5EF4-FFF2-40B4-BE49-F238E27FC236}">
                    <a16:creationId xmlns:a16="http://schemas.microsoft.com/office/drawing/2014/main" id="{5A8CE30E-DEC0-4738-8AC4-9BF91CCC1789}"/>
                  </a:ext>
                </a:extLst>
              </p:cNvPr>
              <p:cNvSpPr txBox="1"/>
              <p:nvPr/>
            </p:nvSpPr>
            <p:spPr>
              <a:xfrm rot="19596758">
                <a:off x="3936918" y="4105793"/>
                <a:ext cx="5374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endParaRPr lang="es-AR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CuadroTexto 16">
                <a:extLst>
                  <a:ext uri="{FF2B5EF4-FFF2-40B4-BE49-F238E27FC236}">
                    <a16:creationId xmlns:a16="http://schemas.microsoft.com/office/drawing/2014/main" id="{FBFE662F-CF63-468C-B975-2229C2E6EACE}"/>
                  </a:ext>
                </a:extLst>
              </p:cNvPr>
              <p:cNvSpPr txBox="1"/>
              <p:nvPr/>
            </p:nvSpPr>
            <p:spPr>
              <a:xfrm rot="19596758">
                <a:off x="5869431" y="4630728"/>
                <a:ext cx="5374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VP</a:t>
                </a:r>
                <a:endParaRPr lang="es-AR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CuadroTexto 17">
                <a:extLst>
                  <a:ext uri="{FF2B5EF4-FFF2-40B4-BE49-F238E27FC236}">
                    <a16:creationId xmlns:a16="http://schemas.microsoft.com/office/drawing/2014/main" id="{BDD10308-17C1-48CB-9953-EAE538F2B981}"/>
                  </a:ext>
                </a:extLst>
              </p:cNvPr>
              <p:cNvSpPr txBox="1"/>
              <p:nvPr/>
            </p:nvSpPr>
            <p:spPr>
              <a:xfrm rot="19596758">
                <a:off x="4851190" y="5288298"/>
                <a:ext cx="5374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VS</a:t>
                </a:r>
                <a:endParaRPr lang="es-AR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0318452-7FE2-4BFF-BA4E-9CE23D036238}"/>
                </a:ext>
              </a:extLst>
            </p:cNvPr>
            <p:cNvSpPr txBox="1"/>
            <p:nvPr/>
          </p:nvSpPr>
          <p:spPr>
            <a:xfrm>
              <a:off x="3125619" y="1033644"/>
              <a:ext cx="4795538" cy="1375630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endParaRPr lang="es-AR" dirty="0"/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E6E5E95D-882D-4221-BDB4-4C250D3B72BF}"/>
                </a:ext>
              </a:extLst>
            </p:cNvPr>
            <p:cNvSpPr txBox="1"/>
            <p:nvPr/>
          </p:nvSpPr>
          <p:spPr>
            <a:xfrm>
              <a:off x="3982924" y="6301409"/>
              <a:ext cx="2745351" cy="379075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endParaRPr lang="es-AR" dirty="0"/>
            </a:p>
          </p:txBody>
        </p:sp>
        <p:cxnSp>
          <p:nvCxnSpPr>
            <p:cNvPr id="21" name="Conector recto de flecha 20">
              <a:extLst>
                <a:ext uri="{FF2B5EF4-FFF2-40B4-BE49-F238E27FC236}">
                  <a16:creationId xmlns:a16="http://schemas.microsoft.com/office/drawing/2014/main" id="{F50654E2-2740-4141-9CD7-866FF6287AE6}"/>
                </a:ext>
              </a:extLst>
            </p:cNvPr>
            <p:cNvCxnSpPr>
              <a:cxnSpLocks/>
              <a:stCxn id="11" idx="2"/>
            </p:cNvCxnSpPr>
            <p:nvPr/>
          </p:nvCxnSpPr>
          <p:spPr>
            <a:xfrm flipH="1">
              <a:off x="6035875" y="3416341"/>
              <a:ext cx="145238" cy="508043"/>
            </a:xfrm>
            <a:prstGeom prst="straightConnector1">
              <a:avLst/>
            </a:prstGeom>
            <a:ln w="28575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ctor recto de flecha 22">
              <a:extLst>
                <a:ext uri="{FF2B5EF4-FFF2-40B4-BE49-F238E27FC236}">
                  <a16:creationId xmlns:a16="http://schemas.microsoft.com/office/drawing/2014/main" id="{98B4F0BB-3062-4BBF-BCD3-9D8E7507987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214760" y="3844071"/>
              <a:ext cx="361530" cy="748466"/>
            </a:xfrm>
            <a:prstGeom prst="straightConnector1">
              <a:avLst/>
            </a:prstGeom>
            <a:ln w="28575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ctor recto de flecha 24">
              <a:extLst>
                <a:ext uri="{FF2B5EF4-FFF2-40B4-BE49-F238E27FC236}">
                  <a16:creationId xmlns:a16="http://schemas.microsoft.com/office/drawing/2014/main" id="{DF966B7B-71E5-472A-96FB-6C6D13DA0D84}"/>
                </a:ext>
              </a:extLst>
            </p:cNvPr>
            <p:cNvCxnSpPr>
              <a:cxnSpLocks/>
            </p:cNvCxnSpPr>
            <p:nvPr/>
          </p:nvCxnSpPr>
          <p:spPr>
            <a:xfrm>
              <a:off x="5073879" y="3056892"/>
              <a:ext cx="172865" cy="495141"/>
            </a:xfrm>
            <a:prstGeom prst="straightConnector1">
              <a:avLst/>
            </a:prstGeom>
            <a:ln w="28575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ector recto de flecha 26">
              <a:extLst>
                <a:ext uri="{FF2B5EF4-FFF2-40B4-BE49-F238E27FC236}">
                  <a16:creationId xmlns:a16="http://schemas.microsoft.com/office/drawing/2014/main" id="{6A1932F4-A761-4DF2-8B05-63BD6DDE0DC2}"/>
                </a:ext>
              </a:extLst>
            </p:cNvPr>
            <p:cNvCxnSpPr>
              <a:cxnSpLocks/>
              <a:stCxn id="2" idx="2"/>
            </p:cNvCxnSpPr>
            <p:nvPr/>
          </p:nvCxnSpPr>
          <p:spPr>
            <a:xfrm>
              <a:off x="4084543" y="3760079"/>
              <a:ext cx="129002" cy="412503"/>
            </a:xfrm>
            <a:prstGeom prst="straightConnector1">
              <a:avLst/>
            </a:prstGeom>
            <a:ln w="28575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ector recto de flecha 28">
              <a:extLst>
                <a:ext uri="{FF2B5EF4-FFF2-40B4-BE49-F238E27FC236}">
                  <a16:creationId xmlns:a16="http://schemas.microsoft.com/office/drawing/2014/main" id="{F708BB2F-D6FB-4619-9327-952B272A56C1}"/>
                </a:ext>
              </a:extLst>
            </p:cNvPr>
            <p:cNvCxnSpPr>
              <a:cxnSpLocks/>
              <a:stCxn id="10" idx="2"/>
            </p:cNvCxnSpPr>
            <p:nvPr/>
          </p:nvCxnSpPr>
          <p:spPr>
            <a:xfrm>
              <a:off x="3537219" y="4239171"/>
              <a:ext cx="523968" cy="766069"/>
            </a:xfrm>
            <a:prstGeom prst="straightConnector1">
              <a:avLst/>
            </a:prstGeom>
            <a:ln w="28575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ector recto de flecha 31">
              <a:extLst>
                <a:ext uri="{FF2B5EF4-FFF2-40B4-BE49-F238E27FC236}">
                  <a16:creationId xmlns:a16="http://schemas.microsoft.com/office/drawing/2014/main" id="{E3A5532C-09E2-4BDA-871F-D5E86768428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330254" y="5395176"/>
              <a:ext cx="1099622" cy="77788"/>
            </a:xfrm>
            <a:prstGeom prst="straightConnector1">
              <a:avLst/>
            </a:prstGeom>
            <a:ln w="28575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ector recto de flecha 42">
              <a:extLst>
                <a:ext uri="{FF2B5EF4-FFF2-40B4-BE49-F238E27FC236}">
                  <a16:creationId xmlns:a16="http://schemas.microsoft.com/office/drawing/2014/main" id="{BBB0B7CC-4053-40D9-AB1C-DBBC8E92195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24585" y="4804638"/>
              <a:ext cx="2089711" cy="1155759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ector recto de flecha 44">
              <a:extLst>
                <a:ext uri="{FF2B5EF4-FFF2-40B4-BE49-F238E27FC236}">
                  <a16:creationId xmlns:a16="http://schemas.microsoft.com/office/drawing/2014/main" id="{39F0C768-40CB-4743-995E-03AFBB9136D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336893" y="4410662"/>
              <a:ext cx="3926730" cy="991829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ector recto de flecha 48">
              <a:extLst>
                <a:ext uri="{FF2B5EF4-FFF2-40B4-BE49-F238E27FC236}">
                  <a16:creationId xmlns:a16="http://schemas.microsoft.com/office/drawing/2014/main" id="{22A892BA-B326-4DCE-A7CA-E1ABF1305AAE}"/>
                </a:ext>
              </a:extLst>
            </p:cNvPr>
            <p:cNvCxnSpPr>
              <a:cxnSpLocks/>
            </p:cNvCxnSpPr>
            <p:nvPr/>
          </p:nvCxnSpPr>
          <p:spPr>
            <a:xfrm>
              <a:off x="4805960" y="1467656"/>
              <a:ext cx="53764" cy="2138233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ector recto de flecha 51">
              <a:extLst>
                <a:ext uri="{FF2B5EF4-FFF2-40B4-BE49-F238E27FC236}">
                  <a16:creationId xmlns:a16="http://schemas.microsoft.com/office/drawing/2014/main" id="{8CA71738-2C6A-4A47-B137-B824E3D7A5C2}"/>
                </a:ext>
              </a:extLst>
            </p:cNvPr>
            <p:cNvCxnSpPr>
              <a:cxnSpLocks/>
            </p:cNvCxnSpPr>
            <p:nvPr/>
          </p:nvCxnSpPr>
          <p:spPr>
            <a:xfrm>
              <a:off x="2431285" y="3423020"/>
              <a:ext cx="2567128" cy="748468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cto de flecha 54">
              <a:extLst>
                <a:ext uri="{FF2B5EF4-FFF2-40B4-BE49-F238E27FC236}">
                  <a16:creationId xmlns:a16="http://schemas.microsoft.com/office/drawing/2014/main" id="{B888BC5F-C630-43A4-8FCA-6D3DC27B08B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290159" y="2055689"/>
              <a:ext cx="3642241" cy="2104733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CuadroTexto 56">
              <a:extLst>
                <a:ext uri="{FF2B5EF4-FFF2-40B4-BE49-F238E27FC236}">
                  <a16:creationId xmlns:a16="http://schemas.microsoft.com/office/drawing/2014/main" id="{4802FD17-3A8F-4DC7-B6E1-E89939FD5D8B}"/>
                </a:ext>
              </a:extLst>
            </p:cNvPr>
            <p:cNvSpPr txBox="1"/>
            <p:nvPr/>
          </p:nvSpPr>
          <p:spPr>
            <a:xfrm rot="19735429">
              <a:off x="7050701" y="2057430"/>
              <a:ext cx="23915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OBSERVADOR</a:t>
              </a:r>
              <a:endParaRPr lang="es-AR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CuadroTexto 64">
              <a:extLst>
                <a:ext uri="{FF2B5EF4-FFF2-40B4-BE49-F238E27FC236}">
                  <a16:creationId xmlns:a16="http://schemas.microsoft.com/office/drawing/2014/main" id="{AF294A0C-DF87-4445-A18D-791291307AF8}"/>
                </a:ext>
              </a:extLst>
            </p:cNvPr>
            <p:cNvSpPr txBox="1"/>
            <p:nvPr/>
          </p:nvSpPr>
          <p:spPr>
            <a:xfrm rot="846751">
              <a:off x="7341601" y="4797906"/>
              <a:ext cx="23915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OBSERVADOR</a:t>
              </a:r>
              <a:endParaRPr lang="es-AR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CuadroTexto 65">
              <a:extLst>
                <a:ext uri="{FF2B5EF4-FFF2-40B4-BE49-F238E27FC236}">
                  <a16:creationId xmlns:a16="http://schemas.microsoft.com/office/drawing/2014/main" id="{A1363C35-F25C-4A15-A32E-EDB408707581}"/>
                </a:ext>
              </a:extLst>
            </p:cNvPr>
            <p:cNvSpPr txBox="1"/>
            <p:nvPr/>
          </p:nvSpPr>
          <p:spPr>
            <a:xfrm rot="1071008">
              <a:off x="1389363" y="3017698"/>
              <a:ext cx="23915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OBSERVADOR</a:t>
              </a:r>
              <a:endParaRPr lang="es-AR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CuadroTexto 66">
              <a:extLst>
                <a:ext uri="{FF2B5EF4-FFF2-40B4-BE49-F238E27FC236}">
                  <a16:creationId xmlns:a16="http://schemas.microsoft.com/office/drawing/2014/main" id="{7061E2B4-C52C-48AE-8181-62772469D71B}"/>
                </a:ext>
              </a:extLst>
            </p:cNvPr>
            <p:cNvSpPr txBox="1"/>
            <p:nvPr/>
          </p:nvSpPr>
          <p:spPr>
            <a:xfrm>
              <a:off x="3528389" y="982820"/>
              <a:ext cx="23915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OBSERVADOR</a:t>
              </a:r>
              <a:endParaRPr lang="es-AR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8" name="CuadroTexto 67">
            <a:extLst>
              <a:ext uri="{FF2B5EF4-FFF2-40B4-BE49-F238E27FC236}">
                <a16:creationId xmlns:a16="http://schemas.microsoft.com/office/drawing/2014/main" id="{89567E20-7C49-4C4E-A36C-F5EC1D4ADF1D}"/>
              </a:ext>
            </a:extLst>
          </p:cNvPr>
          <p:cNvSpPr txBox="1"/>
          <p:nvPr/>
        </p:nvSpPr>
        <p:spPr>
          <a:xfrm>
            <a:off x="4935578" y="6465070"/>
            <a:ext cx="2391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OBSERVADOR</a:t>
            </a:r>
            <a:endParaRPr lang="es-AR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2" name="Conector recto de flecha 71">
            <a:extLst>
              <a:ext uri="{FF2B5EF4-FFF2-40B4-BE49-F238E27FC236}">
                <a16:creationId xmlns:a16="http://schemas.microsoft.com/office/drawing/2014/main" id="{C3C75FBF-6338-4C6F-B776-F8D289E63967}"/>
              </a:ext>
            </a:extLst>
          </p:cNvPr>
          <p:cNvCxnSpPr/>
          <p:nvPr/>
        </p:nvCxnSpPr>
        <p:spPr>
          <a:xfrm flipV="1">
            <a:off x="4878634" y="4906576"/>
            <a:ext cx="0" cy="203339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808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71DC511C-5F57-4AC1-A6F9-C0BC19396132}"/>
              </a:ext>
            </a:extLst>
          </p:cNvPr>
          <p:cNvSpPr/>
          <p:nvPr/>
        </p:nvSpPr>
        <p:spPr>
          <a:xfrm>
            <a:off x="596347" y="556591"/>
            <a:ext cx="10999305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ABATIMENTO DE PLANOS: 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Abatir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 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quiere decir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girarlo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sobre una línea. Lo más común es abatir sobre el 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de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royección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ertical, pero cualquier otro 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es válido.</a:t>
            </a:r>
          </a:p>
          <a:p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Rotación 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efectuada sobre una figura plana para situarla sobre un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 DE PROYECCION 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paralela al mismo.</a:t>
            </a:r>
            <a:br>
              <a:rPr lang="es-ES" sz="2400" dirty="0"/>
            </a:br>
            <a:r>
              <a:rPr lang="es-ES" dirty="0"/>
              <a:t>- Más información en: https://glosarios.servidor-alicante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geometría descriptiva, es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girar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plano alrededor de una recta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normalmente una de sus trazas o una recta paralela a uno de los planos de proyección,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hasta colocarlo sobre uno de los planos de proyección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Todo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 que esté contenido en el plano abatido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encontrará en verdadera magnitud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(distancias, ángulos, formas, etc.). Se utiliza para poder dibujar las figuras planas en verdadera magnitud sobre el abatimiento y obtener, posteriormente con un des abatimiento, su proyección ya deformada. Solo se puede abatir un plano y los elementos en él contenidos,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nunca los que están fuera de ese plano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/>
              <a:t>- Más información © https://glosarios.servidor-alicante.comcom</a:t>
            </a:r>
            <a:endParaRPr lang="es-E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800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478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71DC511C-5F57-4AC1-A6F9-C0BC19396132}"/>
              </a:ext>
            </a:extLst>
          </p:cNvPr>
          <p:cNvSpPr/>
          <p:nvPr/>
        </p:nvSpPr>
        <p:spPr>
          <a:xfrm>
            <a:off x="596347" y="556591"/>
            <a:ext cx="10999305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ABATIMENTO DE PLANOS: </a:t>
            </a:r>
            <a:r>
              <a:rPr lang="es-ES" sz="28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Gráficamente sería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/>
              <a:t>- Más información © https://glosarios.servidor-alicante.comcom</a:t>
            </a:r>
            <a:endParaRPr lang="es-E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800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9" name="Grupo 38">
            <a:extLst>
              <a:ext uri="{FF2B5EF4-FFF2-40B4-BE49-F238E27FC236}">
                <a16:creationId xmlns:a16="http://schemas.microsoft.com/office/drawing/2014/main" id="{AF495792-E8C9-4F81-9C04-E977B3C55C8D}"/>
              </a:ext>
            </a:extLst>
          </p:cNvPr>
          <p:cNvGrpSpPr/>
          <p:nvPr/>
        </p:nvGrpSpPr>
        <p:grpSpPr>
          <a:xfrm>
            <a:off x="551577" y="1020512"/>
            <a:ext cx="11185985" cy="5742238"/>
            <a:chOff x="1885077" y="2293033"/>
            <a:chExt cx="11185985" cy="5742238"/>
          </a:xfrm>
        </p:grpSpPr>
        <p:grpSp>
          <p:nvGrpSpPr>
            <p:cNvPr id="13" name="Grupo 12">
              <a:extLst>
                <a:ext uri="{FF2B5EF4-FFF2-40B4-BE49-F238E27FC236}">
                  <a16:creationId xmlns:a16="http://schemas.microsoft.com/office/drawing/2014/main" id="{7BF27261-3161-493B-9EE3-DA317F36E706}"/>
                </a:ext>
              </a:extLst>
            </p:cNvPr>
            <p:cNvGrpSpPr/>
            <p:nvPr/>
          </p:nvGrpSpPr>
          <p:grpSpPr>
            <a:xfrm>
              <a:off x="1885077" y="2293033"/>
              <a:ext cx="11185985" cy="5734164"/>
              <a:chOff x="267292" y="1055076"/>
              <a:chExt cx="11185985" cy="5734164"/>
            </a:xfrm>
          </p:grpSpPr>
          <p:pic>
            <p:nvPicPr>
              <p:cNvPr id="9" name="Imagen 8">
                <a:extLst>
                  <a:ext uri="{FF2B5EF4-FFF2-40B4-BE49-F238E27FC236}">
                    <a16:creationId xmlns:a16="http://schemas.microsoft.com/office/drawing/2014/main" id="{3611096B-3216-46EC-8B04-1CE377C9201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67292" y="1055076"/>
                <a:ext cx="5650223" cy="3047311"/>
              </a:xfrm>
              <a:prstGeom prst="rect">
                <a:avLst/>
              </a:prstGeom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AC7F896A-74A7-4673-B967-615BFF38091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697410" y="1055076"/>
                <a:ext cx="5755867" cy="3065906"/>
              </a:xfrm>
              <a:prstGeom prst="rect">
                <a:avLst/>
              </a:prstGeom>
            </p:spPr>
          </p:pic>
          <p:pic>
            <p:nvPicPr>
              <p:cNvPr id="11" name="Imagen 10">
                <a:extLst>
                  <a:ext uri="{FF2B5EF4-FFF2-40B4-BE49-F238E27FC236}">
                    <a16:creationId xmlns:a16="http://schemas.microsoft.com/office/drawing/2014/main" id="{194368E0-F7C1-4A7B-9356-7A9BFACE17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38810" y="3981157"/>
                <a:ext cx="5358601" cy="2808083"/>
              </a:xfrm>
              <a:prstGeom prst="rect">
                <a:avLst/>
              </a:prstGeom>
            </p:spPr>
          </p:pic>
          <p:pic>
            <p:nvPicPr>
              <p:cNvPr id="12" name="Imagen 11">
                <a:extLst>
                  <a:ext uri="{FF2B5EF4-FFF2-40B4-BE49-F238E27FC236}">
                    <a16:creationId xmlns:a16="http://schemas.microsoft.com/office/drawing/2014/main" id="{C9A0ACC5-AC38-4FB1-AB1C-F3BB037CA02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634438" y="3814711"/>
                <a:ext cx="5818839" cy="2974529"/>
              </a:xfrm>
              <a:prstGeom prst="rect">
                <a:avLst/>
              </a:prstGeom>
            </p:spPr>
          </p:pic>
        </p:grp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472AF980-0F3D-4C70-9D3F-C31DEBBD022B}"/>
                </a:ext>
              </a:extLst>
            </p:cNvPr>
            <p:cNvSpPr txBox="1"/>
            <p:nvPr/>
          </p:nvSpPr>
          <p:spPr>
            <a:xfrm rot="20320027">
              <a:off x="4098583" y="4875035"/>
              <a:ext cx="52753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</a:t>
              </a:r>
              <a:endParaRPr lang="es-A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47ADE9F3-151B-442C-AF12-BF9EE1199969}"/>
                </a:ext>
              </a:extLst>
            </p:cNvPr>
            <p:cNvSpPr txBox="1"/>
            <p:nvPr/>
          </p:nvSpPr>
          <p:spPr>
            <a:xfrm rot="1494245">
              <a:off x="5436656" y="2946456"/>
              <a:ext cx="7960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PLD</a:t>
              </a:r>
              <a:endParaRPr lang="es-A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E1F7BF19-2B0A-4863-8F75-A30F61F838FC}"/>
                </a:ext>
              </a:extLst>
            </p:cNvPr>
            <p:cNvSpPr txBox="1"/>
            <p:nvPr/>
          </p:nvSpPr>
          <p:spPr>
            <a:xfrm rot="20289603">
              <a:off x="4110149" y="4340377"/>
              <a:ext cx="52753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VS</a:t>
              </a:r>
              <a:endParaRPr lang="es-A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89AFDB6A-10EC-49DA-8B02-21133A5087ED}"/>
                </a:ext>
              </a:extLst>
            </p:cNvPr>
            <p:cNvSpPr txBox="1"/>
            <p:nvPr/>
          </p:nvSpPr>
          <p:spPr>
            <a:xfrm rot="20927194">
              <a:off x="3688871" y="3340589"/>
              <a:ext cx="52753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</a:t>
              </a:r>
              <a:endParaRPr lang="es-A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9A27E42A-97D3-43B4-A42B-FEA0346C2DC6}"/>
                </a:ext>
              </a:extLst>
            </p:cNvPr>
            <p:cNvSpPr txBox="1"/>
            <p:nvPr/>
          </p:nvSpPr>
          <p:spPr>
            <a:xfrm rot="20498260">
              <a:off x="2152997" y="4064902"/>
              <a:ext cx="7592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VLI</a:t>
              </a:r>
              <a:endParaRPr lang="es-A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9751E302-EDC5-4861-8197-55FD03C1504C}"/>
                </a:ext>
              </a:extLst>
            </p:cNvPr>
            <p:cNvSpPr txBox="1"/>
            <p:nvPr/>
          </p:nvSpPr>
          <p:spPr>
            <a:xfrm rot="20927194">
              <a:off x="2929160" y="2875719"/>
              <a:ext cx="52753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PV</a:t>
              </a:r>
              <a:endParaRPr lang="es-A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1" name="Conector recto de flecha 20">
              <a:extLst>
                <a:ext uri="{FF2B5EF4-FFF2-40B4-BE49-F238E27FC236}">
                  <a16:creationId xmlns:a16="http://schemas.microsoft.com/office/drawing/2014/main" id="{031A65B6-DFAD-4AF1-A397-9598BAAF68D0}"/>
                </a:ext>
              </a:extLst>
            </p:cNvPr>
            <p:cNvCxnSpPr>
              <a:cxnSpLocks/>
            </p:cNvCxnSpPr>
            <p:nvPr/>
          </p:nvCxnSpPr>
          <p:spPr>
            <a:xfrm>
              <a:off x="4311748" y="2700997"/>
              <a:ext cx="0" cy="942535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CuadroTexto 22">
              <a:extLst>
                <a:ext uri="{FF2B5EF4-FFF2-40B4-BE49-F238E27FC236}">
                  <a16:creationId xmlns:a16="http://schemas.microsoft.com/office/drawing/2014/main" id="{7A70853A-E3A2-47FC-B38A-92277E851022}"/>
                </a:ext>
              </a:extLst>
            </p:cNvPr>
            <p:cNvSpPr txBox="1"/>
            <p:nvPr/>
          </p:nvSpPr>
          <p:spPr>
            <a:xfrm>
              <a:off x="4038078" y="2320931"/>
              <a:ext cx="52753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VS</a:t>
              </a:r>
              <a:endParaRPr lang="es-A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4" name="Conector recto de flecha 23">
              <a:extLst>
                <a:ext uri="{FF2B5EF4-FFF2-40B4-BE49-F238E27FC236}">
                  <a16:creationId xmlns:a16="http://schemas.microsoft.com/office/drawing/2014/main" id="{E16ED351-4527-4230-9A80-798800050E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98542" y="3964276"/>
              <a:ext cx="1661839" cy="495182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CuadroTexto 26">
              <a:extLst>
                <a:ext uri="{FF2B5EF4-FFF2-40B4-BE49-F238E27FC236}">
                  <a16:creationId xmlns:a16="http://schemas.microsoft.com/office/drawing/2014/main" id="{D2506CCB-3F50-42A3-B7BD-AA72E6687879}"/>
                </a:ext>
              </a:extLst>
            </p:cNvPr>
            <p:cNvSpPr txBox="1"/>
            <p:nvPr/>
          </p:nvSpPr>
          <p:spPr>
            <a:xfrm rot="1831729">
              <a:off x="4948551" y="3460066"/>
              <a:ext cx="7592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VLI</a:t>
              </a:r>
              <a:endParaRPr lang="es-A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9" name="Conector recto de flecha 28">
              <a:extLst>
                <a:ext uri="{FF2B5EF4-FFF2-40B4-BE49-F238E27FC236}">
                  <a16:creationId xmlns:a16="http://schemas.microsoft.com/office/drawing/2014/main" id="{FB283FCC-829F-4F33-841F-2BA386E6F96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493738" y="4095171"/>
              <a:ext cx="902166" cy="814454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CuadroTexto 31">
              <a:extLst>
                <a:ext uri="{FF2B5EF4-FFF2-40B4-BE49-F238E27FC236}">
                  <a16:creationId xmlns:a16="http://schemas.microsoft.com/office/drawing/2014/main" id="{B2E69F70-78A8-4324-979C-3E8E54BE2B84}"/>
                </a:ext>
              </a:extLst>
            </p:cNvPr>
            <p:cNvSpPr txBox="1"/>
            <p:nvPr/>
          </p:nvSpPr>
          <p:spPr>
            <a:xfrm rot="2276517">
              <a:off x="5292103" y="4866458"/>
              <a:ext cx="52753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</a:t>
              </a:r>
              <a:endParaRPr lang="es-A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CuadroTexto 32">
              <a:extLst>
                <a:ext uri="{FF2B5EF4-FFF2-40B4-BE49-F238E27FC236}">
                  <a16:creationId xmlns:a16="http://schemas.microsoft.com/office/drawing/2014/main" id="{564C9C2A-2F06-4B47-8B9A-2DC743B2D317}"/>
                </a:ext>
              </a:extLst>
            </p:cNvPr>
            <p:cNvSpPr txBox="1"/>
            <p:nvPr/>
          </p:nvSpPr>
          <p:spPr>
            <a:xfrm>
              <a:off x="8837717" y="2843783"/>
              <a:ext cx="52753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PV</a:t>
              </a:r>
              <a:endParaRPr lang="es-A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CuadroTexto 33">
              <a:extLst>
                <a:ext uri="{FF2B5EF4-FFF2-40B4-BE49-F238E27FC236}">
                  <a16:creationId xmlns:a16="http://schemas.microsoft.com/office/drawing/2014/main" id="{76BF4FFF-DB4C-4E13-9FE8-323F4E64BE7A}"/>
                </a:ext>
              </a:extLst>
            </p:cNvPr>
            <p:cNvSpPr txBox="1"/>
            <p:nvPr/>
          </p:nvSpPr>
          <p:spPr>
            <a:xfrm>
              <a:off x="9485466" y="3811979"/>
              <a:ext cx="52753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</a:t>
              </a:r>
              <a:endParaRPr lang="es-A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CuadroTexto 34">
              <a:extLst>
                <a:ext uri="{FF2B5EF4-FFF2-40B4-BE49-F238E27FC236}">
                  <a16:creationId xmlns:a16="http://schemas.microsoft.com/office/drawing/2014/main" id="{90117E0B-CD67-491A-9F23-4F4394A90708}"/>
                </a:ext>
              </a:extLst>
            </p:cNvPr>
            <p:cNvSpPr txBox="1"/>
            <p:nvPr/>
          </p:nvSpPr>
          <p:spPr>
            <a:xfrm>
              <a:off x="5024270" y="5781038"/>
              <a:ext cx="7960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PLD</a:t>
              </a:r>
              <a:endParaRPr lang="es-A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CuadroTexto 35">
              <a:extLst>
                <a:ext uri="{FF2B5EF4-FFF2-40B4-BE49-F238E27FC236}">
                  <a16:creationId xmlns:a16="http://schemas.microsoft.com/office/drawing/2014/main" id="{1E857817-27B2-4838-82F2-C13F01D5A5B4}"/>
                </a:ext>
              </a:extLst>
            </p:cNvPr>
            <p:cNvSpPr txBox="1"/>
            <p:nvPr/>
          </p:nvSpPr>
          <p:spPr>
            <a:xfrm>
              <a:off x="4475030" y="6673334"/>
              <a:ext cx="7592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VLI</a:t>
              </a:r>
              <a:endParaRPr lang="es-A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CuadroTexto 36">
              <a:extLst>
                <a:ext uri="{FF2B5EF4-FFF2-40B4-BE49-F238E27FC236}">
                  <a16:creationId xmlns:a16="http://schemas.microsoft.com/office/drawing/2014/main" id="{BA284923-54AF-4DAC-AA40-A11DD6A90977}"/>
                </a:ext>
              </a:extLst>
            </p:cNvPr>
            <p:cNvSpPr txBox="1"/>
            <p:nvPr/>
          </p:nvSpPr>
          <p:spPr>
            <a:xfrm>
              <a:off x="8261073" y="7665939"/>
              <a:ext cx="52753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</a:t>
              </a:r>
              <a:endParaRPr lang="es-A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CuadroTexto 37">
              <a:extLst>
                <a:ext uri="{FF2B5EF4-FFF2-40B4-BE49-F238E27FC236}">
                  <a16:creationId xmlns:a16="http://schemas.microsoft.com/office/drawing/2014/main" id="{DCFD8C3D-9B5A-4C0A-961F-BDFD55C3B258}"/>
                </a:ext>
              </a:extLst>
            </p:cNvPr>
            <p:cNvSpPr txBox="1"/>
            <p:nvPr/>
          </p:nvSpPr>
          <p:spPr>
            <a:xfrm>
              <a:off x="9101487" y="6696405"/>
              <a:ext cx="52753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VS</a:t>
              </a:r>
              <a:endParaRPr lang="es-A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74653594"/>
      </p:ext>
    </p:extLst>
  </p:cSld>
  <p:clrMapOvr>
    <a:masterClrMapping/>
  </p:clrMapOvr>
</p:sld>
</file>

<file path=ppt/theme/theme1.xml><?xml version="1.0" encoding="utf-8"?>
<a:theme xmlns:a="http://schemas.openxmlformats.org/drawingml/2006/main" name="Paquet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1437</TotalTime>
  <Words>997</Words>
  <Application>Microsoft Office PowerPoint</Application>
  <PresentationFormat>Panorámica</PresentationFormat>
  <Paragraphs>147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1" baseType="lpstr">
      <vt:lpstr>Arial</vt:lpstr>
      <vt:lpstr>Gill Sans MT</vt:lpstr>
      <vt:lpstr>Paquete</vt:lpstr>
      <vt:lpstr>PROYECCIONES (PARTE II)</vt:lpstr>
      <vt:lpstr>CONCEPTOs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PROYECCIONES</dc:title>
  <dc:creator>UserTen</dc:creator>
  <cp:lastModifiedBy>UserTen</cp:lastModifiedBy>
  <cp:revision>90</cp:revision>
  <dcterms:created xsi:type="dcterms:W3CDTF">2020-05-08T22:38:09Z</dcterms:created>
  <dcterms:modified xsi:type="dcterms:W3CDTF">2020-05-10T23:31:43Z</dcterms:modified>
</cp:coreProperties>
</file>